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20" r:id="rId3"/>
    <p:sldId id="267" r:id="rId4"/>
    <p:sldId id="329" r:id="rId5"/>
    <p:sldId id="300" r:id="rId6"/>
    <p:sldId id="328" r:id="rId7"/>
    <p:sldId id="301" r:id="rId8"/>
    <p:sldId id="327" r:id="rId9"/>
    <p:sldId id="326" r:id="rId10"/>
    <p:sldId id="28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0009"/>
    <a:srgbClr val="56D965"/>
    <a:srgbClr val="161AB6"/>
    <a:srgbClr val="FE3340"/>
    <a:srgbClr val="F772DA"/>
    <a:srgbClr val="5DED6F"/>
    <a:srgbClr val="00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93728" autoAdjust="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3F4027-D736-4053-B015-A74CC5D31E34}" type="datetimeFigureOut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4" name="Segnaposto immagine diapositiva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1C2A27-DDD3-4B6B-916C-3AC56BD395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07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85CBF176-BAFA-45C0-A391-E53D269580A2}" type="slidenum">
              <a:rPr lang="it-IT" altLang="it-IT">
                <a:latin typeface="Calibri" panose="020F0502020204030204" pitchFamily="34" charset="0"/>
              </a:rPr>
              <a:pPr/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0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85CBF176-BAFA-45C0-A391-E53D269580A2}" type="slidenum">
              <a:rPr lang="it-IT" altLang="it-IT">
                <a:latin typeface="Calibri" panose="020F0502020204030204" pitchFamily="34" charset="0"/>
              </a:rPr>
              <a:pPr/>
              <a:t>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7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1508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44DCD276-3FC0-4571-884C-9AB688E5B4FB}" type="slidenum">
              <a:rPr lang="it-IT" altLang="it-IT">
                <a:latin typeface="Calibri" panose="020F0502020204030204" pitchFamily="34" charset="0"/>
              </a:rPr>
              <a:pPr/>
              <a:t>10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/>
          <p:nvPr/>
        </p:nvSpPr>
        <p:spPr>
          <a:xfrm>
            <a:off x="446088" y="3086100"/>
            <a:ext cx="11263312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8BF1293-374B-4C12-8BEE-3F35126C5B29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463" y="5956300"/>
            <a:ext cx="1016000" cy="365125"/>
          </a:xfrm>
        </p:spPr>
        <p:txBody>
          <a:bodyPr/>
          <a:lstStyle>
            <a:lvl1pPr>
              <a:defRPr smtClean="0"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13A92E06-87A4-4ED3-A40D-E332D6753E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400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/>
          </p:cNvPr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C417-56DC-4690-9983-11E547E0F10A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A05F9-04FF-48BD-AA01-5C465D49A5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095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>
            <a:spLocks noChangeAspect="1"/>
          </p:cNvSpPr>
          <p:nvPr/>
        </p:nvSpPr>
        <p:spPr>
          <a:xfrm>
            <a:off x="8839200" y="600075"/>
            <a:ext cx="2906713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8993188" y="5956300"/>
            <a:ext cx="1328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295840F-2A94-4C8A-BDC2-83EF904FEBA3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774700" y="5951538"/>
            <a:ext cx="7896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338" y="5956300"/>
            <a:ext cx="1163637" cy="365125"/>
          </a:xfrm>
        </p:spPr>
        <p:txBody>
          <a:bodyPr/>
          <a:lstStyle>
            <a:lvl1pPr>
              <a:defRPr smtClean="0"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8A51A7B4-0B43-411E-A0C8-E4A0B97882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94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FD46-2AFE-41ED-B1A9-E879B6A002E5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934FA-4775-4CFE-A23A-F3C13FC7A9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319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/>
          </p:cNvPr>
          <p:cNvSpPr>
            <a:spLocks noChangeAspect="1"/>
          </p:cNvSpPr>
          <p:nvPr/>
        </p:nvSpPr>
        <p:spPr>
          <a:xfrm>
            <a:off x="447675" y="5141913"/>
            <a:ext cx="11290300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71875D0-FC4E-4B45-B0D4-E935B6BDC07F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6CEF8C31-AA18-4543-9461-5CACDFD53C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503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/>
          </p:cNvPr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11BE-AD63-40AB-95CB-CD78B5E79B0A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9AA2D-63A9-4A4C-8402-02CF5EDC46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346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/>
          </p:cNvPr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6665-6485-48A2-91BD-0C2B1B6E5C94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9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10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9EC6B-47CC-4B33-B864-0177A81352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8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/>
          </p:cNvPr>
          <p:cNvSpPr>
            <a:spLocks noChangeAspect="1"/>
          </p:cNvSpPr>
          <p:nvPr/>
        </p:nvSpPr>
        <p:spPr>
          <a:xfrm>
            <a:off x="441325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1EB0-E08C-4572-AF8D-6562C7DEAAE3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5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6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BA6F8D-B484-413F-A5E4-21735948FD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877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AC20-21A0-496F-B93C-25D3AFBFA053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A117-E7BD-4395-BB34-21FE66A60C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475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/>
          </p:cNvPr>
          <p:cNvSpPr>
            <a:spLocks noChangeAspect="1"/>
          </p:cNvSpPr>
          <p:nvPr/>
        </p:nvSpPr>
        <p:spPr>
          <a:xfrm>
            <a:off x="447675" y="5141913"/>
            <a:ext cx="11298238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499C5B9-62F1-4456-9D42-3A48BA9B8452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2F5AAC"/>
                </a:solidFill>
              </a:defRPr>
            </a:lvl1pPr>
          </a:lstStyle>
          <a:p>
            <a:pPr>
              <a:defRPr/>
            </a:pPr>
            <a:fld id="{FEEF3378-5441-4E3A-95EA-87FF87C194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6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6D0B-CA5B-4F25-A0DD-9A04B88B927B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F595-8521-4AC7-8D97-8687CE0704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249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025" y="704850"/>
            <a:ext cx="1102995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29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7605713" y="59563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0139246B-A6F2-448F-A4D4-93D35CABACE2}" type="datetime1">
              <a:rPr lang="it-IT"/>
              <a:pPr>
                <a:defRPr/>
              </a:pPr>
              <a:t>05/11/2019</a:t>
            </a:fld>
            <a:endParaRPr lang="it-IT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ELENA POSSAMAI - PALAZZO BARBERINI - 11 MAGGIO 2018</a:t>
            </a: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463" y="5956300"/>
            <a:ext cx="10525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A906083-A6A0-4CF6-BE07-B8CCDB32B8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446088" y="457200"/>
            <a:ext cx="3703637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/>
          </p:cNvPr>
          <p:cNvSpPr/>
          <p:nvPr/>
        </p:nvSpPr>
        <p:spPr>
          <a:xfrm>
            <a:off x="8042275" y="45402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/>
          </p:cNvPr>
          <p:cNvSpPr/>
          <p:nvPr/>
        </p:nvSpPr>
        <p:spPr>
          <a:xfrm>
            <a:off x="4241800" y="457200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33" r:id="rId7"/>
    <p:sldLayoutId id="2147483841" r:id="rId8"/>
    <p:sldLayoutId id="2147483834" r:id="rId9"/>
    <p:sldLayoutId id="2147483842" r:id="rId10"/>
    <p:sldLayoutId id="214748384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3074988"/>
            <a:ext cx="29718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3">
            <a:extLst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09173" y="5145088"/>
            <a:ext cx="1841940" cy="1008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2292" name="WordArt 5"/>
          <p:cNvSpPr>
            <a:spLocks noChangeArrowheads="1" noChangeShapeType="1" noTextEdit="1"/>
          </p:cNvSpPr>
          <p:nvPr/>
        </p:nvSpPr>
        <p:spPr bwMode="auto">
          <a:xfrm>
            <a:off x="1762125" y="1230313"/>
            <a:ext cx="7381875" cy="73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Dalle immagini ai modelli</a:t>
            </a:r>
          </a:p>
        </p:txBody>
      </p:sp>
      <p:sp>
        <p:nvSpPr>
          <p:cNvPr id="12293" name="WordArt 6"/>
          <p:cNvSpPr>
            <a:spLocks noChangeArrowheads="1" noChangeShapeType="1" noTextEdit="1"/>
          </p:cNvSpPr>
          <p:nvPr/>
        </p:nvSpPr>
        <p:spPr bwMode="auto">
          <a:xfrm>
            <a:off x="1978025" y="2079625"/>
            <a:ext cx="6950075" cy="498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 percorso interdisciplinare tra matematica, e...</a:t>
            </a:r>
          </a:p>
        </p:txBody>
      </p:sp>
      <p:sp>
        <p:nvSpPr>
          <p:cNvPr id="16" name="Rettangolo 15">
            <a:extLst/>
          </p:cNvPr>
          <p:cNvSpPr/>
          <p:nvPr/>
        </p:nvSpPr>
        <p:spPr>
          <a:xfrm>
            <a:off x="2849563" y="5564188"/>
            <a:ext cx="5191125" cy="58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C000"/>
                </a:solidFill>
              </a:rPr>
              <a:t>P</a:t>
            </a:r>
            <a:r>
              <a:rPr lang="it-IT" dirty="0">
                <a:solidFill>
                  <a:srgbClr val="FFC000"/>
                </a:solidFill>
              </a:rPr>
              <a:t>. Berneschi, E. </a:t>
            </a:r>
            <a:r>
              <a:rPr lang="it-IT" dirty="0" err="1">
                <a:solidFill>
                  <a:srgbClr val="FFC000"/>
                </a:solidFill>
              </a:rPr>
              <a:t>Possamai</a:t>
            </a:r>
            <a:endParaRPr lang="it-IT" dirty="0">
              <a:solidFill>
                <a:srgbClr val="FFC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FFC000"/>
                </a:solidFill>
              </a:rPr>
              <a:t>Sapienza – 22 febbraio 2019</a:t>
            </a:r>
          </a:p>
        </p:txBody>
      </p:sp>
      <p:pic>
        <p:nvPicPr>
          <p:cNvPr id="2" name="Immagine 1">
            <a:extLst/>
          </p:cNvPr>
          <p:cNvPicPr>
            <a:picLocks noChangeAspect="1"/>
          </p:cNvPicPr>
          <p:nvPr/>
        </p:nvPicPr>
        <p:blipFill rotWithShape="1">
          <a:blip r:embed="rId4"/>
          <a:srcRect b="25456"/>
          <a:stretch/>
        </p:blipFill>
        <p:spPr>
          <a:xfrm>
            <a:off x="9410700" y="925513"/>
            <a:ext cx="2284413" cy="1735137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2143593" y="3222166"/>
            <a:ext cx="6640643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LICEO MATEMATICO</a:t>
            </a:r>
          </a:p>
          <a:p>
            <a:pPr algn="ctr">
              <a:defRPr/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CC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Dalla prima alla quinta classe</a:t>
            </a:r>
            <a:endParaRPr lang="it-IT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9CC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76263" y="730250"/>
            <a:ext cx="11029950" cy="8032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solidFill>
                  <a:srgbClr val="FF0000"/>
                </a:solidFill>
                <a:latin typeface="Verdana"/>
                <a:cs typeface="Verdana"/>
              </a:rPr>
              <a:t>Dalle </a:t>
            </a:r>
            <a:r>
              <a:rPr lang="it-IT" sz="3200" dirty="0">
                <a:solidFill>
                  <a:srgbClr val="FF0000"/>
                </a:solidFill>
                <a:latin typeface="Verdana"/>
                <a:cs typeface="Verdana"/>
              </a:rPr>
              <a:t>immagini ai </a:t>
            </a:r>
            <a:r>
              <a:rPr lang="it-IT" sz="3200" dirty="0" smtClean="0">
                <a:solidFill>
                  <a:srgbClr val="FF0000"/>
                </a:solidFill>
                <a:latin typeface="Verdana"/>
                <a:cs typeface="Verdana"/>
              </a:rPr>
              <a:t>modelli</a:t>
            </a:r>
            <a:endParaRPr lang="it-IT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" name="Rettangolo arrotondato 4">
            <a:extLst/>
          </p:cNvPr>
          <p:cNvSpPr/>
          <p:nvPr/>
        </p:nvSpPr>
        <p:spPr>
          <a:xfrm>
            <a:off x="490538" y="2181225"/>
            <a:ext cx="11145837" cy="1308100"/>
          </a:xfrm>
          <a:prstGeom prst="roundRect">
            <a:avLst/>
          </a:prstGeom>
          <a:solidFill>
            <a:srgbClr val="7BB6E9"/>
          </a:solidFill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  <a:latin typeface="Verdana"/>
                <a:cs typeface="Verdana"/>
              </a:rPr>
              <a:t>FAR COMPRENDERE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</a:rPr>
              <a:t>AGLI STUDENTI L’IMPORTANZA </a:t>
            </a:r>
            <a:r>
              <a:rPr lang="it-IT" sz="2400" dirty="0" smtClean="0">
                <a:solidFill>
                  <a:schemeClr val="tx1"/>
                </a:solidFill>
              </a:rPr>
              <a:t>del guardare e </a:t>
            </a:r>
            <a:r>
              <a:rPr lang="it-IT" sz="2400" dirty="0">
                <a:solidFill>
                  <a:schemeClr val="tx1"/>
                </a:solidFill>
              </a:rPr>
              <a:t>poi… </a:t>
            </a:r>
            <a:r>
              <a:rPr lang="it-IT" sz="2400" dirty="0" smtClean="0">
                <a:solidFill>
                  <a:schemeClr val="tx1"/>
                </a:solidFill>
              </a:rPr>
              <a:t>OSSERVARE“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Rettangolo arrotondato 7">
            <a:extLst/>
          </p:cNvPr>
          <p:cNvSpPr/>
          <p:nvPr/>
        </p:nvSpPr>
        <p:spPr>
          <a:xfrm>
            <a:off x="373063" y="3746500"/>
            <a:ext cx="4048125" cy="2928938"/>
          </a:xfrm>
          <a:prstGeom prst="roundRect">
            <a:avLst/>
          </a:prstGeom>
          <a:solidFill>
            <a:srgbClr val="FD8239"/>
          </a:solidFill>
          <a:ln>
            <a:solidFill>
              <a:srgbClr val="622C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FFFF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FAR SCOPRIRE: le proprietà e costruendo e osservando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lt1"/>
              </a:solidFill>
            </a:endParaRPr>
          </a:p>
        </p:txBody>
      </p:sp>
      <p:sp>
        <p:nvSpPr>
          <p:cNvPr id="10" name="Rettangolo arrotondato 9">
            <a:extLst/>
          </p:cNvPr>
          <p:cNvSpPr/>
          <p:nvPr/>
        </p:nvSpPr>
        <p:spPr>
          <a:xfrm>
            <a:off x="4718050" y="3567113"/>
            <a:ext cx="7016750" cy="3108325"/>
          </a:xfrm>
          <a:prstGeom prst="roundRect">
            <a:avLst/>
          </a:prstGeom>
          <a:solidFill>
            <a:srgbClr val="69E07F"/>
          </a:solidFill>
          <a:ln>
            <a:solidFill>
              <a:srgbClr val="1F41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FAR ACQUISIRE progressivamente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le seguenti COMPETENZE:</a:t>
            </a:r>
            <a:r>
              <a:rPr lang="it-IT" sz="2400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Riprodurre figure e disegni geometrici utilizzando, in modo appropriato e con accuratezza, opportuni strumenti (riga, compasso, e software di geometria).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Rappresentare oggetti e figure tridimensionali in vario </a:t>
            </a:r>
            <a:r>
              <a:rPr lang="it-IT" sz="1600" b="1" dirty="0" smtClean="0">
                <a:solidFill>
                  <a:srgbClr val="000000"/>
                </a:solidFill>
                <a:latin typeface="Verdana"/>
                <a:cs typeface="Verdana"/>
              </a:rPr>
              <a:t>modo 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tramite disegni sul piano  e provare di realizzarli con vari materiali.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Visualizzare oggetti tridimensionali a partire da rappresentazioni bidimensionali.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Lavorare in gruppo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>
            <a:extLst/>
          </p:cNvPr>
          <p:cNvSpPr/>
          <p:nvPr/>
        </p:nvSpPr>
        <p:spPr>
          <a:xfrm>
            <a:off x="460375" y="4692677"/>
            <a:ext cx="11145838" cy="1495425"/>
          </a:xfrm>
          <a:prstGeom prst="roundRect">
            <a:avLst/>
          </a:prstGeom>
          <a:solidFill>
            <a:srgbClr val="7BB6E9"/>
          </a:solidFill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continuato dall’ A.S. 2017-18 con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 DALLE </a:t>
            </a:r>
            <a:r>
              <a:rPr lang="it-IT" sz="2400" b="1" dirty="0" smtClean="0">
                <a:solidFill>
                  <a:srgbClr val="FF0000"/>
                </a:solidFill>
                <a:latin typeface="Verdana"/>
                <a:cs typeface="Verdana"/>
              </a:rPr>
              <a:t>IMMAGINI AI MODELLI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nell’ambito del </a:t>
            </a:r>
            <a:r>
              <a:rPr lang="it-IT" sz="2400" b="1" dirty="0" smtClean="0">
                <a:solidFill>
                  <a:srgbClr val="FF0000"/>
                </a:solidFill>
                <a:latin typeface="Verdana"/>
                <a:cs typeface="Verdana"/>
              </a:rPr>
              <a:t>LICEO MATEMATICO</a:t>
            </a:r>
            <a:endParaRPr lang="it-IT" sz="24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Un Viaggio</a:t>
            </a:r>
            <a:endParaRPr lang="it-IT" dirty="0"/>
          </a:p>
        </p:txBody>
      </p:sp>
      <p:sp>
        <p:nvSpPr>
          <p:cNvPr id="9" name="Rettangolo arrotondato 8">
            <a:extLst/>
          </p:cNvPr>
          <p:cNvSpPr/>
          <p:nvPr/>
        </p:nvSpPr>
        <p:spPr>
          <a:xfrm>
            <a:off x="459672" y="2297926"/>
            <a:ext cx="11145838" cy="1845407"/>
          </a:xfrm>
          <a:prstGeom prst="roundRect">
            <a:avLst/>
          </a:prstGeom>
          <a:solidFill>
            <a:srgbClr val="7BB6E9"/>
          </a:solidFill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 iniziato nell’A.S. 2012-13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 con il </a:t>
            </a:r>
            <a:r>
              <a:rPr lang="it-IT" sz="2400" b="1" dirty="0" smtClean="0">
                <a:solidFill>
                  <a:srgbClr val="FF0000"/>
                </a:solidFill>
                <a:latin typeface="Verdana"/>
                <a:cs typeface="Verdana"/>
              </a:rPr>
              <a:t>PROGETTO ARCHIMEDE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Verdana"/>
                <a:cs typeface="Verdana"/>
              </a:rPr>
              <a:t>nell’ambito del </a:t>
            </a:r>
            <a:r>
              <a:rPr lang="it-IT" sz="2400" b="1" dirty="0" smtClean="0">
                <a:solidFill>
                  <a:srgbClr val="FF0000"/>
                </a:solidFill>
                <a:latin typeface="Verdana"/>
                <a:cs typeface="Verdana"/>
              </a:rPr>
              <a:t>PIANO LAUREE SCIENTIFICHE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2060"/>
                </a:solidFill>
                <a:latin typeface="Verdana"/>
              </a:rPr>
              <a:t>e</a:t>
            </a:r>
            <a:r>
              <a:rPr lang="it-IT" sz="2400" b="1" dirty="0" smtClean="0">
                <a:solidFill>
                  <a:srgbClr val="002060"/>
                </a:solidFill>
                <a:latin typeface="Verdana"/>
              </a:rPr>
              <a:t> proseguito fino all’A.S. 2017-18</a:t>
            </a:r>
            <a:endParaRPr lang="it-IT" sz="2400" dirty="0">
              <a:solidFill>
                <a:srgbClr val="00206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dirty="0" smtClean="0">
                <a:solidFill>
                  <a:srgbClr val="FF0000"/>
                </a:solidFill>
                <a:latin typeface="Verdana"/>
                <a:cs typeface="Verdana"/>
              </a:rPr>
              <a:t>PROGETTO ARCHIMEDE</a:t>
            </a:r>
            <a:r>
              <a:rPr lang="it-IT" sz="2200" dirty="0">
                <a:latin typeface="Verdana"/>
                <a:cs typeface="Verdana"/>
              </a:rPr>
              <a:t/>
            </a:r>
            <a:br>
              <a:rPr lang="it-IT" sz="2200" dirty="0">
                <a:latin typeface="Verdana"/>
                <a:cs typeface="Verdana"/>
              </a:rPr>
            </a:br>
            <a:r>
              <a:rPr lang="it-IT" sz="2000" dirty="0">
                <a:latin typeface="Verdana"/>
                <a:cs typeface="Verdana"/>
              </a:rPr>
              <a:t>un percorso interdisciplinare</a:t>
            </a:r>
            <a:r>
              <a:rPr lang="it-IT" sz="2200" dirty="0">
                <a:latin typeface="Verdana"/>
                <a:cs typeface="Verdana"/>
              </a:rPr>
              <a:t/>
            </a:r>
            <a:br>
              <a:rPr lang="it-IT" sz="2200" dirty="0">
                <a:latin typeface="Verdana"/>
                <a:cs typeface="Verdana"/>
              </a:rPr>
            </a:br>
            <a:r>
              <a:rPr lang="it-IT" altLang="it-IT" sz="2200" dirty="0">
                <a:latin typeface="Verdana"/>
                <a:cs typeface="Verdana"/>
              </a:rPr>
              <a:t>basato su un approccio </a:t>
            </a:r>
            <a:r>
              <a:rPr lang="it-IT" altLang="it-IT" sz="2200" dirty="0" smtClean="0">
                <a:latin typeface="Verdana"/>
                <a:cs typeface="Verdana"/>
              </a:rPr>
              <a:t>laboratoriale “ manuale “</a:t>
            </a:r>
            <a:endParaRPr lang="it-IT" sz="2200" dirty="0">
              <a:latin typeface="Verdana"/>
              <a:cs typeface="Verdana"/>
            </a:endParaRPr>
          </a:p>
        </p:txBody>
      </p:sp>
      <p:pic>
        <p:nvPicPr>
          <p:cNvPr id="15363" name="Immagin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12950"/>
            <a:ext cx="574198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949450"/>
            <a:ext cx="5457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415088" y="4468813"/>
          <a:ext cx="5156200" cy="2179637"/>
        </p:xfrm>
        <a:graphic>
          <a:graphicData uri="http://schemas.openxmlformats.org/drawingml/2006/table">
            <a:tbl>
              <a:tblPr/>
              <a:tblGrid>
                <a:gridCol w="1415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6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08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Times New Roman"/>
                        </a:rPr>
                        <a:t>ICOSAEDRO TRONCO</a:t>
                      </a:r>
                      <a:endParaRPr lang="it-IT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Times New Roman"/>
                          <a:ea typeface="Times New Roman"/>
                        </a:rPr>
                        <a:t>  </a:t>
                      </a: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4F81BD"/>
                          </a:solidFill>
                          <a:latin typeface="Verdana"/>
                          <a:ea typeface="Times New Roman"/>
                        </a:rPr>
                        <a:t>TIPO DI FACCE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4F81BD"/>
                          </a:solidFill>
                          <a:latin typeface="Verdana"/>
                          <a:ea typeface="Times New Roman"/>
                        </a:rPr>
                        <a:t>N. FACCE PER TIPO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4F81BD"/>
                          </a:solidFill>
                          <a:latin typeface="Verdana"/>
                          <a:ea typeface="Times New Roman"/>
                        </a:rPr>
                        <a:t>N. DI VERTICI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4F81BD"/>
                          </a:solidFill>
                          <a:latin typeface="Verdana"/>
                          <a:ea typeface="Times New Roman"/>
                        </a:rPr>
                        <a:t>N. DI SPIGOLI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7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</a:rPr>
                        <a:t>FACCE PENTAGONALI = F</a:t>
                      </a:r>
                      <a:r>
                        <a:rPr lang="it-IT" sz="700">
                          <a:latin typeface="Calibri"/>
                          <a:ea typeface="Times New Roman"/>
                        </a:rPr>
                        <a:t>5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</a:rPr>
                        <a:t>FACCE ESAGONALI = F</a:t>
                      </a:r>
                      <a:r>
                        <a:rPr lang="it-IT" sz="700">
                          <a:latin typeface="Calibri"/>
                          <a:ea typeface="Times New Roman"/>
                        </a:rPr>
                        <a:t>6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Times New Roman"/>
                        </a:rPr>
                        <a:t>F</a:t>
                      </a:r>
                      <a:r>
                        <a:rPr lang="it-IT" sz="700" dirty="0">
                          <a:latin typeface="Calibri"/>
                          <a:ea typeface="Times New Roman"/>
                        </a:rPr>
                        <a:t>5</a:t>
                      </a:r>
                      <a:r>
                        <a:rPr lang="it-IT" sz="1100" dirty="0">
                          <a:latin typeface="Calibri"/>
                          <a:ea typeface="Times New Roman"/>
                        </a:rPr>
                        <a:t>=12</a:t>
                      </a:r>
                      <a:endParaRPr lang="it-IT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Calibri"/>
                          <a:ea typeface="Times New Roman"/>
                        </a:rPr>
                        <a:t>F</a:t>
                      </a:r>
                      <a:r>
                        <a:rPr lang="it-IT" sz="700" dirty="0" smtClean="0">
                          <a:latin typeface="Calibri"/>
                          <a:ea typeface="Times New Roman"/>
                        </a:rPr>
                        <a:t>6</a:t>
                      </a:r>
                      <a:r>
                        <a:rPr lang="it-IT" sz="1100" dirty="0" smtClean="0">
                          <a:latin typeface="Calibri"/>
                          <a:ea typeface="Times New Roman"/>
                        </a:rPr>
                        <a:t>=20</a:t>
                      </a:r>
                      <a:endParaRPr lang="it-IT" sz="1100" dirty="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</a:rPr>
                        <a:t>V: 60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Times New Roman"/>
                        </a:rPr>
                        <a:t>S: 90</a:t>
                      </a:r>
                      <a:endParaRPr lang="it-IT" sz="110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35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900" b="1" dirty="0" smtClean="0">
                        <a:solidFill>
                          <a:srgbClr val="4F81BD"/>
                        </a:solidFill>
                        <a:latin typeface="Verdan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rgbClr val="4F81BD"/>
                          </a:solidFill>
                          <a:latin typeface="Verdana"/>
                          <a:ea typeface="Times New Roman"/>
                        </a:rPr>
                        <a:t>DESCRIZIONE </a:t>
                      </a:r>
                      <a:r>
                        <a:rPr lang="it-IT" sz="900" b="1" dirty="0">
                          <a:solidFill>
                            <a:srgbClr val="4F81BD"/>
                          </a:solidFill>
                          <a:latin typeface="Verdana"/>
                          <a:ea typeface="Times New Roman"/>
                        </a:rPr>
                        <a:t>SIMMETRIE</a:t>
                      </a:r>
                      <a:endParaRPr lang="it-IT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Times New Roman"/>
                        </a:rPr>
                        <a:t>Ha 120 simmetrie : 60 rotazioni e 60 inversioni di orientazione nello spazio.</a:t>
                      </a:r>
                      <a:endParaRPr lang="it-IT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Times New Roman"/>
                        </a:rPr>
                        <a:t>Ha simmetrie di tipo I=A5.</a:t>
                      </a:r>
                      <a:endParaRPr lang="it-IT" sz="11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1100" dirty="0">
                        <a:latin typeface="Times New Roman"/>
                        <a:ea typeface="Times New Roman"/>
                      </a:endParaRPr>
                    </a:p>
                  </a:txBody>
                  <a:tcPr marL="80359" marR="80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kern="10" dirty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dirty="0" smtClean="0">
                <a:solidFill>
                  <a:srgbClr val="FF0000"/>
                </a:solidFill>
                <a:latin typeface="Verdana"/>
                <a:cs typeface="Verdana"/>
              </a:rPr>
              <a:t>PROGETTO ARCHIMEDE</a:t>
            </a:r>
            <a:r>
              <a:rPr lang="it-IT" sz="2200" dirty="0">
                <a:latin typeface="Verdana"/>
                <a:cs typeface="Verdana"/>
              </a:rPr>
              <a:t/>
            </a:r>
            <a:br>
              <a:rPr lang="it-IT" sz="2200" dirty="0">
                <a:latin typeface="Verdana"/>
                <a:cs typeface="Verdana"/>
              </a:rPr>
            </a:br>
            <a:r>
              <a:rPr lang="it-IT" sz="2000" dirty="0">
                <a:latin typeface="Verdana"/>
                <a:cs typeface="Verdana"/>
              </a:rPr>
              <a:t>un percorso interdisciplinare</a:t>
            </a:r>
            <a:r>
              <a:rPr lang="it-IT" sz="2200" dirty="0">
                <a:latin typeface="Verdana"/>
                <a:cs typeface="Verdana"/>
              </a:rPr>
              <a:t/>
            </a:r>
            <a:br>
              <a:rPr lang="it-IT" sz="2200" dirty="0">
                <a:latin typeface="Verdana"/>
                <a:cs typeface="Verdana"/>
              </a:rPr>
            </a:br>
            <a:r>
              <a:rPr lang="it-IT" altLang="it-IT" sz="2200" dirty="0">
                <a:latin typeface="Verdana"/>
                <a:cs typeface="Verdana"/>
              </a:rPr>
              <a:t>basato su un approccio </a:t>
            </a:r>
            <a:r>
              <a:rPr lang="it-IT" altLang="it-IT" sz="2200" dirty="0" smtClean="0">
                <a:latin typeface="Verdana"/>
                <a:cs typeface="Verdana"/>
              </a:rPr>
              <a:t>laboratoriale “ manuale “</a:t>
            </a:r>
            <a:endParaRPr lang="it-IT" sz="2200" dirty="0">
              <a:latin typeface="Verdana"/>
              <a:cs typeface="Verdana"/>
            </a:endParaRPr>
          </a:p>
        </p:txBody>
      </p:sp>
      <p:pic>
        <p:nvPicPr>
          <p:cNvPr id="6" name="Segnaposto contenuto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6952" y="2153837"/>
            <a:ext cx="5678488" cy="3622675"/>
          </a:xfrm>
        </p:spPr>
      </p:pic>
    </p:spTree>
    <p:extLst>
      <p:ext uri="{BB962C8B-B14F-4D97-AF65-F5344CB8AC3E}">
        <p14:creationId xmlns:p14="http://schemas.microsoft.com/office/powerpoint/2010/main" val="7690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61988" y="785909"/>
            <a:ext cx="11029950" cy="9874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2700" dirty="0">
                <a:solidFill>
                  <a:srgbClr val="FF0000"/>
                </a:solidFill>
                <a:latin typeface="Verdana"/>
                <a:cs typeface="Verdana"/>
              </a:rPr>
              <a:t>PROGETTO ARCHIMEDE</a:t>
            </a:r>
            <a:r>
              <a:rPr lang="it-IT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it-IT" dirty="0" smtClean="0">
                <a:latin typeface="Verdana"/>
                <a:cs typeface="Verdana"/>
              </a:rPr>
              <a:t/>
            </a:r>
            <a:br>
              <a:rPr lang="it-IT" dirty="0" smtClean="0">
                <a:latin typeface="Verdana"/>
                <a:cs typeface="Verdana"/>
              </a:rPr>
            </a:br>
            <a:r>
              <a:rPr lang="it-IT" sz="2000" dirty="0">
                <a:latin typeface="Verdana"/>
                <a:cs typeface="Verdana"/>
              </a:rPr>
              <a:t>un percorso interdisciplinare</a:t>
            </a:r>
            <a:r>
              <a:rPr lang="it-IT" sz="2200" dirty="0">
                <a:latin typeface="Verdana"/>
                <a:cs typeface="Verdana"/>
              </a:rPr>
              <a:t/>
            </a:r>
            <a:br>
              <a:rPr lang="it-IT" sz="2200" dirty="0">
                <a:latin typeface="Verdana"/>
                <a:cs typeface="Verdana"/>
              </a:rPr>
            </a:br>
            <a:r>
              <a:rPr lang="it-IT" altLang="it-IT" sz="2200" dirty="0" smtClean="0">
                <a:latin typeface="Verdana"/>
                <a:cs typeface="Verdana"/>
              </a:rPr>
              <a:t>seguito da </a:t>
            </a:r>
            <a:r>
              <a:rPr lang="it-IT" altLang="it-IT" sz="2200" dirty="0">
                <a:latin typeface="Verdana"/>
                <a:cs typeface="Verdana"/>
              </a:rPr>
              <a:t>un approccio laboratoriale “ </a:t>
            </a:r>
            <a:r>
              <a:rPr lang="it-IT" altLang="it-IT" sz="2200" dirty="0" smtClean="0">
                <a:latin typeface="Verdana"/>
                <a:cs typeface="Verdana"/>
              </a:rPr>
              <a:t>informatico </a:t>
            </a:r>
            <a:r>
              <a:rPr lang="it-IT" altLang="it-IT" sz="2200" dirty="0">
                <a:latin typeface="Verdana"/>
                <a:cs typeface="Verdana"/>
              </a:rPr>
              <a:t>“</a:t>
            </a:r>
            <a:endParaRPr lang="it-IT" sz="2200" dirty="0"/>
          </a:p>
        </p:txBody>
      </p:sp>
      <p:pic>
        <p:nvPicPr>
          <p:cNvPr id="17412" name="Segnaposto contenuto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6381" y="1979613"/>
            <a:ext cx="4795838" cy="2619375"/>
          </a:xfrm>
        </p:spPr>
      </p:pic>
      <p:pic>
        <p:nvPicPr>
          <p:cNvPr id="17413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83" y="4805267"/>
            <a:ext cx="54260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76263" y="730250"/>
            <a:ext cx="11029950" cy="1098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Progetto Archimede</a:t>
            </a:r>
          </a:p>
        </p:txBody>
      </p:sp>
      <p:sp>
        <p:nvSpPr>
          <p:cNvPr id="5" name="Rettangolo arrotondato 4">
            <a:extLst/>
          </p:cNvPr>
          <p:cNvSpPr/>
          <p:nvPr/>
        </p:nvSpPr>
        <p:spPr>
          <a:xfrm>
            <a:off x="460375" y="1933575"/>
            <a:ext cx="11145838" cy="1495425"/>
          </a:xfrm>
          <a:prstGeom prst="roundRect">
            <a:avLst/>
          </a:prstGeom>
          <a:solidFill>
            <a:srgbClr val="7BB6E9"/>
          </a:solidFill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  <a:latin typeface="Verdana"/>
                <a:cs typeface="Verdana"/>
              </a:rPr>
              <a:t>FAR COMPRENDERE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Agli studenti l’importanza della </a:t>
            </a:r>
            <a:r>
              <a:rPr lang="it-IT" sz="2400" b="1" dirty="0" smtClean="0">
                <a:solidFill>
                  <a:srgbClr val="000000"/>
                </a:solidFill>
                <a:latin typeface="Verdana"/>
                <a:cs typeface="Verdana"/>
              </a:rPr>
              <a:t>costruzione </a:t>
            </a: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con “riga e compasso “ e lo studio delle proprietà </a:t>
            </a:r>
            <a:r>
              <a:rPr lang="it-IT" sz="2400" b="1" dirty="0" smtClean="0">
                <a:solidFill>
                  <a:srgbClr val="000000"/>
                </a:solidFill>
                <a:latin typeface="Verdana"/>
                <a:cs typeface="Verdana"/>
              </a:rPr>
              <a:t>di figure geometriche nello spazio tridimensionale</a:t>
            </a: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8" name="Rettangolo arrotondato 7">
            <a:extLst/>
          </p:cNvPr>
          <p:cNvSpPr/>
          <p:nvPr/>
        </p:nvSpPr>
        <p:spPr>
          <a:xfrm>
            <a:off x="255588" y="3929063"/>
            <a:ext cx="4076700" cy="2928937"/>
          </a:xfrm>
          <a:prstGeom prst="roundRect">
            <a:avLst/>
          </a:prstGeom>
          <a:solidFill>
            <a:srgbClr val="FD8239"/>
          </a:solidFill>
          <a:ln>
            <a:solidFill>
              <a:srgbClr val="622C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FAR SCOPRIRE 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le proprietà della geometria piana e solida tramite un Approccio </a:t>
            </a:r>
            <a:r>
              <a:rPr lang="it-IT" b="1" dirty="0" err="1">
                <a:solidFill>
                  <a:srgbClr val="000000"/>
                </a:solidFill>
                <a:latin typeface="Verdana"/>
                <a:cs typeface="Verdana"/>
              </a:rPr>
              <a:t>laboratoriale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Cooperative </a:t>
            </a:r>
            <a:r>
              <a:rPr lang="it-IT" b="1" dirty="0" err="1">
                <a:solidFill>
                  <a:srgbClr val="000000"/>
                </a:solidFill>
                <a:latin typeface="Verdana"/>
                <a:cs typeface="Verdana"/>
              </a:rPr>
              <a:t>learning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 e </a:t>
            </a:r>
            <a:r>
              <a:rPr lang="it-IT" b="1" dirty="0" err="1">
                <a:solidFill>
                  <a:srgbClr val="000000"/>
                </a:solidFill>
                <a:latin typeface="Verdana"/>
                <a:cs typeface="Verdana"/>
              </a:rPr>
              <a:t>Peer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Verdana"/>
                <a:cs typeface="Verdana"/>
              </a:rPr>
              <a:t>education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 e nello stesso tempo facendo sviluppare le proprie attitudini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Century Schoolbook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Century Schoolbook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latin typeface="Century Schoolbook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chemeClr val="tx1"/>
              </a:solidFill>
              <a:latin typeface="Century Schoolbook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0" name="Rettangolo arrotondato 9">
            <a:extLst/>
          </p:cNvPr>
          <p:cNvSpPr/>
          <p:nvPr/>
        </p:nvSpPr>
        <p:spPr>
          <a:xfrm>
            <a:off x="4508500" y="3641725"/>
            <a:ext cx="7499350" cy="3216275"/>
          </a:xfrm>
          <a:prstGeom prst="roundRect">
            <a:avLst/>
          </a:prstGeom>
          <a:solidFill>
            <a:srgbClr val="69E07F"/>
          </a:solidFill>
          <a:ln>
            <a:solidFill>
              <a:srgbClr val="1F41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FAR ACQUISIRE progressivamente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00"/>
                </a:solidFill>
                <a:latin typeface="Verdana"/>
                <a:cs typeface="Verdana"/>
              </a:rPr>
              <a:t>le seguenti COMPETENZE: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Osservare, descrivere e analizzare figure geometriche solide, riconoscendone le principali proprietà.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Confrontare e analizzare figure geometriche individuando invarianti, simmetrie e </a:t>
            </a:r>
            <a:r>
              <a:rPr lang="it-IT" b="1" dirty="0" smtClean="0">
                <a:solidFill>
                  <a:srgbClr val="000000"/>
                </a:solidFill>
                <a:latin typeface="Verdana"/>
                <a:cs typeface="Verdana"/>
              </a:rPr>
              <a:t>relazioni.</a:t>
            </a:r>
            <a:endParaRPr lang="it-IT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Analizzare e interpretare figure geometriche solide usando consapevolmente il software Cabri 3D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DIMOSTRARE  le proprietà individuate con le costruzioni virtuali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23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74663" y="731838"/>
            <a:ext cx="11029950" cy="8842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FF0000"/>
                </a:solidFill>
              </a:rPr>
              <a:t>DALLE IMMAGINI AI MODELLI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2531" name="Segnaposto contenuto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8813" y="2995613"/>
            <a:ext cx="2044700" cy="3633787"/>
          </a:xfrm>
        </p:spPr>
      </p:pic>
      <p:pic>
        <p:nvPicPr>
          <p:cNvPr id="22532" name="Segnaposto contenuto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017713"/>
            <a:ext cx="3592512" cy="2019300"/>
          </a:xfrm>
        </p:spPr>
      </p:pic>
      <p:pic>
        <p:nvPicPr>
          <p:cNvPr id="22533" name="Immagin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093913"/>
            <a:ext cx="20447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magin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1992313"/>
            <a:ext cx="1928812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28600" y="4403725"/>
            <a:ext cx="3565525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1) a partire dalle immagini: - descrivere il poliedro e sue proprietà geometriche - determinare tipo e numero di tessere necessarie per costruire un modello reale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43400" y="1935163"/>
            <a:ext cx="2987675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 2) costruire un modello reale del poliedro rappresentato nelle tavole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797675" y="5791200"/>
            <a:ext cx="5059363" cy="923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3) a partire dal modello: - descrivere il poliedro e sue proprietà geometriche (di nuovo) - farne una foto - farne un disegno (nei casi più semplici)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827043" y="5791200"/>
            <a:ext cx="5059363" cy="923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3) a partire dal modello: - descrivere il poliedro e sue proprietà geometriche (di nuovo) - farne una foto - farne un disegno (nei casi più semplici)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96201" y="6345793"/>
            <a:ext cx="15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A.S. </a:t>
            </a:r>
            <a:r>
              <a:rPr lang="it-IT" dirty="0" smtClean="0"/>
              <a:t>2017-18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0000"/>
                </a:solidFill>
                <a:latin typeface="Verdana"/>
                <a:cs typeface="Verdana"/>
              </a:rPr>
              <a:t>Dalle immagini ai </a:t>
            </a:r>
            <a:r>
              <a:rPr lang="it-IT" sz="2400" dirty="0" smtClean="0">
                <a:solidFill>
                  <a:srgbClr val="FF0000"/>
                </a:solidFill>
                <a:latin typeface="Verdana"/>
                <a:cs typeface="Verdana"/>
              </a:rPr>
              <a:t>modelli</a:t>
            </a:r>
            <a:endParaRPr lang="it-IT" dirty="0"/>
          </a:p>
        </p:txBody>
      </p:sp>
      <p:pic>
        <p:nvPicPr>
          <p:cNvPr id="23556" name="Segnaposto contenuto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8363" y="2090738"/>
            <a:ext cx="3849687" cy="2165350"/>
          </a:xfrm>
        </p:spPr>
      </p:pic>
      <p:pic>
        <p:nvPicPr>
          <p:cNvPr id="23557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097088"/>
            <a:ext cx="32083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magin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693"/>
          <a:stretch>
            <a:fillRect/>
          </a:stretch>
        </p:blipFill>
        <p:spPr bwMode="auto">
          <a:xfrm>
            <a:off x="2754078" y="4333696"/>
            <a:ext cx="2498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24" y="4394641"/>
            <a:ext cx="3591671" cy="23944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30302" y="4532243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A.S. 2017-18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8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400" dirty="0">
                <a:solidFill>
                  <a:srgbClr val="FF0000"/>
                </a:solidFill>
                <a:latin typeface="Verdana"/>
                <a:cs typeface="Verdana"/>
              </a:rPr>
              <a:t>Dalle immagini ai modelli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6" y="2274073"/>
            <a:ext cx="3294888" cy="3505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2" y="2409244"/>
            <a:ext cx="4494476" cy="299631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48" y="3458817"/>
            <a:ext cx="3503495" cy="326666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198289" y="6154310"/>
            <a:ext cx="135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A.S. 2018-19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77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i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5347</TotalTime>
  <Words>459</Words>
  <Application>Microsoft Office PowerPoint</Application>
  <PresentationFormat>Widescreen</PresentationFormat>
  <Paragraphs>82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Calibri</vt:lpstr>
      <vt:lpstr>Century Schoolbook</vt:lpstr>
      <vt:lpstr>Gill Sans MT</vt:lpstr>
      <vt:lpstr>Times New Roman</vt:lpstr>
      <vt:lpstr>Verdana</vt:lpstr>
      <vt:lpstr>Wingdings 2</vt:lpstr>
      <vt:lpstr>Dividendi</vt:lpstr>
      <vt:lpstr>Presentazione standard di PowerPoint</vt:lpstr>
      <vt:lpstr>Un Viaggio</vt:lpstr>
      <vt:lpstr>  PROGETTO ARCHIMEDE un percorso interdisciplinare basato su un approccio laboratoriale “ manuale “</vt:lpstr>
      <vt:lpstr>  PROGETTO ARCHIMEDE un percorso interdisciplinare basato su un approccio laboratoriale “ manuale “</vt:lpstr>
      <vt:lpstr>PROGETTO ARCHIMEDE  un percorso interdisciplinare seguito da un approccio laboratoriale “ informatico “</vt:lpstr>
      <vt:lpstr> Progetto Archimede</vt:lpstr>
      <vt:lpstr>DALLE IMMAGINI AI MODELLI </vt:lpstr>
      <vt:lpstr>Dalle immagini ai modelli</vt:lpstr>
      <vt:lpstr>Dalle immagini ai modelli</vt:lpstr>
      <vt:lpstr>Dalle immagini ai modelli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eppe</cp:lastModifiedBy>
  <cp:revision>176</cp:revision>
  <dcterms:created xsi:type="dcterms:W3CDTF">2018-05-03T07:20:30Z</dcterms:created>
  <dcterms:modified xsi:type="dcterms:W3CDTF">2019-11-05T11:42:46Z</dcterms:modified>
</cp:coreProperties>
</file>