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02" r:id="rId2"/>
    <p:sldId id="288" r:id="rId3"/>
    <p:sldId id="300" r:id="rId4"/>
    <p:sldId id="292" r:id="rId5"/>
    <p:sldId id="293" r:id="rId6"/>
    <p:sldId id="301" r:id="rId7"/>
    <p:sldId id="289" r:id="rId8"/>
    <p:sldId id="30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9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5336" y="332656"/>
            <a:ext cx="8592545" cy="4985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Chimica </a:t>
            </a:r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ambientale</a:t>
            </a:r>
          </a:p>
          <a:p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Reazioni che avvengono in natura, nell’atmosfera, 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nelle acque, nei terreni</a:t>
            </a:r>
          </a:p>
          <a:p>
            <a:pPr algn="ctr"/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Alterazioni dovute alle attività antropiche</a:t>
            </a:r>
          </a:p>
          <a:p>
            <a:pPr algn="ctr"/>
            <a:endParaRPr lang="it-IT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Impatto ambientale= f(Popolazione, Benessere, Tecnologia)</a:t>
            </a:r>
          </a:p>
          <a:p>
            <a:pPr algn="ctr"/>
            <a:endParaRPr lang="it-IT" sz="20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SVILUPPO SOSTENIBILE:</a:t>
            </a:r>
          </a:p>
          <a:p>
            <a:pPr algn="ctr"/>
            <a:endParaRPr lang="it-IT" sz="20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soddisfa le necessità del presente senza compromettere la possibilità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 soddisfare le necessità delle future generazioni</a:t>
            </a:r>
          </a:p>
          <a:p>
            <a:pPr algn="ctr"/>
            <a:endParaRPr lang="it-IT" sz="20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SOCIETA’  ECONOMIA  AMBIENTE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 una LINEA GLOBALE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0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75856" y="188640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Chimica ambientale 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35496" y="971436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Sostanze chimiche nell’ambiente </a:t>
            </a:r>
            <a:endParaRPr lang="it-IT" dirty="0"/>
          </a:p>
        </p:txBody>
      </p:sp>
      <p:sp>
        <p:nvSpPr>
          <p:cNvPr id="6" name="Parentesi graffa aperta 5"/>
          <p:cNvSpPr/>
          <p:nvPr/>
        </p:nvSpPr>
        <p:spPr>
          <a:xfrm>
            <a:off x="3635896" y="714400"/>
            <a:ext cx="288032" cy="9144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779912" y="692696"/>
            <a:ext cx="5420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potenziale attività cancerogena</a:t>
            </a: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alterazioni riproduttive/malformazioni congenite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835696" y="1412776"/>
            <a:ext cx="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39552" y="1700808"/>
            <a:ext cx="7069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inquinanti persistenti 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(resistono nel tempo a luce, acqua, aria, microrganismi)</a:t>
            </a: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(es. DDT, CFC, CO</a:t>
            </a:r>
            <a:r>
              <a:rPr lang="it-IT" sz="14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it-IT" sz="14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23528" y="1340768"/>
            <a:ext cx="0" cy="15841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entesi graffa aperta 12"/>
          <p:cNvSpPr/>
          <p:nvPr/>
        </p:nvSpPr>
        <p:spPr>
          <a:xfrm>
            <a:off x="467544" y="2420888"/>
            <a:ext cx="288032" cy="91440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25269" y="2423210"/>
            <a:ext cx="75969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ridurre l’immissione: green </a:t>
            </a:r>
            <a:r>
              <a:rPr lang="it-IT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chemistry</a:t>
            </a: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(riformulazione dei processi sintetici, </a:t>
            </a:r>
          </a:p>
          <a:p>
            <a:r>
              <a:rPr lang="it-IT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				obiettivo: «immissione zero»)</a:t>
            </a:r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smaltimento/riciclo 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(es. raccolta differenziata) 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107504" y="4931876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Chimica ambientale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2511721" y="3812847"/>
            <a:ext cx="393248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Chimica dell’atmosfera </a:t>
            </a:r>
          </a:p>
          <a:p>
            <a:pPr lvl="0"/>
            <a:r>
              <a:rPr lang="it-IT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(N</a:t>
            </a:r>
            <a:r>
              <a:rPr lang="it-IT" sz="12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78%; O</a:t>
            </a:r>
            <a:r>
              <a:rPr lang="it-IT" sz="12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21%; </a:t>
            </a:r>
            <a:r>
              <a:rPr lang="it-IT" sz="12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1%; CO</a:t>
            </a:r>
            <a:r>
              <a:rPr lang="it-IT" sz="1200" baseline="-25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0,03%)</a:t>
            </a:r>
            <a:endParaRPr lang="it-IT" sz="12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(più vapore acqueo variabile)</a:t>
            </a:r>
            <a:endParaRPr lang="it-IT" sz="12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Sostanze organiche tossiche</a:t>
            </a:r>
          </a:p>
          <a:p>
            <a:pPr marL="285750" indent="-285750">
              <a:buFontTx/>
              <a:buChar char="-"/>
            </a:pPr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Chimica dell’acqua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Combustibili e fonti energetiche</a:t>
            </a:r>
            <a:endParaRPr lang="it-IT" dirty="0"/>
          </a:p>
        </p:txBody>
      </p:sp>
      <p:sp>
        <p:nvSpPr>
          <p:cNvPr id="17" name="Parentesi graffa aperta 16"/>
          <p:cNvSpPr/>
          <p:nvPr/>
        </p:nvSpPr>
        <p:spPr>
          <a:xfrm>
            <a:off x="2339752" y="3717032"/>
            <a:ext cx="288032" cy="288032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519695" y="3628762"/>
            <a:ext cx="3387466" cy="1500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Stratosfera:    strato e buchi di ozono</a:t>
            </a:r>
          </a:p>
          <a:p>
            <a:r>
              <a:rPr lang="it-IT" sz="11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(tra</a:t>
            </a:r>
            <a:r>
              <a:rPr lang="it-IT" sz="105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15 e 50 km</a:t>
            </a:r>
            <a:r>
              <a:rPr lang="it-IT" sz="105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endParaRPr lang="it-IT" sz="105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sz="105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Troposfera:    - smog fotochimico</a:t>
            </a:r>
          </a:p>
          <a:p>
            <a:r>
              <a:rPr lang="it-IT" sz="11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(fino </a:t>
            </a:r>
            <a:r>
              <a:rPr lang="it-IT" sz="105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 15 km)      </a:t>
            </a:r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  piogge acide</a:t>
            </a: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-  gas tossici/nocivi</a:t>
            </a:r>
          </a:p>
          <a:p>
            <a:r>
              <a:rPr lang="it-IT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- effetto serra</a:t>
            </a:r>
            <a:endParaRPr lang="it-IT" sz="1400" dirty="0"/>
          </a:p>
        </p:txBody>
      </p:sp>
      <p:sp>
        <p:nvSpPr>
          <p:cNvPr id="19" name="Parentesi graffa aperta 18"/>
          <p:cNvSpPr/>
          <p:nvPr/>
        </p:nvSpPr>
        <p:spPr>
          <a:xfrm>
            <a:off x="5364088" y="3645024"/>
            <a:ext cx="288032" cy="936104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084168" y="5282624"/>
            <a:ext cx="17876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pesticidi/diossine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PCB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IPA</a:t>
            </a:r>
            <a:endParaRPr lang="it-IT" dirty="0"/>
          </a:p>
        </p:txBody>
      </p:sp>
      <p:sp>
        <p:nvSpPr>
          <p:cNvPr id="22" name="Parentesi graffa aperta 21"/>
          <p:cNvSpPr/>
          <p:nvPr/>
        </p:nvSpPr>
        <p:spPr>
          <a:xfrm>
            <a:off x="6012160" y="5301208"/>
            <a:ext cx="288032" cy="720080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5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16632"/>
            <a:ext cx="86409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L’ATMOSFERA è:</a:t>
            </a:r>
            <a:endParaRPr lang="it-I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it-IT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-una STRUTTURA A STRATI  (scarso mescolamento =&gt; strati descritti separatamente!)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dal punto di vista chimico, sistema complesso solo apparentemente non reattivo</a:t>
            </a:r>
          </a:p>
          <a:p>
            <a:endParaRPr lang="it-IT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[gas] assoluta : N </a:t>
            </a:r>
            <a:r>
              <a:rPr lang="it-IT" sz="11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/m</a:t>
            </a:r>
            <a:r>
              <a:rPr lang="it-IT" sz="11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 aria ;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sz="11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it-IT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= P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1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[gas] relativa :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it-IT" sz="1100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it-IT" sz="11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che per </a:t>
            </a:r>
            <a:r>
              <a:rPr lang="it-IT" sz="11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conc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molto basse (es. molecole di inquinanti) anche </a:t>
            </a:r>
          </a:p>
          <a:p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it-IT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ppm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(100/10</a:t>
            </a:r>
            <a:r>
              <a:rPr lang="it-IT" sz="11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, </a:t>
            </a:r>
            <a:r>
              <a:rPr lang="it-IT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ppb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(100/10</a:t>
            </a:r>
            <a:r>
              <a:rPr lang="it-IT" sz="11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, </a:t>
            </a:r>
            <a:r>
              <a:rPr lang="it-IT" sz="11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ppt</a:t>
            </a:r>
            <a:r>
              <a:rPr lang="it-IT" sz="1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(100/10</a:t>
            </a:r>
            <a:r>
              <a:rPr lang="it-IT" sz="11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it-IT" sz="11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(in pratica % in volume)</a:t>
            </a:r>
            <a:endParaRPr lang="it-IT" sz="1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it-IT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-IRRADIATA DAL SOLE</a:t>
            </a:r>
            <a:endParaRPr lang="it-IT" sz="1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it-IT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e INTERAGENTE – in basso - CON TERRE  EMERSE  E  OCEANI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2597" r="60287" b="48705"/>
          <a:stretch/>
        </p:blipFill>
        <p:spPr bwMode="auto">
          <a:xfrm>
            <a:off x="6804248" y="1021408"/>
            <a:ext cx="2041864" cy="89542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5922226" y="3473317"/>
            <a:ext cx="30732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GAS DELL’ATMOSFERA + LUCE </a:t>
            </a:r>
          </a:p>
          <a:p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it-IT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REAZIONI FOTOCHIMICHE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7092280" y="3856920"/>
            <a:ext cx="484632" cy="40234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6489" r="30657" b="63166"/>
          <a:stretch/>
        </p:blipFill>
        <p:spPr bwMode="auto">
          <a:xfrm>
            <a:off x="467544" y="3070456"/>
            <a:ext cx="5418914" cy="33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5445224"/>
            <a:ext cx="27987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85% della massa dell’aria è concentrato </a:t>
            </a:r>
          </a:p>
          <a:p>
            <a:pPr lvl="0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nella troposfera,  quindi aria densa </a:t>
            </a:r>
            <a:endParaRPr lang="it-IT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3608" y="4509120"/>
            <a:ext cx="13273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Aria meno densa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716016" y="5373216"/>
            <a:ext cx="1466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 decresce con </a:t>
            </a:r>
          </a:p>
          <a:p>
            <a:pPr lvl="0" algn="ct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altitudine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067944" y="4149080"/>
            <a:ext cx="10599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cresce con </a:t>
            </a:r>
          </a:p>
          <a:p>
            <a:pPr lvl="0" algn="ct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altitudine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716016" y="3239398"/>
            <a:ext cx="11785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T decresce </a:t>
            </a:r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</a:t>
            </a:r>
          </a:p>
          <a:p>
            <a:pPr lvl="0" algn="ctr"/>
            <a:r>
              <a:rPr lang="it-IT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altitudine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189938" y="5229200"/>
            <a:ext cx="310054" cy="295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circolare a destra 16"/>
          <p:cNvSpPr/>
          <p:nvPr/>
        </p:nvSpPr>
        <p:spPr>
          <a:xfrm>
            <a:off x="4174657" y="5428021"/>
            <a:ext cx="170308" cy="1117722"/>
          </a:xfrm>
          <a:prstGeom prst="curv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283968" y="6381328"/>
            <a:ext cx="16001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latin typeface="Comic Sans MS" panose="030F0702030302020204" pitchFamily="66" charset="0"/>
              </a:rPr>
              <a:t>f(latitudine e stagione) </a:t>
            </a:r>
            <a:endParaRPr lang="it-IT" sz="1000" dirty="0"/>
          </a:p>
        </p:txBody>
      </p:sp>
      <p:sp>
        <p:nvSpPr>
          <p:cNvPr id="22" name="Rettangolo 21"/>
          <p:cNvSpPr/>
          <p:nvPr/>
        </p:nvSpPr>
        <p:spPr>
          <a:xfrm>
            <a:off x="5796136" y="5663716"/>
            <a:ext cx="290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Superficie terrestre scaldata dal sole</a:t>
            </a:r>
          </a:p>
          <a:p>
            <a:pPr algn="ctr"/>
            <a:r>
              <a:rPr lang="it-IT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Sale velocemente</a:t>
            </a:r>
          </a:p>
          <a:p>
            <a:pPr lvl="0" algn="ctr"/>
            <a:r>
              <a:rPr lang="it-IT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Mescolamento </a:t>
            </a:r>
            <a:r>
              <a:rPr lang="it-IT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veloce</a:t>
            </a:r>
            <a:endParaRPr lang="it-IT" sz="1200" dirty="0"/>
          </a:p>
        </p:txBody>
      </p:sp>
      <p:sp>
        <p:nvSpPr>
          <p:cNvPr id="23" name="Rettangolo 22"/>
          <p:cNvSpPr/>
          <p:nvPr/>
        </p:nvSpPr>
        <p:spPr>
          <a:xfrm>
            <a:off x="5859768" y="4756563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Mescolamento lento</a:t>
            </a:r>
          </a:p>
          <a:p>
            <a:pPr lvl="0" algn="ctr"/>
            <a:r>
              <a:rPr lang="it-IT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Strati (strato-sfera)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16632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L’ATMOSFERA è:</a:t>
            </a:r>
            <a:endParaRPr lang="it-I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endParaRPr lang="it-IT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-una STRUTTURA A STRATI  (scarso mescolamento =&gt; strati descritti separatamente!)</a:t>
            </a:r>
          </a:p>
          <a:p>
            <a:pPr lvl="0"/>
            <a:endParaRPr lang="it-IT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-IRRADIATA DAL SOLE </a:t>
            </a:r>
            <a:r>
              <a:rPr lang="it-IT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(che emette luce in ampio intervallo di </a:t>
            </a:r>
            <a:r>
              <a:rPr lang="el-GR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λ</a:t>
            </a:r>
            <a:r>
              <a:rPr lang="it-IT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massima intensità nel vis, ma anche nell’UV, quindi con fotoni ad alta energia)</a:t>
            </a:r>
          </a:p>
          <a:p>
            <a:pPr lvl="0"/>
            <a:endParaRPr lang="it-IT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e INTERAGENTE – in basso - CON TERRE  EMERSE  E  OCEANI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613575" y="2708920"/>
            <a:ext cx="2534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Assorbite da DNA</a:t>
            </a:r>
          </a:p>
          <a:p>
            <a:r>
              <a:rPr lang="it-IT" sz="1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Mutazioni genetiche</a:t>
            </a:r>
          </a:p>
          <a:p>
            <a:r>
              <a:rPr lang="it-IT" sz="1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Cancro della pelle</a:t>
            </a:r>
          </a:p>
          <a:p>
            <a:r>
              <a:rPr lang="it-IT" sz="11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Interferenze con fotosintesi </a:t>
            </a:r>
            <a:endParaRPr lang="it-IT" sz="1100" dirty="0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29532" y="2268160"/>
            <a:ext cx="4114476" cy="116955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Radiazioni ultraviolette (da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00 a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00 nm)</a:t>
            </a:r>
          </a:p>
          <a:p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UV-C    200-280 nm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UV-B    280-320 nm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UV-A    320-400 nm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endParaRPr lang="it-IT" sz="1400" dirty="0"/>
          </a:p>
        </p:txBody>
      </p:sp>
      <p:sp>
        <p:nvSpPr>
          <p:cNvPr id="13" name="Ovale 12"/>
          <p:cNvSpPr/>
          <p:nvPr/>
        </p:nvSpPr>
        <p:spPr>
          <a:xfrm>
            <a:off x="396400" y="2736212"/>
            <a:ext cx="7714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Parentesi graffa aperta 1"/>
          <p:cNvSpPr/>
          <p:nvPr/>
        </p:nvSpPr>
        <p:spPr>
          <a:xfrm>
            <a:off x="2370926" y="2736212"/>
            <a:ext cx="257155" cy="64807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r="54762" b="47731"/>
          <a:stretch/>
        </p:blipFill>
        <p:spPr bwMode="auto">
          <a:xfrm>
            <a:off x="5704397" y="1964829"/>
            <a:ext cx="3116075" cy="40272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468735" y="5517232"/>
            <a:ext cx="30732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GAS DELL’ATMOSFERA + LUCE </a:t>
            </a:r>
          </a:p>
          <a:p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it-IT" sz="14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it-IT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REAZIONI FOTOCHIMICHE</a:t>
            </a:r>
            <a:endParaRPr lang="it-IT" dirty="0"/>
          </a:p>
        </p:txBody>
      </p:sp>
      <p:sp>
        <p:nvSpPr>
          <p:cNvPr id="3" name="Freccia in giù 2"/>
          <p:cNvSpPr/>
          <p:nvPr/>
        </p:nvSpPr>
        <p:spPr>
          <a:xfrm>
            <a:off x="1711151" y="5915901"/>
            <a:ext cx="484632" cy="402344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96400" y="3175786"/>
            <a:ext cx="77146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82771" y="2959762"/>
            <a:ext cx="771464" cy="216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circolare a destra 16"/>
          <p:cNvSpPr/>
          <p:nvPr/>
        </p:nvSpPr>
        <p:spPr>
          <a:xfrm>
            <a:off x="247278" y="2878850"/>
            <a:ext cx="170308" cy="1117722"/>
          </a:xfrm>
          <a:prstGeom prst="curved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destra 17"/>
          <p:cNvSpPr/>
          <p:nvPr/>
        </p:nvSpPr>
        <p:spPr>
          <a:xfrm>
            <a:off x="456903" y="3093640"/>
            <a:ext cx="170308" cy="1117722"/>
          </a:xfrm>
          <a:prstGeom prst="curved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circolare a destra 21"/>
          <p:cNvSpPr/>
          <p:nvPr/>
        </p:nvSpPr>
        <p:spPr>
          <a:xfrm>
            <a:off x="755693" y="3384284"/>
            <a:ext cx="170308" cy="1117722"/>
          </a:xfrm>
          <a:prstGeom prst="curved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7584" y="3645024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Assorbiti completamente da ozono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209343" y="3933056"/>
            <a:ext cx="29306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Assorbiti solo in parte da ozono, </a:t>
            </a:r>
          </a:p>
          <a:p>
            <a:pPr lvl="0"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10/30% arriva sulla terra </a:t>
            </a:r>
          </a:p>
          <a:p>
            <a:pPr lvl="0" algn="ctr"/>
            <a:r>
              <a:rPr lang="it-IT" sz="1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(DANNOSI per le forme viventi)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5576" y="4634552"/>
            <a:ext cx="35189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Non sono assorbiti da nessuno!</a:t>
            </a:r>
          </a:p>
          <a:p>
            <a:pPr lvl="0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Arrivano tutti sulla terra</a:t>
            </a:r>
          </a:p>
          <a:p>
            <a:pPr lvl="0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 meno pericolosi per le forme viventi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660232" y="2401724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Assorbiti completamente </a:t>
            </a:r>
            <a:endParaRPr lang="it-IT" sz="1400" u="sn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it-IT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 O</a:t>
            </a:r>
            <a:r>
              <a:rPr lang="it-IT" sz="1400" u="sng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 N</a:t>
            </a:r>
            <a:r>
              <a:rPr lang="it-IT" sz="1400" u="sng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it-IT" u="sng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2" y="5175809"/>
            <a:ext cx="798513" cy="4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7705" y="5340498"/>
            <a:ext cx="149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tangolo 22"/>
          <p:cNvSpPr/>
          <p:nvPr/>
        </p:nvSpPr>
        <p:spPr>
          <a:xfrm>
            <a:off x="7449456" y="6074132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it-IT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mportanti per </a:t>
            </a:r>
          </a:p>
          <a:p>
            <a:pPr algn="ctr"/>
            <a:r>
              <a:rPr lang="it-IT" sz="14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effetto serra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19" y="4220887"/>
            <a:ext cx="16700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6489" r="55593" b="63166"/>
          <a:stretch/>
        </p:blipFill>
        <p:spPr bwMode="auto">
          <a:xfrm>
            <a:off x="3689590" y="694193"/>
            <a:ext cx="3444635" cy="33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028121" y="692696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aria rarefatta e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intense UV-C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elevata ionizzazione</a:t>
            </a:r>
          </a:p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[O] &gt; [O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]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76256" y="1772816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aria più densa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UV-C meno intense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minore ionizzazione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] &gt;[O]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76256" y="3111351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 UV-C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solo 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</a:p>
          <a:p>
            <a:pPr lvl="0"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 OZONO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876256" y="692696"/>
            <a:ext cx="187220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876256" y="1772816"/>
            <a:ext cx="187220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922689" y="889556"/>
            <a:ext cx="1683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+ </a:t>
            </a:r>
            <a:r>
              <a:rPr lang="it-IT" sz="1400" u="sng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</a:t>
            </a:r>
            <a:r>
              <a:rPr lang="el-GR" sz="1400" u="sng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ν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-&gt; 2 O</a:t>
            </a:r>
          </a:p>
          <a:p>
            <a:pPr lvl="0" algn="ctr"/>
            <a:r>
              <a:rPr lang="it-IT" sz="1400" dirty="0" err="1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Fotodissociazione</a:t>
            </a:r>
            <a:endParaRPr lang="it-IT" sz="1400" dirty="0" smtClean="0">
              <a:solidFill>
                <a:srgbClr val="00B0F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O+O -&gt;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9512" y="332656"/>
            <a:ext cx="299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GAS DELL’ATMOSFERA + LUCE</a:t>
            </a:r>
          </a:p>
          <a:p>
            <a:pPr algn="ctr"/>
            <a:endParaRPr lang="it-IT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REAZIONI FOTOCHIMICHE</a:t>
            </a:r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6472361" y="4239182"/>
            <a:ext cx="2115265" cy="2401020"/>
            <a:chOff x="1187624" y="332656"/>
            <a:chExt cx="2115265" cy="240102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4" t="7735" r="6973" b="63685"/>
            <a:stretch/>
          </p:blipFill>
          <p:spPr bwMode="auto">
            <a:xfrm>
              <a:off x="1187624" y="332656"/>
              <a:ext cx="2115265" cy="240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2771800" y="476672"/>
              <a:ext cx="4010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O</a:t>
              </a:r>
              <a:r>
                <a:rPr lang="it-IT" sz="1400" baseline="-25000" dirty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2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Ovale 11"/>
          <p:cNvSpPr/>
          <p:nvPr/>
        </p:nvSpPr>
        <p:spPr>
          <a:xfrm>
            <a:off x="6876256" y="2924944"/>
            <a:ext cx="1872208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>
            <a:off x="1331640" y="620688"/>
            <a:ext cx="484632" cy="402344"/>
          </a:xfrm>
          <a:prstGeom prst="downArrow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662544" y="4543163"/>
            <a:ext cx="3549370" cy="738664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sopra la stratosfera</a:t>
            </a:r>
          </a:p>
          <a:p>
            <a:pPr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N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assorbono (per lo più) &lt; 120 nm </a:t>
            </a:r>
          </a:p>
          <a:p>
            <a:pPr lvl="0"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assorbe (per lo più) 120-220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nm 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886163" y="5428094"/>
            <a:ext cx="3102131" cy="738664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nella stratosfera</a:t>
            </a:r>
          </a:p>
          <a:p>
            <a:pPr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assorbe </a:t>
            </a:r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parte) 220-240 nm </a:t>
            </a:r>
          </a:p>
          <a:p>
            <a:pPr lvl="0"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assorbe 220-320 nm </a:t>
            </a:r>
            <a:endParaRPr lang="it-IT" dirty="0">
              <a:solidFill>
                <a:prstClr val="black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74006" y="1475710"/>
            <a:ext cx="2235200" cy="3196590"/>
            <a:chOff x="323528" y="3573016"/>
            <a:chExt cx="2235200" cy="3196590"/>
          </a:xfrm>
        </p:grpSpPr>
        <p:grpSp>
          <p:nvGrpSpPr>
            <p:cNvPr id="18" name="Gruppo 17"/>
            <p:cNvGrpSpPr/>
            <p:nvPr/>
          </p:nvGrpSpPr>
          <p:grpSpPr>
            <a:xfrm>
              <a:off x="323528" y="3573016"/>
              <a:ext cx="2235200" cy="3196590"/>
              <a:chOff x="4211960" y="404664"/>
              <a:chExt cx="2235200" cy="3196590"/>
            </a:xfrm>
          </p:grpSpPr>
          <p:pic>
            <p:nvPicPr>
              <p:cNvPr id="19" name="Picture 3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2" t="8454" r="51848" b="46120"/>
              <a:stretch/>
            </p:blipFill>
            <p:spPr bwMode="auto">
              <a:xfrm>
                <a:off x="4211960" y="404664"/>
                <a:ext cx="2235200" cy="319659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20" name="Rettangolo 19"/>
              <p:cNvSpPr/>
              <p:nvPr/>
            </p:nvSpPr>
            <p:spPr>
              <a:xfrm>
                <a:off x="4788024" y="620688"/>
                <a:ext cx="4010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O</a:t>
                </a:r>
                <a:r>
                  <a:rPr lang="it-IT" sz="1400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3</a:t>
                </a:r>
                <a:endParaRPr lang="it-IT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" name="Ovale 24"/>
            <p:cNvSpPr/>
            <p:nvPr/>
          </p:nvSpPr>
          <p:spPr>
            <a:xfrm rot="5400000">
              <a:off x="863588" y="3825044"/>
              <a:ext cx="1476164" cy="126014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755576" y="6021288"/>
              <a:ext cx="1476164" cy="68407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331640" y="3841884"/>
              <a:ext cx="663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00B0F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Tutto</a:t>
              </a:r>
            </a:p>
            <a:p>
              <a:pPr algn="ctr"/>
              <a:r>
                <a:rPr lang="it-IT" sz="1400" dirty="0" smtClean="0">
                  <a:solidFill>
                    <a:srgbClr val="00B0F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UV-C</a:t>
              </a:r>
              <a:endParaRPr lang="it-IT" sz="1400" dirty="0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331640" y="5733256"/>
              <a:ext cx="9898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it-IT" sz="1400" dirty="0" smtClean="0">
                  <a:solidFill>
                    <a:srgbClr val="00B0F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UV-B</a:t>
              </a:r>
              <a:endParaRPr lang="it-IT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Freccia circolare a destra 28"/>
          <p:cNvSpPr/>
          <p:nvPr/>
        </p:nvSpPr>
        <p:spPr>
          <a:xfrm rot="18410843">
            <a:off x="1128420" y="4134347"/>
            <a:ext cx="406437" cy="1470320"/>
          </a:xfrm>
          <a:prstGeom prst="curved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16033" y="5166484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parte arrivano sulla</a:t>
            </a:r>
          </a:p>
          <a:p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superficie terrestre </a:t>
            </a:r>
            <a:endParaRPr lang="it-IT" dirty="0"/>
          </a:p>
        </p:txBody>
      </p:sp>
      <p:sp>
        <p:nvSpPr>
          <p:cNvPr id="34" name="Freccia circolare a destra 33"/>
          <p:cNvSpPr/>
          <p:nvPr/>
        </p:nvSpPr>
        <p:spPr>
          <a:xfrm rot="10351471">
            <a:off x="6422892" y="809632"/>
            <a:ext cx="332195" cy="800962"/>
          </a:xfrm>
          <a:prstGeom prst="curved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537712" y="2186826"/>
            <a:ext cx="1114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O+O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 </a:t>
            </a:r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-&gt; O</a:t>
            </a:r>
            <a:r>
              <a:rPr lang="it-IT" sz="1400" baseline="-250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 </a:t>
            </a:r>
            <a:endParaRPr lang="it-IT" sz="1400" dirty="0">
              <a:solidFill>
                <a:srgbClr val="00B0F0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347864" y="1340768"/>
            <a:ext cx="1808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collisioni più probabili :</a:t>
            </a:r>
            <a:endParaRPr lang="it-IT" sz="1200" dirty="0">
              <a:solidFill>
                <a:srgbClr val="00B0F0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290792" y="2492896"/>
            <a:ext cx="18085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collisioni più </a:t>
            </a:r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probabili: </a:t>
            </a:r>
            <a:endParaRPr lang="it-IT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015" y="188640"/>
            <a:ext cx="3664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Stratosfera: strato e buchi di ozono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544" y="692696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OZONO</a:t>
            </a:r>
            <a:endParaRPr lang="it-IT" dirty="0"/>
          </a:p>
        </p:txBody>
      </p:sp>
      <p:pic>
        <p:nvPicPr>
          <p:cNvPr id="6" name="Picture 2" descr="https://upload.wikimedia.org/wikipedia/it/8/88/Ozono_strut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7509"/>
            <a:ext cx="39433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zone-1,3-dipo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6649"/>
            <a:ext cx="1269841" cy="6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39624" y="1229851"/>
            <a:ext cx="6899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unità di misura: </a:t>
            </a:r>
            <a:r>
              <a:rPr lang="it-IT" sz="1200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Dobson</a:t>
            </a:r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(DU) (strato di ozono puro di spessore 0,01 mm alla densità a P=1 atm)</a:t>
            </a:r>
          </a:p>
          <a:p>
            <a:pPr lvl="0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350 DU nelle zone temperate, 250 DU nelle regioni tropicali, 450 DU nelle regioni subpolari</a:t>
            </a:r>
          </a:p>
          <a:p>
            <a:pPr lvl="0" algn="ctr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(all’Equatore lo strato è «naturalmente» più sottile!)</a:t>
            </a:r>
          </a:p>
          <a:p>
            <a:pPr lvl="0" algn="ctr"/>
            <a:r>
              <a:rPr lang="it-IT" sz="1200" dirty="0" smtClean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 variazioni stagionali (buco «naturale» primaverile in Antartide)</a:t>
            </a:r>
            <a:endParaRPr lang="it-IT" sz="1200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8460" y="2231866"/>
            <a:ext cx="83086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STRATO di OZONO: schermo naturale dalle radiazioni solari (filtro totale UV-C e parziale UV-B)</a:t>
            </a:r>
          </a:p>
          <a:p>
            <a:pPr lvl="0"/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RIDUZIONE STRATO di OZONO: maggiore frazione di UV-B raggiunge la superficie terrestre </a:t>
            </a:r>
          </a:p>
          <a:p>
            <a:pPr lvl="0"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(per ogni riduzione dell’ 1% si ha un incremento del 2% di UV-B non filtrati)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9512" y="3246793"/>
            <a:ext cx="8712968" cy="134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Filtri solari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(contengono sostanze che assorbono oppure riflettono o diffondono i raggi solari):			filtri UV-B non filtrano UV-A</a:t>
            </a:r>
          </a:p>
          <a:p>
            <a:pPr lvl="0">
              <a:lnSpc>
                <a:spcPct val="150000"/>
              </a:lnSpc>
            </a:pP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filtri ampio spettro filtrano sia UV-B sia UV-A (ma maggiore tolleranza alle 			scottature prolunga l’esposizione, ossia minore intensità ma per tempi più lunghi))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98460" y="4869160"/>
            <a:ext cx="8640507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EFFETTI POSITIVI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la sintesi della Vitamina D avviene a partire da un precursore 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assorbimento di UV-B</a:t>
            </a:r>
          </a:p>
          <a:p>
            <a:pPr lvl="0">
              <a:lnSpc>
                <a:spcPct val="150000"/>
              </a:lnSpc>
            </a:pP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Vit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D: necessaria per utilizzare il calcio, e quindi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bio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-effetto sulla crescita e rigenerazione delle ossa </a:t>
            </a:r>
          </a:p>
          <a:p>
            <a:pPr lvl="0"/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5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015" y="188640"/>
            <a:ext cx="3664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Stratosfera: strato e buchi di ozono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7504" y="602104"/>
            <a:ext cx="85940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STRATO di OZONO: schermo naturale dalle radiazioni solari (filtro totale UV-C e parziale UV-B)</a:t>
            </a:r>
          </a:p>
          <a:p>
            <a:pPr lvl="0"/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RIDUZIONE STRATO di OZONO: maggiore frazione di UV-B raggiunge la superficie terrestre 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8595" y="1988840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EFFETTI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DANNOSI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 derivano per lo più dall’assorbimento nell’UV-vis delle molecole che costituiscono il DNA, quindi effetti biologici sulla salute umana e sulle altre forme viventi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 popolazioni con pelle chiara, biondi, con lentiggini hanno una composizione di DNA più ricca di molecole che assorbono a 300 nm, e sono quindi più esposte</a:t>
            </a:r>
          </a:p>
          <a:p>
            <a:pPr lvl="0">
              <a:lnSpc>
                <a:spcPct val="150000"/>
              </a:lnSpc>
            </a:pPr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cancro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della pelle (melanoma) per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eccessiva esposizione 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effetti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soppressivi sul sistema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immunitario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danni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DNA (effetto maggiore sulle molecole che assorbono intorno a 300 nm, ossia 	   la frazione meno assorbita da ozono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interferenza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 processo della fotosintesi (effetti sulla crescita dei vegetali)</a:t>
            </a:r>
          </a:p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- induzione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stress ossidativo su cornea e cristallino, cataratta e malattie degenerative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  della retina (gli UV-B entrano nel sistema «corpo» dagli occhi, filtrati da cornea e 	  cristallino che proteggono così la retina, ma producendo radicali liberi responsabili 	  dello stress ossidativo)	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58660" r="42820" b="26020"/>
          <a:stretch/>
        </p:blipFill>
        <p:spPr bwMode="auto">
          <a:xfrm>
            <a:off x="5987473" y="2025902"/>
            <a:ext cx="3121031" cy="1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251520" y="322783"/>
            <a:ext cx="6899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Assorbimento di un fotone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specie  elettronicamente  eccitata … ma reagisce?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96" y="692696"/>
            <a:ext cx="74518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  	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Reazione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diretta</a:t>
            </a:r>
          </a:p>
          <a:p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 + fotone -&gt;  M</a:t>
            </a:r>
            <a:r>
              <a:rPr lang="it-IT" sz="1400" baseline="30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    M + fotone  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    	M + calore (trasferito/dissipato per collisione con altra M)</a:t>
            </a:r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1606770" y="725348"/>
            <a:ext cx="288032" cy="11042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53227" y="1743988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ossigeno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238291" y="3409255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400" baseline="30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90419" y="3409255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400" baseline="30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87152" y="3429000"/>
            <a:ext cx="401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5496" y="2060848"/>
            <a:ext cx="6131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 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accumula E per dare M</a:t>
            </a:r>
            <a:r>
              <a:rPr lang="it-IT" sz="14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!</a:t>
            </a:r>
          </a:p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 reagisce solo quando assorbe un fotone con E sufficiente per reagire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78377" y="2852936"/>
            <a:ext cx="343235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= h</a:t>
            </a:r>
            <a:r>
              <a:rPr lang="el-GR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ν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= h c/</a:t>
            </a:r>
            <a:r>
              <a:rPr lang="el-GR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= 119,627/</a:t>
            </a:r>
            <a:r>
              <a:rPr lang="el-GR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λ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kJ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mol</a:t>
            </a:r>
            <a:r>
              <a:rPr lang="it-IT" sz="1400" baseline="300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nm </a:t>
            </a:r>
          </a:p>
          <a:p>
            <a:pPr algn="ctr"/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-&gt; 2 O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H° = 498,4 </a:t>
            </a:r>
            <a:r>
              <a:rPr lang="it-IT" sz="14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kJ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mol</a:t>
            </a:r>
            <a:r>
              <a:rPr lang="it-IT" sz="1400" baseline="300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-1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E = </a:t>
            </a:r>
            <a:r>
              <a:rPr lang="el-GR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H° = 498,4 = 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119,627/</a:t>
            </a:r>
            <a:r>
              <a:rPr lang="el-GR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λ</a:t>
            </a:r>
            <a:r>
              <a:rPr lang="it-IT" sz="1400" dirty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it-IT" sz="1400" dirty="0" smtClean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it-IT" sz="1400" dirty="0">
              <a:solidFill>
                <a:prstClr val="black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l-GR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= 240 nm 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631839" y="3986480"/>
            <a:ext cx="3028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≤ 240 nm DISSOCIAZIONE</a:t>
            </a:r>
          </a:p>
          <a:p>
            <a:pPr algn="ctr"/>
            <a:endParaRPr lang="it-IT" sz="14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≥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240 nm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 DISSOCIAZIONE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1520" y="4931295"/>
            <a:ext cx="846738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REAZIONE FOTOCHIMICA	1) la molecola deve assorbire in un certo </a:t>
            </a:r>
            <a:r>
              <a:rPr lang="it-IT" sz="14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range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di lunghezze d’onda</a:t>
            </a:r>
          </a:p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2) il fotone assorbito deve essere di E </a:t>
            </a:r>
            <a:r>
              <a:rPr lang="it-IT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≥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energia di reazione</a:t>
            </a:r>
          </a:p>
          <a:p>
            <a:endParaRPr lang="it-IT" sz="14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 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l-GR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ν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-&gt;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400" baseline="30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-&gt;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 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calore 		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assorbimento di un fotone di </a:t>
            </a:r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≥ 240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nm</a:t>
            </a:r>
          </a:p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it-IT" sz="1400" baseline="-25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 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+ h</a:t>
            </a:r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ν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-&gt; O</a:t>
            </a:r>
            <a:r>
              <a:rPr lang="it-IT" sz="1400" baseline="-25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it-IT" sz="1400" baseline="30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-&gt;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 O </a:t>
            </a:r>
            <a:r>
              <a:rPr lang="it-IT" sz="1400" baseline="-250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		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 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assorbimento di un fotone di </a:t>
            </a:r>
            <a:r>
              <a:rPr lang="el-GR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λ</a:t>
            </a:r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≤ 240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nm</a:t>
            </a:r>
            <a:endParaRPr lang="it-I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2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Presentazione su schermo (4:3)</PresentationFormat>
  <Paragraphs>200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2014-04-11T09:46:27Z</dcterms:created>
  <dcterms:modified xsi:type="dcterms:W3CDTF">2019-11-12T08:53:35Z</dcterms:modified>
</cp:coreProperties>
</file>