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308" r:id="rId2"/>
    <p:sldId id="309" r:id="rId3"/>
    <p:sldId id="311" r:id="rId4"/>
    <p:sldId id="310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08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A2C4-822E-429D-B0B6-E3E20BB6420F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4C2-4FFC-4F7F-9F6F-3B16BF27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1915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A2C4-822E-429D-B0B6-E3E20BB6420F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4C2-4FFC-4F7F-9F6F-3B16BF27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9046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A2C4-822E-429D-B0B6-E3E20BB6420F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4C2-4FFC-4F7F-9F6F-3B16BF27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126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A2C4-822E-429D-B0B6-E3E20BB6420F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4C2-4FFC-4F7F-9F6F-3B16BF27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6620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A2C4-822E-429D-B0B6-E3E20BB6420F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4C2-4FFC-4F7F-9F6F-3B16BF27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3927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A2C4-822E-429D-B0B6-E3E20BB6420F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4C2-4FFC-4F7F-9F6F-3B16BF27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0486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A2C4-822E-429D-B0B6-E3E20BB6420F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4C2-4FFC-4F7F-9F6F-3B16BF27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4272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A2C4-822E-429D-B0B6-E3E20BB6420F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4C2-4FFC-4F7F-9F6F-3B16BF27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7283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A2C4-822E-429D-B0B6-E3E20BB6420F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4C2-4FFC-4F7F-9F6F-3B16BF27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9890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A2C4-822E-429D-B0B6-E3E20BB6420F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4C2-4FFC-4F7F-9F6F-3B16BF27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6896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A2C4-822E-429D-B0B6-E3E20BB6420F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4C2-4FFC-4F7F-9F6F-3B16BF27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9681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2A2C4-822E-429D-B0B6-E3E20BB6420F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274C2-4FFC-4F7F-9F6F-3B16BF27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378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39551" y="337539"/>
            <a:ext cx="60452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FORMAZIONE  E  DISTRUZIONE  NON  CATALITICA  DI  OZONO</a:t>
            </a:r>
            <a:endParaRPr lang="it-IT" sz="1400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0" t="61080" r="16487" b="27632"/>
          <a:stretch/>
        </p:blipFill>
        <p:spPr bwMode="auto">
          <a:xfrm>
            <a:off x="1034292" y="1424763"/>
            <a:ext cx="7300530" cy="156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tangolo 8"/>
          <p:cNvSpPr/>
          <p:nvPr/>
        </p:nvSpPr>
        <p:spPr>
          <a:xfrm>
            <a:off x="218768" y="5780897"/>
            <a:ext cx="32191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Termosfera, mesosfera e alta stratosfera</a:t>
            </a:r>
          </a:p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aria bassa densità, </a:t>
            </a:r>
          </a:p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intense UV-C</a:t>
            </a:r>
          </a:p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elevata ionizzazione</a:t>
            </a:r>
          </a:p>
          <a:p>
            <a:pPr algn="ctr"/>
            <a:r>
              <a:rPr lang="it-IT" sz="12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=&gt; [O] &gt; [O</a:t>
            </a:r>
            <a:r>
              <a:rPr lang="it-IT" sz="1200" baseline="-25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2</a:t>
            </a:r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]</a:t>
            </a:r>
            <a:endParaRPr lang="it-IT" sz="1200" dirty="0">
              <a:solidFill>
                <a:srgbClr val="C000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159236" y="5424214"/>
            <a:ext cx="1872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Stratosfera</a:t>
            </a:r>
          </a:p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aria più densa</a:t>
            </a:r>
          </a:p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UV-C meno intense</a:t>
            </a:r>
            <a:endParaRPr lang="it-IT" sz="12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[O</a:t>
            </a:r>
            <a:r>
              <a:rPr lang="it-IT" sz="1200" baseline="-25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2</a:t>
            </a:r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]&gt;[O] -&gt; OZONO</a:t>
            </a:r>
            <a:endParaRPr lang="it-IT" sz="1200" dirty="0">
              <a:solidFill>
                <a:srgbClr val="C0000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922789" y="6137980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Troposfera</a:t>
            </a:r>
          </a:p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no UV-C</a:t>
            </a:r>
            <a:endParaRPr lang="it-IT" sz="12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solo O</a:t>
            </a:r>
            <a:r>
              <a:rPr lang="it-IT" sz="1200" baseline="-25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2</a:t>
            </a:r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-&gt; no OZONO</a:t>
            </a:r>
            <a:endParaRPr lang="it-IT" sz="1200" dirty="0">
              <a:solidFill>
                <a:srgbClr val="C0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923928" y="6309320"/>
            <a:ext cx="24705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STRATO DI OZONO *</a:t>
            </a:r>
          </a:p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NELLA MEDIA STRATOSFERA</a:t>
            </a:r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1" t="6577" b="83199"/>
          <a:stretch/>
        </p:blipFill>
        <p:spPr bwMode="auto">
          <a:xfrm>
            <a:off x="5868144" y="2636912"/>
            <a:ext cx="3221825" cy="9621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Ovale 14"/>
          <p:cNvSpPr/>
          <p:nvPr/>
        </p:nvSpPr>
        <p:spPr>
          <a:xfrm>
            <a:off x="4218180" y="5339849"/>
            <a:ext cx="1872208" cy="9997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2" name="Ovale 11"/>
          <p:cNvSpPr/>
          <p:nvPr/>
        </p:nvSpPr>
        <p:spPr>
          <a:xfrm>
            <a:off x="5796136" y="2348880"/>
            <a:ext cx="3347864" cy="13681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Ovale 12"/>
          <p:cNvSpPr/>
          <p:nvPr/>
        </p:nvSpPr>
        <p:spPr>
          <a:xfrm>
            <a:off x="6660232" y="1294632"/>
            <a:ext cx="1872208" cy="7662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6" name="Ovale 15"/>
          <p:cNvSpPr/>
          <p:nvPr/>
        </p:nvSpPr>
        <p:spPr>
          <a:xfrm>
            <a:off x="1992745" y="2521972"/>
            <a:ext cx="347007" cy="2589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802992" y="2763864"/>
            <a:ext cx="2967479" cy="46166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Urto necessario per dissipare il calore </a:t>
            </a:r>
          </a:p>
          <a:p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e far procedere la reazione 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3" name="Freccia circolare in su 2"/>
          <p:cNvSpPr/>
          <p:nvPr/>
        </p:nvSpPr>
        <p:spPr>
          <a:xfrm>
            <a:off x="1979712" y="2780928"/>
            <a:ext cx="907616" cy="213768"/>
          </a:xfrm>
          <a:prstGeom prst="curved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18" name="Freccia circolare in su 17"/>
          <p:cNvSpPr/>
          <p:nvPr/>
        </p:nvSpPr>
        <p:spPr>
          <a:xfrm rot="11387214">
            <a:off x="3272477" y="774161"/>
            <a:ext cx="3607159" cy="601375"/>
          </a:xfrm>
          <a:prstGeom prst="curved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17" name="Freccia circolare in su 16"/>
          <p:cNvSpPr/>
          <p:nvPr/>
        </p:nvSpPr>
        <p:spPr>
          <a:xfrm rot="2492871" flipV="1">
            <a:off x="4986012" y="3192023"/>
            <a:ext cx="907616" cy="269537"/>
          </a:xfrm>
          <a:prstGeom prst="curved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416705" y="999380"/>
            <a:ext cx="14316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Alta stratosfera</a:t>
            </a:r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0" t="74696" r="33290" b="13637"/>
          <a:stretch/>
        </p:blipFill>
        <p:spPr bwMode="auto">
          <a:xfrm>
            <a:off x="340860" y="3717032"/>
            <a:ext cx="5602777" cy="162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4139952" y="3717032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RISCALDAMENTO </a:t>
            </a:r>
          </a:p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STRATOSFERA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80573" y="999380"/>
            <a:ext cx="1824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FORMAZIONE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9" name="Parentesi graffa aperta 18"/>
          <p:cNvSpPr/>
          <p:nvPr/>
        </p:nvSpPr>
        <p:spPr>
          <a:xfrm>
            <a:off x="867416" y="1484784"/>
            <a:ext cx="333752" cy="1210072"/>
          </a:xfrm>
          <a:prstGeom prst="lef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C00000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343022" y="3153296"/>
            <a:ext cx="1909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DISTRUZIONE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2961346" y="3645024"/>
            <a:ext cx="3145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#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3404918" y="3645024"/>
            <a:ext cx="3145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>
                <a:solidFill>
                  <a:srgbClr val="C00000"/>
                </a:solidFill>
                <a:latin typeface="Comic Sans MS" panose="030F0702030302020204" pitchFamily="66" charset="0"/>
              </a:rPr>
              <a:t>#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6660232" y="3783523"/>
            <a:ext cx="2111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MECCANISMO CHAPMAN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7181367" y="2492896"/>
            <a:ext cx="6415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POCO!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5971899" y="6034341"/>
            <a:ext cx="1237839" cy="27699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* [O</a:t>
            </a:r>
            <a:r>
              <a:rPr lang="it-IT" sz="1200" baseline="-25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3</a:t>
            </a:r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] 10 </a:t>
            </a:r>
            <a:r>
              <a:rPr lang="it-IT" sz="12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ppm</a:t>
            </a:r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! </a:t>
            </a:r>
            <a:endParaRPr lang="it-IT" sz="12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6383504" y="4066775"/>
            <a:ext cx="2425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Vita media di O</a:t>
            </a:r>
            <a:r>
              <a:rPr lang="it-IT" sz="1200" baseline="-25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3</a:t>
            </a:r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30’</a:t>
            </a:r>
          </a:p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Ma negli strati bassi dura mesi!</a:t>
            </a:r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527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0" t="76917" r="21864" b="11633"/>
          <a:stretch/>
        </p:blipFill>
        <p:spPr bwMode="auto">
          <a:xfrm>
            <a:off x="267440" y="5733256"/>
            <a:ext cx="4016528" cy="97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9" t="14333" r="9532" b="31165"/>
          <a:stretch/>
        </p:blipFill>
        <p:spPr bwMode="auto">
          <a:xfrm>
            <a:off x="3009629" y="163657"/>
            <a:ext cx="5793979" cy="5539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36564" y="534288"/>
            <a:ext cx="284404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PROCESSI CATALITICI</a:t>
            </a:r>
          </a:p>
          <a:p>
            <a:pPr algn="ctr"/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(DISTRUZIONE CATALITICA </a:t>
            </a:r>
          </a:p>
          <a:p>
            <a:pPr algn="ctr"/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DI OZONO)</a:t>
            </a:r>
            <a:endParaRPr lang="it-IT" sz="1400" dirty="0">
              <a:solidFill>
                <a:prstClr val="black"/>
              </a:solidFill>
            </a:endParaRPr>
          </a:p>
        </p:txBody>
      </p:sp>
      <p:sp>
        <p:nvSpPr>
          <p:cNvPr id="10" name="Ovale 9"/>
          <p:cNvSpPr/>
          <p:nvPr/>
        </p:nvSpPr>
        <p:spPr>
          <a:xfrm>
            <a:off x="4283968" y="4725144"/>
            <a:ext cx="495672" cy="2796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1" name="Freccia circolare a sinistra 10"/>
          <p:cNvSpPr/>
          <p:nvPr/>
        </p:nvSpPr>
        <p:spPr>
          <a:xfrm rot="3877701" flipH="1">
            <a:off x="3163125" y="3949017"/>
            <a:ext cx="261420" cy="2194646"/>
          </a:xfrm>
          <a:prstGeom prst="curvedLef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805966" y="4653136"/>
            <a:ext cx="1253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u="sng" dirty="0" smtClean="0">
                <a:solidFill>
                  <a:srgbClr val="4F81BD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MA anche </a:t>
            </a:r>
          </a:p>
          <a:p>
            <a:pPr algn="ctr"/>
            <a:r>
              <a:rPr lang="it-IT" sz="1200" u="sng" dirty="0" smtClean="0">
                <a:solidFill>
                  <a:srgbClr val="4F81BD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Meccanismo II</a:t>
            </a:r>
            <a:endParaRPr lang="it-IT" dirty="0">
              <a:solidFill>
                <a:srgbClr val="4F81BD"/>
              </a:solidFill>
            </a:endParaRPr>
          </a:p>
        </p:txBody>
      </p:sp>
      <p:sp>
        <p:nvSpPr>
          <p:cNvPr id="14" name="Ovale 13"/>
          <p:cNvSpPr/>
          <p:nvPr/>
        </p:nvSpPr>
        <p:spPr>
          <a:xfrm>
            <a:off x="1115616" y="5733256"/>
            <a:ext cx="495672" cy="2796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547664" y="5949280"/>
            <a:ext cx="13564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err="1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dicloroperossido</a:t>
            </a:r>
            <a:endParaRPr lang="it-IT" dirty="0">
              <a:solidFill>
                <a:prstClr val="black"/>
              </a:solidFill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6300192" y="620688"/>
            <a:ext cx="230425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7017" y="1433488"/>
            <a:ext cx="30812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Anni ‘60: scoperta che altri processi </a:t>
            </a:r>
          </a:p>
          <a:p>
            <a:pPr algn="ctr"/>
            <a:r>
              <a:rPr lang="it-IT" sz="1200" dirty="0">
                <a:solidFill>
                  <a:prstClr val="black"/>
                </a:solidFill>
                <a:latin typeface="Comic Sans MS" panose="030F0702030302020204" pitchFamily="66" charset="0"/>
              </a:rPr>
              <a:t>c</a:t>
            </a:r>
            <a:r>
              <a:rPr lang="it-IT" sz="1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ontribuiscono alla distruzione di ozono, </a:t>
            </a:r>
          </a:p>
          <a:p>
            <a:pPr algn="ctr"/>
            <a:r>
              <a:rPr lang="it-IT" sz="1200" dirty="0">
                <a:solidFill>
                  <a:prstClr val="black"/>
                </a:solidFill>
                <a:latin typeface="Comic Sans MS" panose="030F0702030302020204" pitchFamily="66" charset="0"/>
              </a:rPr>
              <a:t>c</a:t>
            </a:r>
            <a:r>
              <a:rPr lang="it-IT" sz="1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atalizzati da molecole non naturali</a:t>
            </a:r>
          </a:p>
          <a:p>
            <a:pPr algn="ctr"/>
            <a:r>
              <a:rPr lang="it-IT" sz="1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presenti nell’aria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72090" y="2636912"/>
            <a:ext cx="2834430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Distruzione non catalitica </a:t>
            </a:r>
          </a:p>
          <a:p>
            <a:pPr algn="ctr"/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di O</a:t>
            </a:r>
            <a:r>
              <a:rPr lang="it-IT" sz="1400" baseline="-25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3 </a:t>
            </a:r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per collisione con O </a:t>
            </a:r>
          </a:p>
          <a:p>
            <a:pPr algn="ctr"/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poco significativa</a:t>
            </a:r>
          </a:p>
          <a:p>
            <a:pPr algn="ctr"/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MA</a:t>
            </a:r>
          </a:p>
          <a:p>
            <a:pPr algn="ctr"/>
            <a:r>
              <a:rPr lang="it-IT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i</a:t>
            </a:r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n presenza di catalizzatori</a:t>
            </a:r>
          </a:p>
          <a:p>
            <a:pPr algn="ctr"/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lo diventa turbando </a:t>
            </a:r>
          </a:p>
          <a:p>
            <a:pPr algn="ctr"/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lo stato stazionario dello strato</a:t>
            </a:r>
            <a:endParaRPr lang="it-IT" sz="1400" dirty="0">
              <a:solidFill>
                <a:prstClr val="black"/>
              </a:solidFill>
            </a:endParaRPr>
          </a:p>
        </p:txBody>
      </p:sp>
      <p:sp>
        <p:nvSpPr>
          <p:cNvPr id="15" name="Ovale 14"/>
          <p:cNvSpPr/>
          <p:nvPr/>
        </p:nvSpPr>
        <p:spPr>
          <a:xfrm>
            <a:off x="3486528" y="106202"/>
            <a:ext cx="365392" cy="2796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516216" y="692696"/>
            <a:ext cx="11993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significativa</a:t>
            </a:r>
          </a:p>
        </p:txBody>
      </p:sp>
      <p:sp>
        <p:nvSpPr>
          <p:cNvPr id="16" name="Ovale 15"/>
          <p:cNvSpPr/>
          <p:nvPr/>
        </p:nvSpPr>
        <p:spPr>
          <a:xfrm>
            <a:off x="3054048" y="1133128"/>
            <a:ext cx="365392" cy="2796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7" name="Ovale 16"/>
          <p:cNvSpPr/>
          <p:nvPr/>
        </p:nvSpPr>
        <p:spPr>
          <a:xfrm>
            <a:off x="3027449" y="2933328"/>
            <a:ext cx="365392" cy="2796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8" name="Ovale 17"/>
          <p:cNvSpPr/>
          <p:nvPr/>
        </p:nvSpPr>
        <p:spPr>
          <a:xfrm>
            <a:off x="2980612" y="4348241"/>
            <a:ext cx="365392" cy="2796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794819" y="1068105"/>
            <a:ext cx="524167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Da dove viene? </a:t>
            </a:r>
          </a:p>
          <a:p>
            <a:r>
              <a:rPr lang="it-IT" sz="12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</a:t>
            </a:r>
            <a:r>
              <a:rPr lang="it-IT" sz="1200" dirty="0" smtClean="0">
                <a:solidFill>
                  <a:srgbClr val="4F81BD"/>
                </a:solidFill>
                <a:latin typeface="Comic Sans MS" panose="030F0702030302020204" pitchFamily="66" charset="0"/>
              </a:rPr>
              <a:t>Non come NO prodotto sulla terra: si ossida prima a acido nitrico e                         			ricade come pioggia acida</a:t>
            </a:r>
            <a:endParaRPr lang="it-IT" dirty="0">
              <a:solidFill>
                <a:srgbClr val="4F81BD"/>
              </a:solidFill>
            </a:endParaRPr>
          </a:p>
        </p:txBody>
      </p:sp>
      <p:sp>
        <p:nvSpPr>
          <p:cNvPr id="20" name="Ovale 19"/>
          <p:cNvSpPr/>
          <p:nvPr/>
        </p:nvSpPr>
        <p:spPr>
          <a:xfrm>
            <a:off x="3163308" y="1440905"/>
            <a:ext cx="1263022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4382205" y="1527175"/>
            <a:ext cx="36904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MA ossido nitroso, </a:t>
            </a:r>
          </a:p>
          <a:p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prodotto nella troposfera, sale nella stratosfera,</a:t>
            </a:r>
          </a:p>
          <a:p>
            <a:r>
              <a:rPr lang="it-IT" sz="1200" dirty="0">
                <a:solidFill>
                  <a:srgbClr val="C00000"/>
                </a:solidFill>
                <a:latin typeface="Comic Sans MS" panose="030F0702030302020204" pitchFamily="66" charset="0"/>
              </a:rPr>
              <a:t>	</a:t>
            </a:r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e per collisione</a:t>
            </a:r>
          </a:p>
          <a:p>
            <a:r>
              <a:rPr lang="it-IT" sz="1200" dirty="0">
                <a:solidFill>
                  <a:srgbClr val="C00000"/>
                </a:solidFill>
                <a:latin typeface="Comic Sans MS" panose="030F0702030302020204" pitchFamily="66" charset="0"/>
              </a:rPr>
              <a:t>	</a:t>
            </a:r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con O* produce</a:t>
            </a:r>
          </a:p>
          <a:p>
            <a:r>
              <a:rPr lang="it-IT" sz="1200" dirty="0">
                <a:solidFill>
                  <a:srgbClr val="C00000"/>
                </a:solidFill>
                <a:latin typeface="Comic Sans MS" panose="030F0702030302020204" pitchFamily="66" charset="0"/>
              </a:rPr>
              <a:t>	</a:t>
            </a:r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O</a:t>
            </a:r>
            <a:r>
              <a:rPr lang="it-IT" sz="1200" baseline="-25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2</a:t>
            </a:r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, N</a:t>
            </a:r>
            <a:r>
              <a:rPr lang="it-IT" sz="1200" baseline="-25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2</a:t>
            </a:r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e NO </a:t>
            </a:r>
            <a:endParaRPr lang="it-IT" sz="1200" dirty="0">
              <a:solidFill>
                <a:prstClr val="black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4139952" y="4365104"/>
            <a:ext cx="14173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Da dove viene?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5562093" y="4164899"/>
            <a:ext cx="3372134" cy="64633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Gas sintetici </a:t>
            </a:r>
            <a:r>
              <a:rPr lang="it-IT" sz="12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CloroFluoroCarburi</a:t>
            </a:r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usati come </a:t>
            </a:r>
          </a:p>
          <a:p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refrigeranti, propellenti, non infiammabili </a:t>
            </a:r>
          </a:p>
          <a:p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e stabili -&gt; arrivano fino alla stratosfera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3851920" y="2967335"/>
            <a:ext cx="1470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Da dove viene? </a:t>
            </a:r>
          </a:p>
        </p:txBody>
      </p:sp>
      <p:sp>
        <p:nvSpPr>
          <p:cNvPr id="25" name="Ovale 24"/>
          <p:cNvSpPr/>
          <p:nvPr/>
        </p:nvSpPr>
        <p:spPr>
          <a:xfrm>
            <a:off x="6732240" y="3275112"/>
            <a:ext cx="2071368" cy="69089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6" name="Ovale 25"/>
          <p:cNvSpPr/>
          <p:nvPr/>
        </p:nvSpPr>
        <p:spPr>
          <a:xfrm>
            <a:off x="6827438" y="4748731"/>
            <a:ext cx="2071368" cy="3842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6948264" y="5085184"/>
            <a:ext cx="193193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MA anche naturale, </a:t>
            </a:r>
          </a:p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prodotto da cloruro</a:t>
            </a:r>
          </a:p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e materiale di </a:t>
            </a:r>
          </a:p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decomposizione organica</a:t>
            </a:r>
          </a:p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negli oceani</a:t>
            </a:r>
            <a:endParaRPr lang="it-IT" sz="1200" dirty="0">
              <a:solidFill>
                <a:prstClr val="black"/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1874509" y="155550"/>
            <a:ext cx="11705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u="sng" dirty="0">
                <a:solidFill>
                  <a:srgbClr val="4F81BD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Meccanismo </a:t>
            </a:r>
            <a:r>
              <a:rPr lang="it-IT" sz="1200" u="sng" dirty="0" smtClean="0">
                <a:solidFill>
                  <a:srgbClr val="4F81BD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  <a:endParaRPr lang="it-IT" u="sng" dirty="0">
              <a:solidFill>
                <a:prstClr val="black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524328" y="620688"/>
            <a:ext cx="15295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ALTA</a:t>
            </a:r>
          </a:p>
          <a:p>
            <a:pPr algn="ctr"/>
            <a:r>
              <a:rPr lang="it-IT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STRATOSFERA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485800" y="4941168"/>
            <a:ext cx="1565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BASSA</a:t>
            </a:r>
            <a:endParaRPr lang="it-IT" sz="14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it-IT" sz="1400" dirty="0">
                <a:solidFill>
                  <a:srgbClr val="00B050"/>
                </a:solidFill>
                <a:latin typeface="Comic Sans MS" panose="030F0702030302020204" pitchFamily="66" charset="0"/>
              </a:rPr>
              <a:t>STRATOSFERA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30" name="Freccia circolare a sinistra 29"/>
          <p:cNvSpPr/>
          <p:nvPr/>
        </p:nvSpPr>
        <p:spPr>
          <a:xfrm rot="6486002" flipH="1" flipV="1">
            <a:off x="5892473" y="2352198"/>
            <a:ext cx="261420" cy="1604395"/>
          </a:xfrm>
          <a:prstGeom prst="curvedLeftArrow">
            <a:avLst>
              <a:gd name="adj1" fmla="val 25000"/>
              <a:gd name="adj2" fmla="val 50000"/>
              <a:gd name="adj3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551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6" t="10641" r="30028" b="67587"/>
          <a:stretch/>
        </p:blipFill>
        <p:spPr bwMode="auto">
          <a:xfrm>
            <a:off x="1331640" y="116632"/>
            <a:ext cx="4511616" cy="232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51520" y="908720"/>
            <a:ext cx="8803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QUINDI:</a:t>
            </a:r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6" t="38029" r="39884" b="57685"/>
          <a:stretch/>
        </p:blipFill>
        <p:spPr bwMode="auto">
          <a:xfrm>
            <a:off x="1115616" y="2394406"/>
            <a:ext cx="3745595" cy="458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79512" y="2492896"/>
            <a:ext cx="10647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TUTTAVIA: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9" name="Ovale 8"/>
          <p:cNvSpPr/>
          <p:nvPr/>
        </p:nvSpPr>
        <p:spPr>
          <a:xfrm>
            <a:off x="4427984" y="2492896"/>
            <a:ext cx="504056" cy="2796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0" name="Ovale 9"/>
          <p:cNvSpPr/>
          <p:nvPr/>
        </p:nvSpPr>
        <p:spPr>
          <a:xfrm>
            <a:off x="2267744" y="2492896"/>
            <a:ext cx="720080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619672" y="2823319"/>
            <a:ext cx="4584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nella stratosfera sono le forme prevalenti di riserva di cloro, </a:t>
            </a:r>
          </a:p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MA non radicaliche e inattive alla catalisi</a:t>
            </a:r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4" t="56787" r="35794" b="32585"/>
          <a:stretch/>
        </p:blipFill>
        <p:spPr bwMode="auto">
          <a:xfrm>
            <a:off x="2771800" y="4509120"/>
            <a:ext cx="3605842" cy="113700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tangolo 7"/>
          <p:cNvSpPr/>
          <p:nvPr/>
        </p:nvSpPr>
        <p:spPr>
          <a:xfrm>
            <a:off x="32547" y="3293690"/>
            <a:ext cx="2699777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E nella bassa stratosfera</a:t>
            </a:r>
          </a:p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FORME INATTIVE</a:t>
            </a:r>
          </a:p>
          <a:p>
            <a:pPr algn="ctr"/>
            <a:endParaRPr lang="it-IT" sz="1200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/>
            <a:endParaRPr lang="it-IT" sz="1200" dirty="0" smtClean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FORME ATTIVE</a:t>
            </a:r>
          </a:p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sulla superficie di cristalli,</a:t>
            </a:r>
          </a:p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particelle fredde</a:t>
            </a:r>
          </a:p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(reazione più veloce),</a:t>
            </a:r>
          </a:p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formati da acqua, acido solforico, </a:t>
            </a:r>
          </a:p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acido nitrico</a:t>
            </a:r>
          </a:p>
          <a:p>
            <a:pPr algn="ctr"/>
            <a:r>
              <a:rPr lang="it-IT" sz="12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n particolare </a:t>
            </a:r>
          </a:p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sopra al Polo Sud in inverno</a:t>
            </a:r>
          </a:p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(notte polare)</a:t>
            </a:r>
          </a:p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In Primavera si liberano dal vortice</a:t>
            </a:r>
          </a:p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(meteorologico)</a:t>
            </a:r>
          </a:p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e producono il  buco</a:t>
            </a:r>
          </a:p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E poi a breve il ciclo di distruzione </a:t>
            </a:r>
          </a:p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si arresta</a:t>
            </a:r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1" t="50255" r="38269" b="46439"/>
          <a:stretch/>
        </p:blipFill>
        <p:spPr bwMode="auto">
          <a:xfrm>
            <a:off x="2339752" y="3717032"/>
            <a:ext cx="3398808" cy="35368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5652120" y="3212976"/>
            <a:ext cx="3352200" cy="104644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Inverno -80°C e notte polare (no luce)</a:t>
            </a:r>
          </a:p>
          <a:p>
            <a:pPr algn="ctr"/>
            <a:r>
              <a:rPr lang="it-IT" sz="12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c</a:t>
            </a:r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ondensazione anche nella stratosfera</a:t>
            </a:r>
          </a:p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Cristalli freddi</a:t>
            </a:r>
          </a:p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Bassa P e T -&gt; vortice che intrappola l’aria</a:t>
            </a:r>
          </a:p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e i cristalli</a:t>
            </a:r>
            <a:endParaRPr lang="it-IT" sz="1200" dirty="0">
              <a:solidFill>
                <a:prstClr val="black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6444208" y="4725144"/>
            <a:ext cx="2180405" cy="30777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Primavera (luce solare)*</a:t>
            </a:r>
            <a:endParaRPr lang="it-IT" sz="1400" dirty="0">
              <a:solidFill>
                <a:srgbClr val="00B050"/>
              </a:solidFill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373216"/>
            <a:ext cx="1794662" cy="854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tangolo 15"/>
          <p:cNvSpPr/>
          <p:nvPr/>
        </p:nvSpPr>
        <p:spPr>
          <a:xfrm>
            <a:off x="7380312" y="6217567"/>
            <a:ext cx="14221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anche se lento!</a:t>
            </a:r>
            <a:endParaRPr lang="it-IT" sz="1400" dirty="0">
              <a:solidFill>
                <a:prstClr val="black"/>
              </a:solidFill>
            </a:endParaRPr>
          </a:p>
        </p:txBody>
      </p:sp>
      <p:sp>
        <p:nvSpPr>
          <p:cNvPr id="21" name="Ovale 20"/>
          <p:cNvSpPr/>
          <p:nvPr/>
        </p:nvSpPr>
        <p:spPr>
          <a:xfrm>
            <a:off x="2988413" y="1700808"/>
            <a:ext cx="504056" cy="2796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2" name="Ovale 21"/>
          <p:cNvSpPr/>
          <p:nvPr/>
        </p:nvSpPr>
        <p:spPr>
          <a:xfrm>
            <a:off x="1979712" y="1700808"/>
            <a:ext cx="504056" cy="2796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996390" y="1484784"/>
            <a:ext cx="3038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FORME ATTIVE DEL CLORO</a:t>
            </a:r>
          </a:p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(Meccanismo II principale responsabile)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004048" y="2463279"/>
            <a:ext cx="2698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2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FORME </a:t>
            </a:r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NON ATTIVE </a:t>
            </a:r>
            <a:r>
              <a:rPr lang="it-IT" sz="1200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DEL </a:t>
            </a:r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CLORO</a:t>
            </a:r>
          </a:p>
          <a:p>
            <a:pPr algn="ctr"/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it-IT" sz="12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RISERVA DI CLORO</a:t>
            </a:r>
            <a:r>
              <a:rPr lang="it-IT" sz="12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3" name="Freccia in giù 12"/>
          <p:cNvSpPr/>
          <p:nvPr/>
        </p:nvSpPr>
        <p:spPr>
          <a:xfrm>
            <a:off x="1183047" y="3717032"/>
            <a:ext cx="297186" cy="258471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2339752" y="5805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1200" b="1" dirty="0" smtClean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DURANTE LA PRIMAVERA ANTARTICA</a:t>
            </a:r>
          </a:p>
          <a:p>
            <a:pPr algn="ctr"/>
            <a:r>
              <a:rPr lang="it-IT" sz="1200" b="1" dirty="0" smtClean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OGNI CLORO DISTRUGGE </a:t>
            </a:r>
          </a:p>
          <a:p>
            <a:pPr algn="ctr"/>
            <a:r>
              <a:rPr lang="it-IT" sz="1200" b="1" dirty="0" smtClean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50 MOLECOLE DI OZONO AL GIORNO</a:t>
            </a:r>
            <a:endParaRPr lang="it-IT" sz="1200" b="1" dirty="0">
              <a:solidFill>
                <a:srgbClr val="00B050"/>
              </a:solidFill>
              <a:latin typeface="Comic Sans MS" panose="030F0702030302020204" pitchFamily="66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9" name="Ovale 28"/>
          <p:cNvSpPr/>
          <p:nvPr/>
        </p:nvSpPr>
        <p:spPr>
          <a:xfrm>
            <a:off x="5724128" y="4941168"/>
            <a:ext cx="504056" cy="27964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6444208" y="5229200"/>
            <a:ext cx="10118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decompone </a:t>
            </a:r>
            <a:endParaRPr lang="it-IT" sz="1200" dirty="0">
              <a:solidFill>
                <a:prstClr val="black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5148064" y="404664"/>
            <a:ext cx="3650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dirty="0" smtClean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* Con la primavera finisce anche il vortice</a:t>
            </a:r>
          </a:p>
          <a:p>
            <a:pPr algn="ctr"/>
            <a:r>
              <a:rPr lang="it-IT" sz="1400" dirty="0" smtClean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e le particelle fredde!</a:t>
            </a:r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628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64904"/>
            <a:ext cx="5222896" cy="127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 rot="19795495">
            <a:off x="281568" y="1728593"/>
            <a:ext cx="347402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dirty="0" smtClean="0">
                <a:solidFill>
                  <a:srgbClr val="4F81BD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MA</a:t>
            </a:r>
          </a:p>
          <a:p>
            <a:pPr algn="ctr"/>
            <a:endParaRPr lang="it-IT" sz="1400" dirty="0" smtClean="0">
              <a:solidFill>
                <a:srgbClr val="4F81BD"/>
              </a:solidFill>
              <a:latin typeface="Comic Sans MS" panose="030F0702030302020204" pitchFamily="66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/>
            <a:r>
              <a:rPr lang="it-IT" sz="1400" dirty="0" smtClean="0">
                <a:solidFill>
                  <a:srgbClr val="4F81BD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Meccanismo II</a:t>
            </a:r>
          </a:p>
          <a:p>
            <a:pPr algn="ctr"/>
            <a:endParaRPr lang="it-IT" sz="1400" dirty="0" smtClean="0">
              <a:solidFill>
                <a:srgbClr val="4F81BD"/>
              </a:solidFill>
              <a:latin typeface="Comic Sans MS" panose="030F0702030302020204" pitchFamily="66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/>
            <a:r>
              <a:rPr lang="it-IT" sz="1400" dirty="0" smtClean="0">
                <a:solidFill>
                  <a:srgbClr val="4F81BD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-IL VERO RESPONSABILE DEL BUCO-</a:t>
            </a:r>
          </a:p>
          <a:p>
            <a:pPr algn="ctr"/>
            <a:r>
              <a:rPr lang="it-IT" sz="1400" dirty="0" smtClean="0">
                <a:solidFill>
                  <a:srgbClr val="4F81BD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(di natura antropica)</a:t>
            </a:r>
          </a:p>
        </p:txBody>
      </p:sp>
      <p:sp>
        <p:nvSpPr>
          <p:cNvPr id="4" name="Rettangolo 3"/>
          <p:cNvSpPr/>
          <p:nvPr/>
        </p:nvSpPr>
        <p:spPr>
          <a:xfrm>
            <a:off x="395536" y="476672"/>
            <a:ext cx="851386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IN  ASSENZA DI OSSIGENO ATOMICO…. NO  DISTRUZIONE DI OZONO via MECCANISMO I</a:t>
            </a:r>
          </a:p>
          <a:p>
            <a:endParaRPr lang="it-IT" sz="1400" dirty="0">
              <a:solidFill>
                <a:srgbClr val="4F81BD"/>
              </a:solidFill>
              <a:latin typeface="Comic Sans MS" panose="030F0702030302020204" pitchFamily="66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/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Ossia nella bassa stratosfera (dove O scarseggia e quindi il meccanismo di distruzione è lento!)</a:t>
            </a:r>
            <a:endParaRPr lang="it-IT" sz="1400" dirty="0">
              <a:solidFill>
                <a:srgbClr val="C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1" t="59171" r="59065" b="37163"/>
          <a:stretch/>
        </p:blipFill>
        <p:spPr bwMode="auto">
          <a:xfrm>
            <a:off x="4139952" y="1700808"/>
            <a:ext cx="1711842" cy="37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5868144" y="1772816"/>
            <a:ext cx="4523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x 2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9" name="Ovale 8"/>
          <p:cNvSpPr/>
          <p:nvPr/>
        </p:nvSpPr>
        <p:spPr>
          <a:xfrm>
            <a:off x="5940152" y="1772816"/>
            <a:ext cx="365392" cy="2796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0" name="Ovale 9"/>
          <p:cNvSpPr/>
          <p:nvPr/>
        </p:nvSpPr>
        <p:spPr>
          <a:xfrm>
            <a:off x="7092280" y="3429000"/>
            <a:ext cx="1807412" cy="40680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1" name="Ovale 10"/>
          <p:cNvSpPr/>
          <p:nvPr/>
        </p:nvSpPr>
        <p:spPr>
          <a:xfrm>
            <a:off x="4067944" y="1700808"/>
            <a:ext cx="1807412" cy="40680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cxnSp>
        <p:nvCxnSpPr>
          <p:cNvPr id="12" name="Connettore 1 11"/>
          <p:cNvCxnSpPr/>
          <p:nvPr/>
        </p:nvCxnSpPr>
        <p:spPr>
          <a:xfrm>
            <a:off x="5508104" y="2204864"/>
            <a:ext cx="1512168" cy="129614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6156176" y="2564904"/>
            <a:ext cx="271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prstClr val="black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+</a:t>
            </a:r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9" t="20394" r="36458" b="77548"/>
          <a:stretch/>
        </p:blipFill>
        <p:spPr bwMode="auto">
          <a:xfrm>
            <a:off x="5292080" y="4149080"/>
            <a:ext cx="3686175" cy="209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Connettore 2 15"/>
          <p:cNvCxnSpPr/>
          <p:nvPr/>
        </p:nvCxnSpPr>
        <p:spPr>
          <a:xfrm>
            <a:off x="6948264" y="3789040"/>
            <a:ext cx="0" cy="28803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/>
          <p:cNvSpPr/>
          <p:nvPr/>
        </p:nvSpPr>
        <p:spPr>
          <a:xfrm>
            <a:off x="323528" y="3933056"/>
            <a:ext cx="4426212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NOTA: se [ozono] diminuisce nell’alta stratosfera, </a:t>
            </a:r>
          </a:p>
          <a:p>
            <a:pPr algn="ctr"/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maggiore penetrazione di UV-B nella bassa, </a:t>
            </a:r>
          </a:p>
          <a:p>
            <a:pPr algn="ctr"/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con riformazione di ozono nella bassa:</a:t>
            </a:r>
          </a:p>
          <a:p>
            <a:pPr algn="ctr"/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il «buco» si ripara da solo!</a:t>
            </a:r>
          </a:p>
          <a:p>
            <a:pPr algn="ctr"/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La distruzione non è permanente!</a:t>
            </a:r>
          </a:p>
          <a:p>
            <a:pPr algn="ctr"/>
            <a:endParaRPr lang="it-IT" sz="1400" dirty="0" smtClean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/>
            <a:r>
              <a:rPr lang="it-IT" sz="1400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BUCO SULL’ANTARTIDE IN PRIMAVERA</a:t>
            </a:r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7611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500</Words>
  <Application>Microsoft Office PowerPoint</Application>
  <PresentationFormat>Presentazione su schermo (4:3)</PresentationFormat>
  <Paragraphs>126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2014-04-11T09:46:27Z</dcterms:created>
  <dcterms:modified xsi:type="dcterms:W3CDTF">2019-11-12T08:54:08Z</dcterms:modified>
</cp:coreProperties>
</file>