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308" r:id="rId2"/>
    <p:sldId id="309" r:id="rId3"/>
    <p:sldId id="289" r:id="rId4"/>
    <p:sldId id="293" r:id="rId5"/>
    <p:sldId id="290" r:id="rId6"/>
    <p:sldId id="310" r:id="rId7"/>
    <p:sldId id="297" r:id="rId8"/>
    <p:sldId id="291" r:id="rId9"/>
    <p:sldId id="307" r:id="rId10"/>
    <p:sldId id="296" r:id="rId11"/>
    <p:sldId id="303" r:id="rId12"/>
    <p:sldId id="304" r:id="rId13"/>
    <p:sldId id="301" r:id="rId14"/>
    <p:sldId id="302" r:id="rId15"/>
    <p:sldId id="300" r:id="rId16"/>
    <p:sldId id="286" r:id="rId17"/>
    <p:sldId id="287" r:id="rId18"/>
    <p:sldId id="312" r:id="rId19"/>
    <p:sldId id="292" r:id="rId20"/>
    <p:sldId id="311" r:id="rId21"/>
    <p:sldId id="295" r:id="rId22"/>
    <p:sldId id="306" r:id="rId23"/>
    <p:sldId id="314" r:id="rId24"/>
    <p:sldId id="313" r:id="rId25"/>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22A2C4-822E-429D-B0B6-E3E20BB6420F}" type="datetimeFigureOut">
              <a:rPr lang="it-IT" smtClean="0"/>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194191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22A2C4-822E-429D-B0B6-E3E20BB6420F}" type="datetimeFigureOut">
              <a:rPr lang="it-IT" smtClean="0"/>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209904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22A2C4-822E-429D-B0B6-E3E20BB6420F}" type="datetimeFigureOut">
              <a:rPr lang="it-IT" smtClean="0"/>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31612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22A2C4-822E-429D-B0B6-E3E20BB6420F}" type="datetimeFigureOut">
              <a:rPr lang="it-IT" smtClean="0"/>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293662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22A2C4-822E-429D-B0B6-E3E20BB6420F}" type="datetimeFigureOut">
              <a:rPr lang="it-IT" smtClean="0"/>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80392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22A2C4-822E-429D-B0B6-E3E20BB6420F}" type="datetimeFigureOut">
              <a:rPr lang="it-IT" smtClean="0"/>
              <a:t>12/11/2019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237048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22A2C4-822E-429D-B0B6-E3E20BB6420F}" type="datetimeFigureOut">
              <a:rPr lang="it-IT" smtClean="0"/>
              <a:t>12/11/2019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412427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22A2C4-822E-429D-B0B6-E3E20BB6420F}" type="datetimeFigureOut">
              <a:rPr lang="it-IT" smtClean="0"/>
              <a:t>12/11/2019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210728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22A2C4-822E-429D-B0B6-E3E20BB6420F}" type="datetimeFigureOut">
              <a:rPr lang="it-IT" smtClean="0"/>
              <a:t>12/11/2019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116989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22A2C4-822E-429D-B0B6-E3E20BB6420F}" type="datetimeFigureOut">
              <a:rPr lang="it-IT" smtClean="0"/>
              <a:t>12/11/2019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354689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22A2C4-822E-429D-B0B6-E3E20BB6420F}" type="datetimeFigureOut">
              <a:rPr lang="it-IT" smtClean="0"/>
              <a:t>12/11/2019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6274C2-4FFC-4F7F-9F6F-3B16BF2756BA}" type="slidenum">
              <a:rPr lang="it-IT" smtClean="0"/>
              <a:t>‹N›</a:t>
            </a:fld>
            <a:endParaRPr lang="it-IT"/>
          </a:p>
        </p:txBody>
      </p:sp>
    </p:spTree>
    <p:extLst>
      <p:ext uri="{BB962C8B-B14F-4D97-AF65-F5344CB8AC3E}">
        <p14:creationId xmlns:p14="http://schemas.microsoft.com/office/powerpoint/2010/main" val="298968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2A2C4-822E-429D-B0B6-E3E20BB6420F}" type="datetimeFigureOut">
              <a:rPr lang="it-IT" smtClean="0"/>
              <a:t>12/11/2019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274C2-4FFC-4F7F-9F6F-3B16BF2756BA}" type="slidenum">
              <a:rPr lang="it-IT" smtClean="0"/>
              <a:t>‹N›</a:t>
            </a:fld>
            <a:endParaRPr lang="it-IT"/>
          </a:p>
        </p:txBody>
      </p:sp>
    </p:spTree>
    <p:extLst>
      <p:ext uri="{BB962C8B-B14F-4D97-AF65-F5344CB8AC3E}">
        <p14:creationId xmlns:p14="http://schemas.microsoft.com/office/powerpoint/2010/main" val="349378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rct=j&amp;q=&amp;esrc=s&amp;source=images&amp;cd=&amp;cad=rja&amp;uact=8&amp;ved=2ahUKEwjnzZCjg8HaAhXGyKQKHczTBkAQjRx6BAgAEAU&amp;url=https://www.skuola.net/universita/appunti/chimica-organica-composti-eterocicli&amp;psig=AOvVaw08121VDH8AJ2Jo8APniHY-&amp;ust=152404475053799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j4wu2h7o3fAhUSy6QKHeSdBsYQjRx6BAgBEAU&amp;url=https://www.bravibimbi.it/primi-mesi/come-farlo-dormire/&amp;psig=AOvVaw2lw0Ev0EzfG7DcJeU_aCA2&amp;ust=1544276989606281" TargetMode="External"/><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www.google.it/url?sa=i&amp;rct=j&amp;q=&amp;esrc=s&amp;source=images&amp;cd=&amp;cad=rja&amp;uact=8&amp;ved=2ahUKEwj7zOC_743fAhVJy6QKHXSvDzIQjRx6BAgBEAU&amp;url=http://nucciavono.it/domande-frequenti/&amp;psig=AOvVaw0BGzx9qZXkc5MbBcOut24P&amp;ust=1544277317214100"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www.google.it/url?sa=i&amp;source=imgres&amp;cd=&amp;cad=rja&amp;uact=8&amp;ved=2ahUKEwicyM78lPvaAhWOGuwKHUb0AioQjRx6BAgBEAU&amp;url=https://commons.wikimedia.org/wiki/File:2,3-Dimethyl-1,3-butadiene.svg&amp;psig=AOvVaw2O9Y7u3qwoOa2JyiL_FsFY&amp;ust=1526042370270140" TargetMode="External"/><Relationship Id="rId1" Type="http://schemas.openxmlformats.org/officeDocument/2006/relationships/slideLayout" Target="../slideLayouts/slideLayout2.xml"/><Relationship Id="rId6" Type="http://schemas.openxmlformats.org/officeDocument/2006/relationships/hyperlink" Target="https://it.wikipedia.org/wiki/File:Alpha-pinen.svg" TargetMode="External"/><Relationship Id="rId5" Type="http://schemas.openxmlformats.org/officeDocument/2006/relationships/image" Target="../media/image6.png"/><Relationship Id="rId4" Type="http://schemas.openxmlformats.org/officeDocument/2006/relationships/hyperlink" Target="https://it.wikipedia.org/wiki/File:Limonene_struttura.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19672" y="476672"/>
            <a:ext cx="5992346"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La troposfera e l’inquinamento a livello del suolo</a:t>
            </a:r>
            <a:endParaRPr lang="it-IT" dirty="0"/>
          </a:p>
        </p:txBody>
      </p:sp>
      <p:sp>
        <p:nvSpPr>
          <p:cNvPr id="5" name="Rettangolo 4"/>
          <p:cNvSpPr/>
          <p:nvPr/>
        </p:nvSpPr>
        <p:spPr>
          <a:xfrm>
            <a:off x="539552" y="1124744"/>
            <a:ext cx="3384376" cy="1077218"/>
          </a:xfrm>
          <a:prstGeom prst="rect">
            <a:avLst/>
          </a:prstGeom>
        </p:spPr>
        <p:txBody>
          <a:bodyPr wrap="square">
            <a:spAutoFit/>
          </a:bodyPr>
          <a:lstStyle/>
          <a:p>
            <a:pPr lvl="0"/>
            <a:r>
              <a:rPr lang="it-IT" sz="1600" dirty="0" smtClean="0">
                <a:solidFill>
                  <a:srgbClr val="0070C0"/>
                </a:solidFill>
                <a:latin typeface="Comic Sans MS" panose="030F0702030302020204" pitchFamily="66" charset="0"/>
                <a:cs typeface="Times New Roman" panose="02020603050405020304" pitchFamily="18" charset="0"/>
              </a:rPr>
              <a:t>Natura chimica dell’inquinamento</a:t>
            </a:r>
          </a:p>
          <a:p>
            <a:pPr lvl="0"/>
            <a:r>
              <a:rPr lang="it-IT" sz="1600" dirty="0" smtClean="0">
                <a:solidFill>
                  <a:srgbClr val="0070C0"/>
                </a:solidFill>
                <a:latin typeface="Comic Sans MS" panose="030F0702030302020204" pitchFamily="66" charset="0"/>
                <a:cs typeface="Times New Roman" panose="02020603050405020304" pitchFamily="18" charset="0"/>
              </a:rPr>
              <a:t>Origine dei reagenti</a:t>
            </a:r>
          </a:p>
          <a:p>
            <a:pPr lvl="0"/>
            <a:r>
              <a:rPr lang="it-IT" sz="1600" dirty="0" smtClean="0">
                <a:solidFill>
                  <a:srgbClr val="0070C0"/>
                </a:solidFill>
                <a:latin typeface="Comic Sans MS" panose="030F0702030302020204" pitchFamily="66" charset="0"/>
                <a:cs typeface="Times New Roman" panose="02020603050405020304" pitchFamily="18" charset="0"/>
              </a:rPr>
              <a:t>Processi</a:t>
            </a:r>
          </a:p>
          <a:p>
            <a:pPr lvl="0"/>
            <a:r>
              <a:rPr lang="it-IT" sz="1600" dirty="0" smtClean="0">
                <a:solidFill>
                  <a:srgbClr val="0070C0"/>
                </a:solidFill>
                <a:latin typeface="Comic Sans MS" panose="030F0702030302020204" pitchFamily="66" charset="0"/>
                <a:cs typeface="Times New Roman" panose="02020603050405020304" pitchFamily="18" charset="0"/>
              </a:rPr>
              <a:t>Effetti sulla salute umana</a:t>
            </a:r>
          </a:p>
        </p:txBody>
      </p:sp>
      <p:sp>
        <p:nvSpPr>
          <p:cNvPr id="6" name="Rettangolo 5"/>
          <p:cNvSpPr/>
          <p:nvPr/>
        </p:nvSpPr>
        <p:spPr>
          <a:xfrm>
            <a:off x="3995936" y="1578278"/>
            <a:ext cx="4187365" cy="338554"/>
          </a:xfrm>
          <a:prstGeom prst="rect">
            <a:avLst/>
          </a:prstGeom>
        </p:spPr>
        <p:txBody>
          <a:bodyPr wrap="none">
            <a:spAutoFit/>
          </a:bodyPr>
          <a:lstStyle/>
          <a:p>
            <a:r>
              <a:rPr lang="it-IT" sz="1600" dirty="0" smtClean="0">
                <a:solidFill>
                  <a:srgbClr val="C00000"/>
                </a:solidFill>
                <a:latin typeface="Comic Sans MS" panose="030F0702030302020204" pitchFamily="66" charset="0"/>
                <a:cs typeface="Times New Roman" panose="02020603050405020304" pitchFamily="18" charset="0"/>
              </a:rPr>
              <a:t>Variano notevolmente da un luogo all’altro </a:t>
            </a:r>
            <a:endParaRPr lang="it-IT" sz="1600" dirty="0"/>
          </a:p>
        </p:txBody>
      </p:sp>
      <p:sp>
        <p:nvSpPr>
          <p:cNvPr id="7" name="Parentesi graffa chiusa 6"/>
          <p:cNvSpPr/>
          <p:nvPr/>
        </p:nvSpPr>
        <p:spPr>
          <a:xfrm>
            <a:off x="3635896" y="1124744"/>
            <a:ext cx="371472" cy="1224136"/>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7"/>
          <p:cNvSpPr/>
          <p:nvPr/>
        </p:nvSpPr>
        <p:spPr>
          <a:xfrm>
            <a:off x="35496" y="2708920"/>
            <a:ext cx="1701107" cy="584775"/>
          </a:xfrm>
          <a:prstGeom prst="rect">
            <a:avLst/>
          </a:prstGeom>
        </p:spPr>
        <p:txBody>
          <a:bodyPr wrap="none">
            <a:spAutoFit/>
          </a:bodyPr>
          <a:lstStyle/>
          <a:p>
            <a:r>
              <a:rPr lang="it-IT" sz="1600" dirty="0" smtClean="0">
                <a:solidFill>
                  <a:srgbClr val="C00000"/>
                </a:solidFill>
                <a:latin typeface="Comic Sans MS" panose="030F0702030302020204" pitchFamily="66" charset="0"/>
                <a:cs typeface="Times New Roman" panose="02020603050405020304" pitchFamily="18" charset="0"/>
              </a:rPr>
              <a:t>Principali cause </a:t>
            </a:r>
          </a:p>
          <a:p>
            <a:r>
              <a:rPr lang="it-IT" sz="1600" dirty="0" smtClean="0">
                <a:solidFill>
                  <a:srgbClr val="C00000"/>
                </a:solidFill>
                <a:latin typeface="Comic Sans MS" panose="030F0702030302020204" pitchFamily="66" charset="0"/>
                <a:cs typeface="Times New Roman" panose="02020603050405020304" pitchFamily="18" charset="0"/>
              </a:rPr>
              <a:t>delle emissioni</a:t>
            </a:r>
            <a:endParaRPr lang="it-IT" sz="1600" dirty="0"/>
          </a:p>
        </p:txBody>
      </p:sp>
      <p:sp>
        <p:nvSpPr>
          <p:cNvPr id="9" name="Rettangolo 8"/>
          <p:cNvSpPr/>
          <p:nvPr/>
        </p:nvSpPr>
        <p:spPr>
          <a:xfrm>
            <a:off x="1619672" y="2386623"/>
            <a:ext cx="7272808" cy="3046988"/>
          </a:xfrm>
          <a:prstGeom prst="rect">
            <a:avLst/>
          </a:prstGeom>
        </p:spPr>
        <p:txBody>
          <a:bodyPr wrap="square">
            <a:spAutoFit/>
          </a:bodyPr>
          <a:lstStyle/>
          <a:p>
            <a:pPr lvl="0"/>
            <a:r>
              <a:rPr lang="it-IT" sz="1600" dirty="0" smtClean="0">
                <a:solidFill>
                  <a:srgbClr val="0070C0"/>
                </a:solidFill>
                <a:latin typeface="Comic Sans MS" panose="030F0702030302020204" pitchFamily="66" charset="0"/>
                <a:cs typeface="Times New Roman" panose="02020603050405020304" pitchFamily="18" charset="0"/>
              </a:rPr>
              <a:t>Industria per la produzione di energia elettrica a partire dal carbone</a:t>
            </a:r>
          </a:p>
          <a:p>
            <a:pPr lvl="0"/>
            <a:endParaRPr lang="it-IT" sz="1600" dirty="0" smtClean="0">
              <a:solidFill>
                <a:srgbClr val="0070C0"/>
              </a:solidFill>
              <a:latin typeface="Comic Sans MS" panose="030F0702030302020204" pitchFamily="66" charset="0"/>
              <a:cs typeface="Times New Roman" panose="02020603050405020304" pitchFamily="18" charset="0"/>
            </a:endParaRPr>
          </a:p>
          <a:p>
            <a:pPr lvl="0"/>
            <a:r>
              <a:rPr lang="it-IT" sz="1600" dirty="0" smtClean="0">
                <a:solidFill>
                  <a:srgbClr val="C00000"/>
                </a:solidFill>
                <a:latin typeface="Comic Sans MS" panose="030F0702030302020204" pitchFamily="66" charset="0"/>
                <a:cs typeface="Times New Roman" panose="02020603050405020304" pitchFamily="18" charset="0"/>
              </a:rPr>
              <a:t>MA OGGI</a:t>
            </a:r>
            <a:r>
              <a:rPr lang="it-IT" sz="1600" dirty="0" smtClean="0">
                <a:solidFill>
                  <a:srgbClr val="0070C0"/>
                </a:solidFill>
                <a:latin typeface="Comic Sans MS" panose="030F0702030302020204" pitchFamily="66" charset="0"/>
                <a:cs typeface="Times New Roman" panose="02020603050405020304" pitchFamily="18" charset="0"/>
              </a:rPr>
              <a:t>: emissioni dei veicoli a motore (fumo nero emesso dagli scarichi di camion e autobus a motore diesel)</a:t>
            </a:r>
          </a:p>
          <a:p>
            <a:pPr lvl="0" algn="ctr"/>
            <a:r>
              <a:rPr lang="it-IT" sz="1600" dirty="0" smtClean="0">
                <a:solidFill>
                  <a:srgbClr val="0070C0"/>
                </a:solidFill>
                <a:latin typeface="Comic Sans MS" panose="030F0702030302020204" pitchFamily="66" charset="0"/>
                <a:cs typeface="Times New Roman" panose="02020603050405020304" pitchFamily="18" charset="0"/>
              </a:rPr>
              <a:t>SOPRATTUTTO</a:t>
            </a:r>
          </a:p>
          <a:p>
            <a:pPr lvl="0"/>
            <a:r>
              <a:rPr lang="it-IT" sz="1600" dirty="0" smtClean="0">
                <a:solidFill>
                  <a:srgbClr val="0070C0"/>
                </a:solidFill>
                <a:latin typeface="Comic Sans MS" panose="030F0702030302020204" pitchFamily="66" charset="0"/>
                <a:cs typeface="Times New Roman" panose="02020603050405020304" pitchFamily="18" charset="0"/>
              </a:rPr>
              <a:t>Nei paesi in via di sviluppo, dove il controllo dell’inquinamento da scarichi non è ancora sotto controllo come è, in parte, nei paesi sviluppati</a:t>
            </a:r>
          </a:p>
          <a:p>
            <a:pPr lvl="0"/>
            <a:endParaRPr lang="it-IT" sz="1600" dirty="0" smtClean="0">
              <a:solidFill>
                <a:srgbClr val="0070C0"/>
              </a:solidFill>
              <a:latin typeface="Comic Sans MS" panose="030F0702030302020204" pitchFamily="66" charset="0"/>
              <a:cs typeface="Times New Roman" panose="02020603050405020304" pitchFamily="18" charset="0"/>
            </a:endParaRPr>
          </a:p>
          <a:p>
            <a:pPr lvl="0" algn="ctr"/>
            <a:r>
              <a:rPr lang="it-IT" sz="1600" dirty="0" smtClean="0">
                <a:solidFill>
                  <a:srgbClr val="0070C0"/>
                </a:solidFill>
                <a:latin typeface="Comic Sans MS" panose="030F0702030302020204" pitchFamily="66" charset="0"/>
                <a:cs typeface="Times New Roman" panose="02020603050405020304" pitchFamily="18" charset="0"/>
              </a:rPr>
              <a:t>Rapida crescita popolazione urbana -&gt; rapida crescita densità dei         veicoli -&gt; considerevole incremento inquinamento dell’aria</a:t>
            </a:r>
          </a:p>
          <a:p>
            <a:pPr lvl="0" algn="ctr"/>
            <a:endParaRPr lang="it-IT" sz="1600" dirty="0" smtClean="0">
              <a:solidFill>
                <a:srgbClr val="0070C0"/>
              </a:solidFill>
              <a:latin typeface="Comic Sans MS" panose="030F0702030302020204" pitchFamily="66" charset="0"/>
              <a:cs typeface="Times New Roman" panose="02020603050405020304" pitchFamily="18" charset="0"/>
            </a:endParaRPr>
          </a:p>
          <a:p>
            <a:pPr lvl="0" algn="ctr"/>
            <a:r>
              <a:rPr lang="it-IT" sz="1600" dirty="0" smtClean="0">
                <a:solidFill>
                  <a:srgbClr val="0070C0"/>
                </a:solidFill>
                <a:latin typeface="Comic Sans MS" panose="030F0702030302020204" pitchFamily="66" charset="0"/>
                <a:cs typeface="Times New Roman" panose="02020603050405020304" pitchFamily="18" charset="0"/>
              </a:rPr>
              <a:t>Ma la regolamentazione segue generalmente un elevato livello di benessere</a:t>
            </a:r>
          </a:p>
        </p:txBody>
      </p:sp>
    </p:spTree>
    <p:extLst>
      <p:ext uri="{BB962C8B-B14F-4D97-AF65-F5344CB8AC3E}">
        <p14:creationId xmlns:p14="http://schemas.microsoft.com/office/powerpoint/2010/main" val="118314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16632"/>
            <a:ext cx="1592103" cy="307777"/>
          </a:xfrm>
          <a:prstGeom prst="rect">
            <a:avLst/>
          </a:prstGeom>
        </p:spPr>
        <p:txBody>
          <a:bodyPr wrap="none">
            <a:spAutoFit/>
          </a:bodyPr>
          <a:lstStyle/>
          <a:p>
            <a:pPr lvl="0"/>
            <a:r>
              <a:rPr lang="it-IT" sz="1400" dirty="0" smtClean="0">
                <a:solidFill>
                  <a:srgbClr val="C00000"/>
                </a:solidFill>
                <a:latin typeface="Comic Sans MS" panose="030F0702030302020204" pitchFamily="66" charset="0"/>
                <a:cs typeface="Times New Roman" panose="02020603050405020304" pitchFamily="18" charset="0"/>
              </a:rPr>
              <a:t>I PARTICOLATI</a:t>
            </a:r>
            <a:endParaRPr lang="it-IT" dirty="0">
              <a:solidFill>
                <a:srgbClr val="C00000"/>
              </a:solidFill>
            </a:endParaRPr>
          </a:p>
        </p:txBody>
      </p:sp>
      <p:sp>
        <p:nvSpPr>
          <p:cNvPr id="5" name="Rettangolo 4"/>
          <p:cNvSpPr/>
          <p:nvPr/>
        </p:nvSpPr>
        <p:spPr>
          <a:xfrm>
            <a:off x="1298778" y="98048"/>
            <a:ext cx="7059945" cy="738664"/>
          </a:xfrm>
          <a:prstGeom prst="rect">
            <a:avLst/>
          </a:prstGeom>
        </p:spPr>
        <p:txBody>
          <a:bodyPr wrap="none">
            <a:spAutoFit/>
          </a:bodyPr>
          <a:lstStyle/>
          <a:p>
            <a:pPr lvl="0" algn="ctr"/>
            <a:r>
              <a:rPr lang="it-IT" sz="1400" dirty="0" smtClean="0">
                <a:solidFill>
                  <a:srgbClr val="0070C0"/>
                </a:solidFill>
                <a:latin typeface="Comic Sans MS" panose="030F0702030302020204" pitchFamily="66" charset="0"/>
                <a:cs typeface="Times New Roman" panose="02020603050405020304" pitchFamily="18" charset="0"/>
              </a:rPr>
              <a:t>Piccole particelle solide o liquide di origine non chimica</a:t>
            </a:r>
          </a:p>
          <a:p>
            <a:pPr lvl="0" algn="ctr"/>
            <a:r>
              <a:rPr lang="it-IT" sz="1400" dirty="0" smtClean="0">
                <a:solidFill>
                  <a:srgbClr val="0070C0"/>
                </a:solidFill>
                <a:latin typeface="Comic Sans MS" panose="030F0702030302020204" pitchFamily="66" charset="0"/>
                <a:cs typeface="Times New Roman" panose="02020603050405020304" pitchFamily="18" charset="0"/>
              </a:rPr>
              <a:t>su cui si possono ABSORBIRE (si sciolgono) o ADSORBIRE (si legano in superficie)</a:t>
            </a:r>
          </a:p>
          <a:p>
            <a:pPr lvl="0" algn="ctr"/>
            <a:r>
              <a:rPr lang="it-IT" sz="1400" dirty="0" smtClean="0">
                <a:solidFill>
                  <a:srgbClr val="0070C0"/>
                </a:solidFill>
                <a:latin typeface="Comic Sans MS" panose="030F0702030302020204" pitchFamily="66" charset="0"/>
                <a:cs typeface="Times New Roman" panose="02020603050405020304" pitchFamily="18" charset="0"/>
              </a:rPr>
              <a:t>sostanze</a:t>
            </a:r>
            <a:endParaRPr lang="it-IT" dirty="0">
              <a:solidFill>
                <a:prstClr val="black"/>
              </a:solidFill>
            </a:endParaRPr>
          </a:p>
        </p:txBody>
      </p:sp>
      <p:sp>
        <p:nvSpPr>
          <p:cNvPr id="7" name="Rettangolo 6"/>
          <p:cNvSpPr/>
          <p:nvPr/>
        </p:nvSpPr>
        <p:spPr>
          <a:xfrm>
            <a:off x="395536" y="980728"/>
            <a:ext cx="5761514" cy="1169551"/>
          </a:xfrm>
          <a:prstGeom prst="rect">
            <a:avLst/>
          </a:prstGeom>
        </p:spPr>
        <p:txBody>
          <a:bodyPr wrap="none">
            <a:spAutoFit/>
          </a:bodyPr>
          <a:lstStyle/>
          <a:p>
            <a:r>
              <a:rPr lang="it-IT" sz="1400" dirty="0" smtClean="0">
                <a:solidFill>
                  <a:srgbClr val="0070C0"/>
                </a:solidFill>
                <a:latin typeface="Comic Sans MS" panose="030F0702030302020204" pitchFamily="66" charset="0"/>
                <a:cs typeface="Times New Roman" panose="02020603050405020304" pitchFamily="18" charset="0"/>
              </a:rPr>
              <a:t>Dispersi nell’aria formano gli aerosol con particelle di </a:t>
            </a:r>
            <a:r>
              <a:rPr lang="el-GR" sz="1400" dirty="0" smtClean="0">
                <a:solidFill>
                  <a:srgbClr val="0070C0"/>
                </a:solidFill>
                <a:latin typeface="Comic Sans MS" panose="030F0702030302020204" pitchFamily="66" charset="0"/>
                <a:cs typeface="Times New Roman" panose="02020603050405020304" pitchFamily="18" charset="0"/>
              </a:rPr>
              <a:t>θ</a:t>
            </a:r>
            <a:r>
              <a:rPr lang="it-IT" sz="1400" dirty="0" smtClean="0">
                <a:solidFill>
                  <a:srgbClr val="0070C0"/>
                </a:solidFill>
                <a:latin typeface="Comic Sans MS" panose="030F0702030302020204" pitchFamily="66" charset="0"/>
                <a:cs typeface="Times New Roman" panose="02020603050405020304" pitchFamily="18" charset="0"/>
              </a:rPr>
              <a:t> &lt; 100 </a:t>
            </a:r>
            <a:r>
              <a:rPr lang="el-GR" sz="1400" dirty="0" smtClean="0">
                <a:solidFill>
                  <a:srgbClr val="0070C0"/>
                </a:solidFill>
                <a:latin typeface="Comic Sans MS" panose="030F0702030302020204" pitchFamily="66" charset="0"/>
                <a:cs typeface="Times New Roman" panose="02020603050405020304" pitchFamily="18" charset="0"/>
              </a:rPr>
              <a:t>μ</a:t>
            </a:r>
            <a:r>
              <a:rPr lang="it-IT" sz="1400" dirty="0" smtClean="0">
                <a:solidFill>
                  <a:srgbClr val="0070C0"/>
                </a:solidFill>
                <a:latin typeface="Comic Sans MS" panose="030F0702030302020204" pitchFamily="66" charset="0"/>
                <a:cs typeface="Times New Roman" panose="02020603050405020304" pitchFamily="18" charset="0"/>
              </a:rPr>
              <a:t>m </a:t>
            </a:r>
          </a:p>
          <a:p>
            <a:endParaRPr lang="it-IT" sz="1400" dirty="0" smtClean="0">
              <a:solidFill>
                <a:srgbClr val="C00000"/>
              </a:solidFill>
              <a:latin typeface="Comic Sans MS" panose="030F0702030302020204" pitchFamily="66" charset="0"/>
              <a:cs typeface="Times New Roman" panose="02020603050405020304" pitchFamily="18" charset="0"/>
            </a:endParaRPr>
          </a:p>
          <a:p>
            <a:r>
              <a:rPr lang="it-IT" sz="1400" dirty="0" smtClean="0">
                <a:solidFill>
                  <a:srgbClr val="C00000"/>
                </a:solidFill>
                <a:latin typeface="Comic Sans MS" panose="030F0702030302020204" pitchFamily="66" charset="0"/>
                <a:cs typeface="Times New Roman" panose="02020603050405020304" pitchFamily="18" charset="0"/>
              </a:rPr>
              <a:t>Particolato fine 	    </a:t>
            </a:r>
            <a:r>
              <a:rPr lang="el-GR" sz="1400" dirty="0" smtClean="0">
                <a:solidFill>
                  <a:srgbClr val="C00000"/>
                </a:solidFill>
                <a:latin typeface="Comic Sans MS" panose="030F0702030302020204" pitchFamily="66" charset="0"/>
                <a:cs typeface="Times New Roman" panose="02020603050405020304" pitchFamily="18" charset="0"/>
              </a:rPr>
              <a:t>θ</a:t>
            </a:r>
            <a:r>
              <a:rPr lang="it-IT" sz="1400" dirty="0" smtClean="0">
                <a:solidFill>
                  <a:srgbClr val="C00000"/>
                </a:solidFill>
                <a:latin typeface="Comic Sans MS" panose="030F0702030302020204" pitchFamily="66" charset="0"/>
                <a:cs typeface="Times New Roman" panose="02020603050405020304" pitchFamily="18" charset="0"/>
              </a:rPr>
              <a:t> </a:t>
            </a:r>
            <a:r>
              <a:rPr lang="it-IT" sz="1400" dirty="0">
                <a:solidFill>
                  <a:srgbClr val="C00000"/>
                </a:solidFill>
                <a:latin typeface="Comic Sans MS" panose="030F0702030302020204" pitchFamily="66" charset="0"/>
                <a:cs typeface="Times New Roman" panose="02020603050405020304" pitchFamily="18" charset="0"/>
              </a:rPr>
              <a:t>&lt; </a:t>
            </a:r>
            <a:r>
              <a:rPr lang="it-IT" sz="1400" dirty="0" smtClean="0">
                <a:solidFill>
                  <a:srgbClr val="C00000"/>
                </a:solidFill>
                <a:latin typeface="Comic Sans MS" panose="030F0702030302020204" pitchFamily="66" charset="0"/>
                <a:cs typeface="Times New Roman" panose="02020603050405020304" pitchFamily="18" charset="0"/>
              </a:rPr>
              <a:t>2,5 </a:t>
            </a:r>
            <a:r>
              <a:rPr lang="el-GR" sz="1400" dirty="0">
                <a:solidFill>
                  <a:srgbClr val="C00000"/>
                </a:solidFill>
                <a:latin typeface="Comic Sans MS" panose="030F0702030302020204" pitchFamily="66" charset="0"/>
                <a:cs typeface="Times New Roman" panose="02020603050405020304" pitchFamily="18" charset="0"/>
              </a:rPr>
              <a:t>μ</a:t>
            </a:r>
            <a:r>
              <a:rPr lang="it-IT" sz="1400" dirty="0">
                <a:solidFill>
                  <a:srgbClr val="C00000"/>
                </a:solidFill>
                <a:latin typeface="Comic Sans MS" panose="030F0702030302020204" pitchFamily="66" charset="0"/>
                <a:cs typeface="Times New Roman" panose="02020603050405020304" pitchFamily="18" charset="0"/>
              </a:rPr>
              <a:t>m </a:t>
            </a:r>
            <a:r>
              <a:rPr lang="it-IT" sz="1400" dirty="0" smtClean="0">
                <a:solidFill>
                  <a:srgbClr val="C00000"/>
                </a:solidFill>
                <a:latin typeface="Comic Sans MS" panose="030F0702030302020204" pitchFamily="66" charset="0"/>
                <a:cs typeface="Times New Roman" panose="02020603050405020304" pitchFamily="18" charset="0"/>
              </a:rPr>
              <a:t>    PERSISTENTI</a:t>
            </a:r>
          </a:p>
          <a:p>
            <a:endParaRPr lang="it-IT" sz="1400" dirty="0" smtClean="0">
              <a:solidFill>
                <a:srgbClr val="C00000"/>
              </a:solidFill>
            </a:endParaRPr>
          </a:p>
          <a:p>
            <a:pPr lvl="0"/>
            <a:r>
              <a:rPr lang="it-IT" sz="1400" dirty="0">
                <a:solidFill>
                  <a:srgbClr val="C00000"/>
                </a:solidFill>
                <a:latin typeface="Comic Sans MS" panose="030F0702030302020204" pitchFamily="66" charset="0"/>
                <a:cs typeface="Times New Roman" panose="02020603050405020304" pitchFamily="18" charset="0"/>
              </a:rPr>
              <a:t>Particolato </a:t>
            </a:r>
            <a:r>
              <a:rPr lang="it-IT" sz="1400" dirty="0" smtClean="0">
                <a:solidFill>
                  <a:srgbClr val="C00000"/>
                </a:solidFill>
                <a:latin typeface="Comic Sans MS" panose="030F0702030302020204" pitchFamily="66" charset="0"/>
                <a:cs typeface="Times New Roman" panose="02020603050405020304" pitchFamily="18" charset="0"/>
              </a:rPr>
              <a:t>grossolano    </a:t>
            </a:r>
            <a:r>
              <a:rPr lang="el-GR" sz="1400" dirty="0" smtClean="0">
                <a:solidFill>
                  <a:srgbClr val="C00000"/>
                </a:solidFill>
                <a:latin typeface="Comic Sans MS" panose="030F0702030302020204" pitchFamily="66" charset="0"/>
                <a:cs typeface="Times New Roman" panose="02020603050405020304" pitchFamily="18" charset="0"/>
              </a:rPr>
              <a:t>θ</a:t>
            </a:r>
            <a:r>
              <a:rPr lang="it-IT" sz="1400" dirty="0" smtClean="0">
                <a:solidFill>
                  <a:srgbClr val="C00000"/>
                </a:solidFill>
                <a:latin typeface="Comic Sans MS" panose="030F0702030302020204" pitchFamily="66" charset="0"/>
                <a:cs typeface="Times New Roman" panose="02020603050405020304" pitchFamily="18" charset="0"/>
              </a:rPr>
              <a:t> &gt; </a:t>
            </a:r>
            <a:r>
              <a:rPr lang="it-IT" sz="1400" dirty="0">
                <a:solidFill>
                  <a:srgbClr val="C00000"/>
                </a:solidFill>
                <a:latin typeface="Comic Sans MS" panose="030F0702030302020204" pitchFamily="66" charset="0"/>
                <a:cs typeface="Times New Roman" panose="02020603050405020304" pitchFamily="18" charset="0"/>
              </a:rPr>
              <a:t>2,5 </a:t>
            </a:r>
            <a:r>
              <a:rPr lang="el-GR" sz="1400" dirty="0">
                <a:solidFill>
                  <a:srgbClr val="C00000"/>
                </a:solidFill>
                <a:latin typeface="Comic Sans MS" panose="030F0702030302020204" pitchFamily="66" charset="0"/>
                <a:cs typeface="Times New Roman" panose="02020603050405020304" pitchFamily="18" charset="0"/>
              </a:rPr>
              <a:t>μ</a:t>
            </a:r>
            <a:r>
              <a:rPr lang="it-IT" sz="1400" dirty="0">
                <a:solidFill>
                  <a:srgbClr val="C00000"/>
                </a:solidFill>
                <a:latin typeface="Comic Sans MS" panose="030F0702030302020204" pitchFamily="66" charset="0"/>
                <a:cs typeface="Times New Roman" panose="02020603050405020304" pitchFamily="18" charset="0"/>
              </a:rPr>
              <a:t>m </a:t>
            </a:r>
            <a:r>
              <a:rPr lang="it-IT" sz="1400" dirty="0" smtClean="0">
                <a:solidFill>
                  <a:srgbClr val="C00000"/>
                </a:solidFill>
                <a:latin typeface="Comic Sans MS" panose="030F0702030302020204" pitchFamily="66" charset="0"/>
                <a:cs typeface="Times New Roman" panose="02020603050405020304" pitchFamily="18" charset="0"/>
              </a:rPr>
              <a:t>    SEDIMENTA (anche pioggia)</a:t>
            </a:r>
            <a:endParaRPr lang="it-IT" dirty="0">
              <a:solidFill>
                <a:srgbClr val="C00000"/>
              </a:solidFill>
            </a:endParaRPr>
          </a:p>
        </p:txBody>
      </p:sp>
      <p:sp>
        <p:nvSpPr>
          <p:cNvPr id="8" name="Rettangolo 7"/>
          <p:cNvSpPr/>
          <p:nvPr/>
        </p:nvSpPr>
        <p:spPr>
          <a:xfrm>
            <a:off x="395536" y="2564904"/>
            <a:ext cx="2149948" cy="307777"/>
          </a:xfrm>
          <a:prstGeom prst="rect">
            <a:avLst/>
          </a:prstGeom>
        </p:spPr>
        <p:txBody>
          <a:bodyPr wrap="none">
            <a:spAutoFit/>
          </a:bodyPr>
          <a:lstStyle/>
          <a:p>
            <a:r>
              <a:rPr lang="it-IT" sz="1400" dirty="0" smtClean="0">
                <a:solidFill>
                  <a:srgbClr val="0070C0"/>
                </a:solidFill>
                <a:latin typeface="Comic Sans MS" panose="030F0702030302020204" pitchFamily="66" charset="0"/>
                <a:cs typeface="Times New Roman" panose="02020603050405020304" pitchFamily="18" charset="0"/>
              </a:rPr>
              <a:t>No dannoso alla salute </a:t>
            </a:r>
            <a:endParaRPr lang="it-IT" dirty="0"/>
          </a:p>
        </p:txBody>
      </p:sp>
      <p:sp>
        <p:nvSpPr>
          <p:cNvPr id="9" name="Freccia circolare a destra 8"/>
          <p:cNvSpPr/>
          <p:nvPr/>
        </p:nvSpPr>
        <p:spPr>
          <a:xfrm>
            <a:off x="251520" y="1988840"/>
            <a:ext cx="216024" cy="856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destra 9"/>
          <p:cNvSpPr/>
          <p:nvPr/>
        </p:nvSpPr>
        <p:spPr>
          <a:xfrm>
            <a:off x="107504" y="1484784"/>
            <a:ext cx="360040" cy="20882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10"/>
          <p:cNvSpPr/>
          <p:nvPr/>
        </p:nvSpPr>
        <p:spPr>
          <a:xfrm>
            <a:off x="323528" y="3482424"/>
            <a:ext cx="5544616" cy="738664"/>
          </a:xfrm>
          <a:prstGeom prst="rect">
            <a:avLst/>
          </a:prstGeom>
        </p:spPr>
        <p:txBody>
          <a:bodyPr wrap="square">
            <a:spAutoFit/>
          </a:bodyPr>
          <a:lstStyle/>
          <a:p>
            <a:r>
              <a:rPr lang="it-IT" sz="1400" b="1" dirty="0">
                <a:latin typeface="Comic Sans MS" panose="030F0702030302020204" pitchFamily="66" charset="0"/>
              </a:rPr>
              <a:t>PM10 </a:t>
            </a:r>
            <a:r>
              <a:rPr lang="it-IT" sz="1400" dirty="0">
                <a:latin typeface="Comic Sans MS" panose="030F0702030302020204" pitchFamily="66" charset="0"/>
              </a:rPr>
              <a:t>: diametro inferiore a 10 </a:t>
            </a:r>
            <a:r>
              <a:rPr lang="it-IT" sz="1400" dirty="0" err="1" smtClean="0">
                <a:latin typeface="Comic Sans MS" panose="030F0702030302020204" pitchFamily="66" charset="0"/>
              </a:rPr>
              <a:t>μm</a:t>
            </a:r>
            <a:r>
              <a:rPr lang="it-IT" sz="1400" dirty="0" smtClean="0">
                <a:latin typeface="Comic Sans MS" panose="030F0702030302020204" pitchFamily="66" charset="0"/>
              </a:rPr>
              <a:t>   </a:t>
            </a:r>
            <a:r>
              <a:rPr lang="it-IT" sz="1400" b="1" dirty="0" smtClean="0">
                <a:latin typeface="Comic Sans MS" panose="030F0702030302020204" pitchFamily="66" charset="0"/>
              </a:rPr>
              <a:t>(</a:t>
            </a:r>
            <a:r>
              <a:rPr lang="it-IT" sz="1400" b="1" dirty="0">
                <a:latin typeface="Comic Sans MS" panose="030F0702030302020204" pitchFamily="66" charset="0"/>
              </a:rPr>
              <a:t>1 </a:t>
            </a:r>
            <a:r>
              <a:rPr lang="it-IT" sz="1400" b="1" dirty="0" err="1">
                <a:latin typeface="Comic Sans MS" panose="030F0702030302020204" pitchFamily="66" charset="0"/>
              </a:rPr>
              <a:t>μm</a:t>
            </a:r>
            <a:r>
              <a:rPr lang="it-IT" sz="1400" b="1" dirty="0">
                <a:latin typeface="Comic Sans MS" panose="030F0702030302020204" pitchFamily="66" charset="0"/>
              </a:rPr>
              <a:t> = 1 millesimo di mm)</a:t>
            </a:r>
          </a:p>
          <a:p>
            <a:r>
              <a:rPr lang="it-IT" sz="1400" b="1" dirty="0" smtClean="0">
                <a:latin typeface="Comic Sans MS" panose="030F0702030302020204" pitchFamily="66" charset="0"/>
              </a:rPr>
              <a:t>PM2.5 </a:t>
            </a:r>
            <a:r>
              <a:rPr lang="it-IT" sz="1400" dirty="0">
                <a:latin typeface="Comic Sans MS" panose="030F0702030302020204" pitchFamily="66" charset="0"/>
              </a:rPr>
              <a:t>: diametro inferiore a 2,5 </a:t>
            </a:r>
            <a:r>
              <a:rPr lang="it-IT" sz="1400" dirty="0" err="1">
                <a:latin typeface="Comic Sans MS" panose="030F0702030302020204" pitchFamily="66" charset="0"/>
              </a:rPr>
              <a:t>μm</a:t>
            </a:r>
            <a:endParaRPr lang="it-IT" sz="1400" dirty="0">
              <a:latin typeface="Comic Sans MS" panose="030F0702030302020204" pitchFamily="66" charset="0"/>
            </a:endParaRPr>
          </a:p>
          <a:p>
            <a:r>
              <a:rPr lang="it-IT" sz="1400" b="1" dirty="0">
                <a:latin typeface="Comic Sans MS" panose="030F0702030302020204" pitchFamily="66" charset="0"/>
              </a:rPr>
              <a:t>polveri </a:t>
            </a:r>
            <a:r>
              <a:rPr lang="it-IT" sz="1400" b="1" dirty="0" err="1" smtClean="0">
                <a:latin typeface="Comic Sans MS" panose="030F0702030302020204" pitchFamily="66" charset="0"/>
              </a:rPr>
              <a:t>ultrafini</a:t>
            </a:r>
            <a:r>
              <a:rPr lang="it-IT" sz="1400" b="1" dirty="0" smtClean="0">
                <a:latin typeface="Comic Sans MS" panose="030F0702030302020204" pitchFamily="66" charset="0"/>
              </a:rPr>
              <a:t> </a:t>
            </a:r>
            <a:r>
              <a:rPr lang="it-IT" sz="1400" dirty="0">
                <a:latin typeface="Comic Sans MS" panose="030F0702030302020204" pitchFamily="66" charset="0"/>
              </a:rPr>
              <a:t>: UFP, diametro inferiore ad 0.1 </a:t>
            </a:r>
            <a:r>
              <a:rPr lang="it-IT" sz="1400" dirty="0" err="1">
                <a:latin typeface="Comic Sans MS" panose="030F0702030302020204" pitchFamily="66" charset="0"/>
              </a:rPr>
              <a:t>μm</a:t>
            </a:r>
            <a:endParaRPr lang="it-IT" sz="1400" dirty="0">
              <a:latin typeface="Comic Sans MS" panose="030F0702030302020204" pitchFamily="66" charset="0"/>
            </a:endParaRPr>
          </a:p>
        </p:txBody>
      </p:sp>
      <p:sp>
        <p:nvSpPr>
          <p:cNvPr id="12" name="Rettangolo 11"/>
          <p:cNvSpPr/>
          <p:nvPr/>
        </p:nvSpPr>
        <p:spPr>
          <a:xfrm>
            <a:off x="179512" y="5140349"/>
            <a:ext cx="8136904" cy="1384995"/>
          </a:xfrm>
          <a:prstGeom prst="rect">
            <a:avLst/>
          </a:prstGeom>
        </p:spPr>
        <p:txBody>
          <a:bodyPr wrap="square">
            <a:spAutoFit/>
          </a:bodyPr>
          <a:lstStyle/>
          <a:p>
            <a:pPr lvl="0"/>
            <a:r>
              <a:rPr lang="it-IT" sz="1400" dirty="0" smtClean="0">
                <a:solidFill>
                  <a:srgbClr val="C00000"/>
                </a:solidFill>
                <a:latin typeface="Comic Sans MS" panose="030F0702030302020204" pitchFamily="66" charset="0"/>
                <a:cs typeface="Times New Roman" panose="02020603050405020304" pitchFamily="18" charset="0"/>
              </a:rPr>
              <a:t>Da SO</a:t>
            </a:r>
            <a:r>
              <a:rPr lang="it-IT" sz="1400" baseline="-25000" dirty="0" smtClean="0">
                <a:solidFill>
                  <a:srgbClr val="C00000"/>
                </a:solidFill>
                <a:latin typeface="Comic Sans MS" panose="030F0702030302020204" pitchFamily="66" charset="0"/>
                <a:cs typeface="Times New Roman" panose="02020603050405020304" pitchFamily="18" charset="0"/>
              </a:rPr>
              <a:t>2</a:t>
            </a:r>
            <a:r>
              <a:rPr lang="it-IT" sz="1400" dirty="0" smtClean="0">
                <a:solidFill>
                  <a:srgbClr val="C00000"/>
                </a:solidFill>
                <a:latin typeface="Comic Sans MS" panose="030F0702030302020204" pitchFamily="66" charset="0"/>
                <a:cs typeface="Times New Roman" panose="02020603050405020304" pitchFamily="18" charset="0"/>
              </a:rPr>
              <a:t>:</a:t>
            </a:r>
          </a:p>
          <a:p>
            <a:pPr lvl="0"/>
            <a:endParaRPr lang="it-IT" sz="1400" dirty="0">
              <a:solidFill>
                <a:srgbClr val="C00000"/>
              </a:solidFill>
              <a:latin typeface="Comic Sans MS" panose="030F0702030302020204" pitchFamily="66" charset="0"/>
              <a:cs typeface="Times New Roman" panose="02020603050405020304" pitchFamily="18" charset="0"/>
            </a:endParaRPr>
          </a:p>
          <a:p>
            <a:pPr lvl="0"/>
            <a:r>
              <a:rPr lang="it-IT" sz="1400" dirty="0" smtClean="0">
                <a:solidFill>
                  <a:srgbClr val="C00000"/>
                </a:solidFill>
                <a:latin typeface="Comic Sans MS" panose="030F0702030302020204" pitchFamily="66" charset="0"/>
                <a:cs typeface="Times New Roman" panose="02020603050405020304" pitchFamily="18" charset="0"/>
              </a:rPr>
              <a:t>Anche H</a:t>
            </a:r>
            <a:r>
              <a:rPr lang="it-IT" sz="1400" baseline="-25000" dirty="0" smtClean="0">
                <a:solidFill>
                  <a:srgbClr val="C00000"/>
                </a:solidFill>
                <a:latin typeface="Comic Sans MS" panose="030F0702030302020204" pitchFamily="66" charset="0"/>
                <a:cs typeface="Times New Roman" panose="02020603050405020304" pitchFamily="18" charset="0"/>
              </a:rPr>
              <a:t>2</a:t>
            </a:r>
            <a:r>
              <a:rPr lang="it-IT" sz="1400" dirty="0" smtClean="0">
                <a:solidFill>
                  <a:srgbClr val="C00000"/>
                </a:solidFill>
                <a:latin typeface="Comic Sans MS" panose="030F0702030302020204" pitchFamily="66" charset="0"/>
                <a:cs typeface="Times New Roman" panose="02020603050405020304" pitchFamily="18" charset="0"/>
              </a:rPr>
              <a:t>SO</a:t>
            </a:r>
            <a:r>
              <a:rPr lang="it-IT" sz="1400" baseline="-25000" dirty="0" smtClean="0">
                <a:solidFill>
                  <a:srgbClr val="C00000"/>
                </a:solidFill>
                <a:latin typeface="Comic Sans MS" panose="030F0702030302020204" pitchFamily="66" charset="0"/>
                <a:cs typeface="Times New Roman" panose="02020603050405020304" pitchFamily="18" charset="0"/>
              </a:rPr>
              <a:t>4</a:t>
            </a:r>
            <a:r>
              <a:rPr lang="it-IT" sz="1400" dirty="0" smtClean="0">
                <a:solidFill>
                  <a:srgbClr val="C00000"/>
                </a:solidFill>
                <a:latin typeface="Comic Sans MS" panose="030F0702030302020204" pitchFamily="66" charset="0"/>
                <a:cs typeface="Times New Roman" panose="02020603050405020304" pitchFamily="18" charset="0"/>
              </a:rPr>
              <a:t>  sciolto nelle goccioline d’acqua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aerosol acido  respirato dannoso</a:t>
            </a:r>
          </a:p>
          <a:p>
            <a:pPr lvl="0"/>
            <a:endPar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a:p>
            <a:pPr lvl="0"/>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Aerosol solfati: (NH</a:t>
            </a:r>
            <a:r>
              <a:rPr lang="it-IT" sz="14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4</a:t>
            </a:r>
            <a:r>
              <a:rPr lang="it-IT" sz="1400" baseline="30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t>
            </a:r>
            <a:r>
              <a:rPr lang="it-IT" sz="14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SO</a:t>
            </a:r>
            <a:r>
              <a:rPr lang="it-IT" sz="14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4 (</a:t>
            </a:r>
            <a:r>
              <a:rPr lang="it-IT" sz="1400" baseline="-25000" dirty="0" err="1"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aq</a:t>
            </a:r>
            <a:r>
              <a:rPr lang="it-IT" sz="14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per reazione con l’ammoniaca prodotta nei processi di decomposizione organica  perde acqua  particolato solido  assorbe la luce  foschia</a:t>
            </a:r>
            <a:endParaRPr lang="it-IT" dirty="0">
              <a:solidFill>
                <a:srgbClr val="C00000"/>
              </a:solidFill>
            </a:endParaRPr>
          </a:p>
        </p:txBody>
      </p:sp>
      <p:pic>
        <p:nvPicPr>
          <p:cNvPr id="13" name="Immagine 12" descr="C:\Chimica Generale\Lezioni\Specialistica\Ambiente\PM10 Smog a Padova_file\pm_siz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620688"/>
            <a:ext cx="2202180" cy="1356360"/>
          </a:xfrm>
          <a:prstGeom prst="rect">
            <a:avLst/>
          </a:prstGeom>
          <a:noFill/>
          <a:ln>
            <a:noFill/>
          </a:ln>
        </p:spPr>
      </p:pic>
      <p:pic>
        <p:nvPicPr>
          <p:cNvPr id="14" name="Immagine 13" descr="apparato respiratori e penetrazione in base alle dimensioni"/>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060848"/>
            <a:ext cx="2239010" cy="3924935"/>
          </a:xfrm>
          <a:prstGeom prst="rect">
            <a:avLst/>
          </a:prstGeom>
          <a:noFill/>
          <a:ln>
            <a:noFill/>
          </a:ln>
        </p:spPr>
      </p:pic>
      <p:sp>
        <p:nvSpPr>
          <p:cNvPr id="15" name="Rettangolo 14"/>
          <p:cNvSpPr/>
          <p:nvPr/>
        </p:nvSpPr>
        <p:spPr>
          <a:xfrm>
            <a:off x="251520" y="4438853"/>
            <a:ext cx="5604419" cy="646331"/>
          </a:xfrm>
          <a:prstGeom prst="rect">
            <a:avLst/>
          </a:prstGeom>
        </p:spPr>
        <p:txBody>
          <a:bodyPr wrap="none">
            <a:spAutoFit/>
          </a:bodyPr>
          <a:lstStyle/>
          <a:p>
            <a:pPr algn="ctr"/>
            <a:r>
              <a:rPr lang="it-IT" sz="1200" dirty="0" smtClean="0">
                <a:latin typeface="Comic Sans MS" panose="030F0702030302020204" pitchFamily="66" charset="0"/>
                <a:cs typeface="Times New Roman" panose="02020603050405020304" pitchFamily="18" charset="0"/>
              </a:rPr>
              <a:t>particelle 0,4-0,8 </a:t>
            </a:r>
            <a:r>
              <a:rPr lang="el-GR" sz="1200" dirty="0" smtClean="0">
                <a:latin typeface="Comic Sans MS" panose="030F0702030302020204" pitchFamily="66" charset="0"/>
                <a:cs typeface="Times New Roman" panose="02020603050405020304" pitchFamily="18" charset="0"/>
              </a:rPr>
              <a:t>μ</a:t>
            </a:r>
            <a:r>
              <a:rPr lang="it-IT" sz="1200" dirty="0" smtClean="0">
                <a:latin typeface="Comic Sans MS" panose="030F0702030302020204" pitchFamily="66" charset="0"/>
                <a:cs typeface="Times New Roman" panose="02020603050405020304" pitchFamily="18" charset="0"/>
              </a:rPr>
              <a:t>m – dimensioni nel «visibile» – possono disperdere la luce</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aria meno nitida, m</a:t>
            </a:r>
            <a:r>
              <a:rPr lang="it-IT" sz="1200" dirty="0" smtClean="0">
                <a:latin typeface="Comic Sans MS" panose="030F0702030302020204" pitchFamily="66" charset="0"/>
                <a:cs typeface="Times New Roman" panose="02020603050405020304" pitchFamily="18" charset="0"/>
              </a:rPr>
              <a:t>inore visibilità</a:t>
            </a:r>
          </a:p>
          <a:p>
            <a:pPr algn="ctr"/>
            <a:r>
              <a:rPr lang="it-IT" sz="1200" dirty="0" smtClean="0">
                <a:latin typeface="Comic Sans MS" panose="030F0702030302020204" pitchFamily="66" charset="0"/>
                <a:cs typeface="Times New Roman" panose="02020603050405020304" pitchFamily="18" charset="0"/>
              </a:rPr>
              <a:t>Elevata concentrazione </a:t>
            </a:r>
            <a:r>
              <a:rPr lang="it-IT" sz="1200" dirty="0" smtClean="0">
                <a:solidFill>
                  <a:prstClr val="black"/>
                </a:solidFill>
                <a:latin typeface="Comic Sans MS" panose="030F0702030302020204" pitchFamily="66" charset="0"/>
                <a:cs typeface="Times New Roman" panose="02020603050405020304" pitchFamily="18" charset="0"/>
              </a:rPr>
              <a:t>particelle 0,1-1 </a:t>
            </a:r>
            <a:r>
              <a:rPr lang="el-GR" sz="1200" dirty="0">
                <a:solidFill>
                  <a:prstClr val="black"/>
                </a:solidFill>
                <a:latin typeface="Comic Sans MS" panose="030F0702030302020204" pitchFamily="66" charset="0"/>
                <a:cs typeface="Times New Roman" panose="02020603050405020304" pitchFamily="18" charset="0"/>
              </a:rPr>
              <a:t>μ</a:t>
            </a:r>
            <a:r>
              <a:rPr lang="it-IT" sz="1200" dirty="0">
                <a:solidFill>
                  <a:prstClr val="black"/>
                </a:solidFill>
                <a:latin typeface="Comic Sans MS" panose="030F0702030302020204" pitchFamily="66" charset="0"/>
                <a:cs typeface="Times New Roman" panose="02020603050405020304" pitchFamily="18" charset="0"/>
              </a:rPr>
              <a:t>m </a:t>
            </a: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latin typeface="Comic Sans MS" panose="030F0702030302020204" pitchFamily="66" charset="0"/>
                <a:cs typeface="Times New Roman" panose="02020603050405020304" pitchFamily="18" charset="0"/>
                <a:sym typeface="Wingdings" panose="05000000000000000000" pitchFamily="2" charset="2"/>
              </a:rPr>
              <a:t>foschia</a:t>
            </a:r>
            <a:endParaRPr lang="it-IT" sz="1200" dirty="0"/>
          </a:p>
        </p:txBody>
      </p:sp>
      <p:pic>
        <p:nvPicPr>
          <p:cNvPr id="16" name="Immagine 1" descr="B04.01.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114378"/>
            <a:ext cx="1473917" cy="138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16"/>
          <p:cNvSpPr/>
          <p:nvPr/>
        </p:nvSpPr>
        <p:spPr>
          <a:xfrm>
            <a:off x="4821648" y="2566645"/>
            <a:ext cx="1622560" cy="646331"/>
          </a:xfrm>
          <a:prstGeom prst="rect">
            <a:avLst/>
          </a:prstGeom>
        </p:spPr>
        <p:txBody>
          <a:bodyPr wrap="none">
            <a:spAutoFit/>
          </a:bodyPr>
          <a:lstStyle/>
          <a:p>
            <a:pPr algn="ctr"/>
            <a:r>
              <a:rPr lang="it-IT" sz="1200" dirty="0" smtClean="0">
                <a:solidFill>
                  <a:prstClr val="black"/>
                </a:solidFill>
                <a:latin typeface="Comic Sans MS" panose="030F0702030302020204" pitchFamily="66" charset="0"/>
                <a:cs typeface="Times New Roman" panose="02020603050405020304" pitchFamily="18" charset="0"/>
              </a:rPr>
              <a:t>Composizione di </a:t>
            </a:r>
          </a:p>
          <a:p>
            <a:pPr algn="ctr"/>
            <a:r>
              <a:rPr lang="it-IT" sz="1200" dirty="0" smtClean="0">
                <a:solidFill>
                  <a:prstClr val="black"/>
                </a:solidFill>
                <a:latin typeface="Comic Sans MS" panose="030F0702030302020204" pitchFamily="66" charset="0"/>
                <a:cs typeface="Times New Roman" panose="02020603050405020304" pitchFamily="18" charset="0"/>
              </a:rPr>
              <a:t>aerosol continentale</a:t>
            </a:r>
          </a:p>
          <a:p>
            <a:pPr algn="ctr"/>
            <a:r>
              <a:rPr lang="it-IT" sz="1200" dirty="0" smtClean="0">
                <a:solidFill>
                  <a:prstClr val="black"/>
                </a:solidFill>
                <a:latin typeface="Comic Sans MS" panose="030F0702030302020204" pitchFamily="66" charset="0"/>
                <a:cs typeface="Times New Roman" panose="02020603050405020304" pitchFamily="18" charset="0"/>
              </a:rPr>
              <a:t>tipica </a:t>
            </a:r>
            <a:endParaRPr lang="it-IT" dirty="0"/>
          </a:p>
        </p:txBody>
      </p:sp>
    </p:spTree>
    <p:extLst>
      <p:ext uri="{BB962C8B-B14F-4D97-AF65-F5344CB8AC3E}">
        <p14:creationId xmlns:p14="http://schemas.microsoft.com/office/powerpoint/2010/main" val="95178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620688"/>
            <a:ext cx="4483920" cy="338554"/>
          </a:xfrm>
          <a:prstGeom prst="rect">
            <a:avLst/>
          </a:prstGeom>
          <a:noFill/>
        </p:spPr>
        <p:txBody>
          <a:bodyPr wrap="none" rtlCol="0">
            <a:spAutoFit/>
          </a:bodyPr>
          <a:lstStyle/>
          <a:p>
            <a:r>
              <a:rPr lang="it-IT" sz="1600" u="sng" dirty="0" smtClean="0">
                <a:solidFill>
                  <a:srgbClr val="C00000"/>
                </a:solidFill>
                <a:latin typeface="Comic Sans MS" panose="030F0702030302020204" pitchFamily="66" charset="0"/>
                <a:cs typeface="Times New Roman" panose="02020603050405020304" pitchFamily="18" charset="0"/>
              </a:rPr>
              <a:t>Idrocarburi Policiclici Aromatici IPA (o PAH)</a:t>
            </a:r>
            <a:endParaRPr lang="it-IT" sz="1600" u="sng" dirty="0">
              <a:solidFill>
                <a:srgbClr val="C00000"/>
              </a:solidFill>
              <a:latin typeface="Comic Sans MS" panose="030F0702030302020204" pitchFamily="66" charset="0"/>
              <a:cs typeface="Times New Roman" panose="02020603050405020304" pitchFamily="18" charset="0"/>
            </a:endParaRPr>
          </a:p>
        </p:txBody>
      </p:sp>
      <p:pic>
        <p:nvPicPr>
          <p:cNvPr id="3074" name="Picture 2" descr="Risultati immagini per idrocarburi aromatici anelli fusi">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55" t="24384" r="20231" b="47958"/>
          <a:stretch/>
        </p:blipFill>
        <p:spPr bwMode="auto">
          <a:xfrm>
            <a:off x="395536" y="1124744"/>
            <a:ext cx="4856085" cy="1535838"/>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148064" y="613137"/>
            <a:ext cx="3600400" cy="1015663"/>
          </a:xfrm>
          <a:prstGeom prst="rect">
            <a:avLst/>
          </a:prstGeom>
        </p:spPr>
        <p:txBody>
          <a:bodyPr wrap="square">
            <a:spAutoFit/>
          </a:bodyPr>
          <a:lstStyle/>
          <a:p>
            <a:r>
              <a:rPr lang="it-IT" sz="1200" dirty="0" smtClean="0">
                <a:solidFill>
                  <a:srgbClr val="FF0000"/>
                </a:solidFill>
                <a:latin typeface="Comic Sans MS" panose="030F0702030302020204" pitchFamily="66" charset="0"/>
                <a:cs typeface="Times New Roman" panose="02020603050405020304" pitchFamily="18" charset="0"/>
              </a:rPr>
              <a:t>due </a:t>
            </a:r>
            <a:r>
              <a:rPr lang="it-IT" sz="1200" dirty="0">
                <a:solidFill>
                  <a:srgbClr val="FF0000"/>
                </a:solidFill>
                <a:latin typeface="Comic Sans MS" panose="030F0702030302020204" pitchFamily="66" charset="0"/>
                <a:cs typeface="Times New Roman" panose="02020603050405020304" pitchFamily="18" charset="0"/>
              </a:rPr>
              <a:t>o più anelli aromatici </a:t>
            </a:r>
            <a:r>
              <a:rPr lang="it-IT" sz="1200" dirty="0" smtClean="0">
                <a:solidFill>
                  <a:srgbClr val="FF0000"/>
                </a:solidFill>
                <a:latin typeface="Comic Sans MS" panose="030F0702030302020204" pitchFamily="66" charset="0"/>
                <a:cs typeface="Times New Roman" panose="02020603050405020304" pitchFamily="18" charset="0"/>
              </a:rPr>
              <a:t>condensati</a:t>
            </a:r>
            <a:endParaRPr lang="it-IT" sz="1200" dirty="0" smtClean="0">
              <a:latin typeface="Comic Sans MS" panose="030F0702030302020204" pitchFamily="66" charset="0"/>
              <a:cs typeface="Times New Roman" panose="02020603050405020304" pitchFamily="18" charset="0"/>
            </a:endParaRPr>
          </a:p>
          <a:p>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Oltre </a:t>
            </a:r>
            <a:r>
              <a:rPr lang="it-IT" sz="1200" dirty="0">
                <a:latin typeface="Comic Sans MS" panose="030F0702030302020204" pitchFamily="66" charset="0"/>
                <a:cs typeface="Times New Roman" panose="02020603050405020304" pitchFamily="18" charset="0"/>
              </a:rPr>
              <a:t>100 prodotti </a:t>
            </a:r>
            <a:r>
              <a:rPr lang="it-IT" sz="1200" dirty="0" smtClean="0">
                <a:latin typeface="Comic Sans MS" panose="030F0702030302020204" pitchFamily="66" charset="0"/>
                <a:cs typeface="Times New Roman" panose="02020603050405020304" pitchFamily="18" charset="0"/>
              </a:rPr>
              <a:t>policiclici</a:t>
            </a:r>
            <a:endParaRPr lang="it-IT" sz="1200" dirty="0">
              <a:latin typeface="Comic Sans MS" panose="030F0702030302020204" pitchFamily="66" charset="0"/>
              <a:cs typeface="Times New Roman" panose="02020603050405020304" pitchFamily="18" charset="0"/>
            </a:endParaRPr>
          </a:p>
          <a:p>
            <a:endParaRPr lang="it-IT" sz="1200" dirty="0" smtClean="0">
              <a:latin typeface="Comic Sans MS" panose="030F0702030302020204" pitchFamily="66" charset="0"/>
              <a:cs typeface="Times New Roman" panose="02020603050405020304" pitchFamily="18" charset="0"/>
            </a:endParaRPr>
          </a:p>
          <a:p>
            <a:r>
              <a:rPr lang="it-IT" sz="1200" dirty="0" smtClean="0">
                <a:solidFill>
                  <a:srgbClr val="FF0000"/>
                </a:solidFill>
                <a:latin typeface="Comic Sans MS" panose="030F0702030302020204" pitchFamily="66" charset="0"/>
                <a:cs typeface="Times New Roman" panose="02020603050405020304" pitchFamily="18" charset="0"/>
              </a:rPr>
              <a:t>Solo </a:t>
            </a:r>
            <a:r>
              <a:rPr lang="it-IT" sz="1200" dirty="0">
                <a:solidFill>
                  <a:srgbClr val="FF0000"/>
                </a:solidFill>
                <a:latin typeface="Comic Sans MS" panose="030F0702030302020204" pitchFamily="66" charset="0"/>
                <a:cs typeface="Times New Roman" panose="02020603050405020304" pitchFamily="18" charset="0"/>
              </a:rPr>
              <a:t>alcuni </a:t>
            </a:r>
            <a:r>
              <a:rPr lang="it-IT" sz="1200" dirty="0" smtClean="0">
                <a:solidFill>
                  <a:srgbClr val="FF0000"/>
                </a:solidFill>
                <a:latin typeface="Comic Sans MS" panose="030F0702030302020204" pitchFamily="66" charset="0"/>
                <a:cs typeface="Times New Roman" panose="02020603050405020304" pitchFamily="18" charset="0"/>
              </a:rPr>
              <a:t>dannosi </a:t>
            </a:r>
            <a:r>
              <a:rPr lang="it-IT" sz="1200" dirty="0">
                <a:solidFill>
                  <a:srgbClr val="FF0000"/>
                </a:solidFill>
                <a:latin typeface="Comic Sans MS" panose="030F0702030302020204" pitchFamily="66" charset="0"/>
                <a:cs typeface="Times New Roman" panose="02020603050405020304" pitchFamily="18" charset="0"/>
              </a:rPr>
              <a:t>per </a:t>
            </a:r>
            <a:r>
              <a:rPr lang="it-IT" sz="1200" dirty="0" smtClean="0">
                <a:solidFill>
                  <a:srgbClr val="FF0000"/>
                </a:solidFill>
                <a:latin typeface="Comic Sans MS" panose="030F0702030302020204" pitchFamily="66" charset="0"/>
                <a:cs typeface="Times New Roman" panose="02020603050405020304" pitchFamily="18" charset="0"/>
              </a:rPr>
              <a:t>l'</a:t>
            </a:r>
            <a:r>
              <a:rPr lang="it-IT" sz="1200" dirty="0" err="1" smtClean="0">
                <a:solidFill>
                  <a:srgbClr val="FF0000"/>
                </a:solidFill>
                <a:latin typeface="Comic Sans MS" panose="030F0702030302020204" pitchFamily="66" charset="0"/>
                <a:cs typeface="Times New Roman" panose="02020603050405020304" pitchFamily="18" charset="0"/>
              </a:rPr>
              <a:t>uom</a:t>
            </a:r>
            <a:r>
              <a:rPr lang="it-IT" sz="1200" dirty="0" smtClean="0">
                <a:latin typeface="Comic Sans MS" panose="030F0702030302020204" pitchFamily="66" charset="0"/>
                <a:cs typeface="Times New Roman" panose="02020603050405020304" pitchFamily="18" charset="0"/>
              </a:rPr>
              <a:t>.</a:t>
            </a:r>
            <a:endParaRPr lang="it-IT" sz="1200" dirty="0">
              <a:latin typeface="Comic Sans MS" panose="030F0702030302020204" pitchFamily="66" charset="0"/>
              <a:cs typeface="Times New Roman" panose="02020603050405020304" pitchFamily="18" charset="0"/>
            </a:endParaRPr>
          </a:p>
        </p:txBody>
      </p:sp>
      <p:sp>
        <p:nvSpPr>
          <p:cNvPr id="8" name="Rettangolo 7"/>
          <p:cNvSpPr/>
          <p:nvPr/>
        </p:nvSpPr>
        <p:spPr>
          <a:xfrm>
            <a:off x="5219056" y="1916832"/>
            <a:ext cx="3924944" cy="2677656"/>
          </a:xfrm>
          <a:prstGeom prst="rect">
            <a:avLst/>
          </a:prstGeom>
        </p:spPr>
        <p:txBody>
          <a:bodyPr wrap="square">
            <a:spAutoFit/>
          </a:bodyPr>
          <a:lstStyle/>
          <a:p>
            <a:pPr lvl="0"/>
            <a:r>
              <a:rPr lang="it-IT" sz="1200" dirty="0" smtClean="0">
                <a:latin typeface="Comic Sans MS" panose="030F0702030302020204" pitchFamily="66" charset="0"/>
                <a:cs typeface="Times New Roman" panose="02020603050405020304" pitchFamily="18" charset="0"/>
              </a:rPr>
              <a:t>Presenti </a:t>
            </a:r>
            <a:r>
              <a:rPr lang="it-IT" sz="1200" dirty="0">
                <a:latin typeface="Comic Sans MS" panose="030F0702030302020204" pitchFamily="66" charset="0"/>
                <a:cs typeface="Times New Roman" panose="02020603050405020304" pitchFamily="18" charset="0"/>
              </a:rPr>
              <a:t>ovunque </a:t>
            </a:r>
            <a:r>
              <a:rPr lang="it-IT" sz="1200" dirty="0" smtClean="0">
                <a:latin typeface="Comic Sans MS" panose="030F0702030302020204" pitchFamily="66" charset="0"/>
                <a:cs typeface="Times New Roman" panose="02020603050405020304" pitchFamily="18" charset="0"/>
              </a:rPr>
              <a:t>nell’atmosfera</a:t>
            </a:r>
          </a:p>
          <a:p>
            <a:pPr lvl="0"/>
            <a:endParaRPr lang="it-IT" sz="1200" dirty="0" smtClean="0">
              <a:latin typeface="Comic Sans MS" panose="030F0702030302020204" pitchFamily="66" charset="0"/>
              <a:cs typeface="Times New Roman" panose="02020603050405020304" pitchFamily="18" charset="0"/>
            </a:endParaRPr>
          </a:p>
          <a:p>
            <a:pPr lvl="0"/>
            <a:r>
              <a:rPr lang="it-IT" sz="1200" dirty="0" smtClean="0">
                <a:latin typeface="Comic Sans MS" panose="030F0702030302020204" pitchFamily="66" charset="0"/>
                <a:cs typeface="Times New Roman" panose="02020603050405020304" pitchFamily="18" charset="0"/>
              </a:rPr>
              <a:t>Da </a:t>
            </a:r>
            <a:r>
              <a:rPr lang="it-IT" sz="1200" dirty="0" smtClean="0">
                <a:solidFill>
                  <a:srgbClr val="FF0000"/>
                </a:solidFill>
                <a:latin typeface="Comic Sans MS" panose="030F0702030302020204" pitchFamily="66" charset="0"/>
                <a:cs typeface="Times New Roman" panose="02020603050405020304" pitchFamily="18" charset="0"/>
              </a:rPr>
              <a:t>combustione </a:t>
            </a:r>
            <a:r>
              <a:rPr lang="it-IT" sz="1200" dirty="0">
                <a:solidFill>
                  <a:srgbClr val="FF0000"/>
                </a:solidFill>
                <a:latin typeface="Comic Sans MS" panose="030F0702030302020204" pitchFamily="66" charset="0"/>
                <a:cs typeface="Times New Roman" panose="02020603050405020304" pitchFamily="18" charset="0"/>
              </a:rPr>
              <a:t>incompleta </a:t>
            </a:r>
            <a:r>
              <a:rPr lang="it-IT" sz="1200" dirty="0">
                <a:latin typeface="Comic Sans MS" panose="030F0702030302020204" pitchFamily="66" charset="0"/>
                <a:cs typeface="Times New Roman" panose="02020603050405020304" pitchFamily="18" charset="0"/>
              </a:rPr>
              <a:t>di materiale </a:t>
            </a:r>
            <a:r>
              <a:rPr lang="it-IT" sz="1200" dirty="0" smtClean="0">
                <a:latin typeface="Comic Sans MS" panose="030F0702030302020204" pitchFamily="66" charset="0"/>
                <a:cs typeface="Times New Roman" panose="02020603050405020304" pitchFamily="18" charset="0"/>
              </a:rPr>
              <a:t>organico</a:t>
            </a:r>
          </a:p>
          <a:p>
            <a:pPr lvl="0"/>
            <a:endParaRPr lang="it-IT" sz="1200" dirty="0" smtClean="0">
              <a:latin typeface="Comic Sans MS" panose="030F0702030302020204" pitchFamily="66" charset="0"/>
              <a:cs typeface="Times New Roman" panose="02020603050405020304" pitchFamily="18" charset="0"/>
            </a:endParaRPr>
          </a:p>
          <a:p>
            <a:pPr lvl="0"/>
            <a:r>
              <a:rPr lang="it-IT" sz="1200" dirty="0" smtClean="0">
                <a:latin typeface="Comic Sans MS" panose="030F0702030302020204" pitchFamily="66" charset="0"/>
                <a:cs typeface="Times New Roman" panose="02020603050405020304" pitchFamily="18" charset="0"/>
              </a:rPr>
              <a:t>Principale fonte antropica: emissioni </a:t>
            </a:r>
            <a:r>
              <a:rPr lang="it-IT" sz="1200" dirty="0">
                <a:latin typeface="Comic Sans MS" panose="030F0702030302020204" pitchFamily="66" charset="0"/>
                <a:cs typeface="Times New Roman" panose="02020603050405020304" pitchFamily="18" charset="0"/>
              </a:rPr>
              <a:t>veicolari </a:t>
            </a:r>
            <a:r>
              <a:rPr lang="it-IT" sz="1200" dirty="0" smtClean="0">
                <a:latin typeface="Comic Sans MS" panose="030F0702030302020204" pitchFamily="66" charset="0"/>
                <a:cs typeface="Times New Roman" panose="02020603050405020304" pitchFamily="18" charset="0"/>
              </a:rPr>
              <a:t>e impianti </a:t>
            </a:r>
            <a:r>
              <a:rPr lang="it-IT" sz="1200" dirty="0">
                <a:latin typeface="Comic Sans MS" panose="030F0702030302020204" pitchFamily="66" charset="0"/>
                <a:cs typeface="Times New Roman" panose="02020603050405020304" pitchFamily="18" charset="0"/>
              </a:rPr>
              <a:t>termici, </a:t>
            </a:r>
            <a:r>
              <a:rPr lang="it-IT" sz="1200" dirty="0" smtClean="0">
                <a:latin typeface="Comic Sans MS" panose="030F0702030302020204" pitchFamily="66" charset="0"/>
                <a:cs typeface="Times New Roman" panose="02020603050405020304" pitchFamily="18" charset="0"/>
              </a:rPr>
              <a:t>centrali termoelettriche, inceneritori</a:t>
            </a:r>
            <a:r>
              <a:rPr lang="it-IT" sz="1200" dirty="0">
                <a:latin typeface="Comic Sans MS" panose="030F0702030302020204" pitchFamily="66" charset="0"/>
                <a:cs typeface="Times New Roman" panose="02020603050405020304" pitchFamily="18" charset="0"/>
              </a:rPr>
              <a:t>.  </a:t>
            </a:r>
            <a:endParaRPr lang="it-IT" sz="1200" dirty="0" smtClean="0">
              <a:latin typeface="Comic Sans MS" panose="030F0702030302020204" pitchFamily="66" charset="0"/>
              <a:cs typeface="Times New Roman" panose="02020603050405020304" pitchFamily="18" charset="0"/>
            </a:endParaRPr>
          </a:p>
          <a:p>
            <a:pPr lvl="0"/>
            <a:endParaRPr lang="it-IT" sz="1200" dirty="0" smtClean="0">
              <a:latin typeface="Comic Sans MS" panose="030F0702030302020204" pitchFamily="66" charset="0"/>
              <a:cs typeface="Times New Roman" panose="02020603050405020304" pitchFamily="18" charset="0"/>
            </a:endParaRPr>
          </a:p>
          <a:p>
            <a:pPr lvl="0"/>
            <a:r>
              <a:rPr lang="it-IT" sz="1200" dirty="0" smtClean="0">
                <a:latin typeface="Comic Sans MS" panose="030F0702030302020204" pitchFamily="66" charset="0"/>
                <a:cs typeface="Times New Roman" panose="02020603050405020304" pitchFamily="18" charset="0"/>
              </a:rPr>
              <a:t>Condizioni </a:t>
            </a:r>
            <a:r>
              <a:rPr lang="it-IT" sz="1200" dirty="0">
                <a:latin typeface="Comic Sans MS" panose="030F0702030302020204" pitchFamily="66" charset="0"/>
                <a:cs typeface="Times New Roman" panose="02020603050405020304" pitchFamily="18" charset="0"/>
              </a:rPr>
              <a:t>di funzionamento, manutenzione e usura del </a:t>
            </a:r>
            <a:r>
              <a:rPr lang="it-IT" sz="1200" dirty="0" smtClean="0">
                <a:latin typeface="Comic Sans MS" panose="030F0702030302020204" pitchFamily="66" charset="0"/>
                <a:cs typeface="Times New Roman" panose="02020603050405020304" pitchFamily="18" charset="0"/>
              </a:rPr>
              <a:t>motore</a:t>
            </a:r>
          </a:p>
          <a:p>
            <a:pPr lvl="0"/>
            <a:r>
              <a:rPr lang="it-IT" sz="1200" dirty="0">
                <a:latin typeface="Comic Sans MS" panose="030F0702030302020204" pitchFamily="66" charset="0"/>
                <a:cs typeface="Times New Roman" panose="02020603050405020304" pitchFamily="18" charset="0"/>
              </a:rPr>
              <a:t/>
            </a:r>
            <a:br>
              <a:rPr lang="it-IT" sz="1200" dirty="0">
                <a:latin typeface="Comic Sans MS" panose="030F0702030302020204" pitchFamily="66" charset="0"/>
                <a:cs typeface="Times New Roman" panose="02020603050405020304" pitchFamily="18" charset="0"/>
              </a:rPr>
            </a:br>
            <a:r>
              <a:rPr lang="it-IT" sz="1200" dirty="0" smtClean="0">
                <a:solidFill>
                  <a:prstClr val="black"/>
                </a:solidFill>
                <a:latin typeface="Comic Sans MS" panose="030F0702030302020204" pitchFamily="66" charset="0"/>
                <a:cs typeface="Times New Roman" panose="02020603050405020304" pitchFamily="18" charset="0"/>
              </a:rPr>
              <a:t>A </a:t>
            </a:r>
            <a:r>
              <a:rPr lang="it-IT" sz="1200" dirty="0">
                <a:solidFill>
                  <a:prstClr val="black"/>
                </a:solidFill>
                <a:latin typeface="Comic Sans MS" panose="030F0702030302020204" pitchFamily="66" charset="0"/>
                <a:cs typeface="Times New Roman" panose="02020603050405020304" pitchFamily="18" charset="0"/>
              </a:rPr>
              <a:t>livello </a:t>
            </a:r>
            <a:r>
              <a:rPr lang="it-IT" sz="1200" dirty="0" smtClean="0">
                <a:solidFill>
                  <a:prstClr val="black"/>
                </a:solidFill>
                <a:latin typeface="Comic Sans MS" panose="030F0702030302020204" pitchFamily="66" charset="0"/>
                <a:cs typeface="Times New Roman" panose="02020603050405020304" pitchFamily="18" charset="0"/>
              </a:rPr>
              <a:t>industriale: da lavorazione </a:t>
            </a:r>
            <a:r>
              <a:rPr lang="it-IT" sz="1200" dirty="0">
                <a:solidFill>
                  <a:prstClr val="black"/>
                </a:solidFill>
                <a:latin typeface="Comic Sans MS" panose="030F0702030302020204" pitchFamily="66" charset="0"/>
                <a:cs typeface="Times New Roman" panose="02020603050405020304" pitchFamily="18" charset="0"/>
              </a:rPr>
              <a:t>di metalli, raffinerie, cartiere, industrie chimiche e plastiche, inceneritori e depositi di sostanze tossiche</a:t>
            </a:r>
            <a:r>
              <a:rPr lang="it-IT" sz="1200" dirty="0" smtClean="0">
                <a:solidFill>
                  <a:prstClr val="black"/>
                </a:solidFill>
                <a:latin typeface="Comic Sans MS" panose="030F0702030302020204" pitchFamily="66" charset="0"/>
                <a:cs typeface="Times New Roman" panose="02020603050405020304" pitchFamily="18" charset="0"/>
              </a:rPr>
              <a:t>.</a:t>
            </a:r>
            <a:endParaRPr lang="it-IT" sz="1200" dirty="0">
              <a:latin typeface="Comic Sans MS" panose="030F0702030302020204" pitchFamily="66" charset="0"/>
              <a:cs typeface="Times New Roman" panose="02020603050405020304" pitchFamily="18" charset="0"/>
            </a:endParaRPr>
          </a:p>
        </p:txBody>
      </p:sp>
      <p:sp>
        <p:nvSpPr>
          <p:cNvPr id="2" name="Rettangolo 1"/>
          <p:cNvSpPr/>
          <p:nvPr/>
        </p:nvSpPr>
        <p:spPr>
          <a:xfrm>
            <a:off x="2987824" y="116632"/>
            <a:ext cx="3228769"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Inquinanti nocivi dell’aria </a:t>
            </a:r>
            <a:endParaRPr lang="it-IT" sz="2000" dirty="0"/>
          </a:p>
        </p:txBody>
      </p:sp>
      <p:sp>
        <p:nvSpPr>
          <p:cNvPr id="4" name="Rettangolo 3"/>
          <p:cNvSpPr/>
          <p:nvPr/>
        </p:nvSpPr>
        <p:spPr>
          <a:xfrm>
            <a:off x="5295528" y="4725144"/>
            <a:ext cx="3816424" cy="646331"/>
          </a:xfrm>
          <a:prstGeom prst="rect">
            <a:avLst/>
          </a:prstGeom>
        </p:spPr>
        <p:txBody>
          <a:bodyPr wrap="square">
            <a:spAutoFit/>
          </a:bodyPr>
          <a:lstStyle/>
          <a:p>
            <a:pPr lvl="0"/>
            <a:r>
              <a:rPr lang="it-IT" sz="1200" dirty="0" err="1" smtClean="0">
                <a:solidFill>
                  <a:schemeClr val="accent1"/>
                </a:solidFill>
                <a:latin typeface="Comic Sans MS" panose="030F0702030302020204" pitchFamily="66" charset="0"/>
                <a:cs typeface="Times New Roman" panose="02020603050405020304" pitchFamily="18" charset="0"/>
              </a:rPr>
              <a:t>Conc</a:t>
            </a:r>
            <a:r>
              <a:rPr lang="it-IT" sz="1200" dirty="0" smtClean="0">
                <a:solidFill>
                  <a:schemeClr val="accent1"/>
                </a:solidFill>
                <a:latin typeface="Comic Sans MS" panose="030F0702030302020204" pitchFamily="66" charset="0"/>
                <a:cs typeface="Times New Roman" panose="02020603050405020304" pitchFamily="18" charset="0"/>
              </a:rPr>
              <a:t> espressa in </a:t>
            </a:r>
            <a:r>
              <a:rPr lang="it-IT" sz="1200" dirty="0" err="1" smtClean="0">
                <a:solidFill>
                  <a:schemeClr val="accent1"/>
                </a:solidFill>
                <a:latin typeface="Comic Sans MS" panose="030F0702030302020204" pitchFamily="66" charset="0"/>
                <a:cs typeface="Times New Roman" panose="02020603050405020304" pitchFamily="18" charset="0"/>
              </a:rPr>
              <a:t>ppb</a:t>
            </a:r>
            <a:r>
              <a:rPr lang="it-IT" sz="1200" dirty="0" smtClean="0">
                <a:solidFill>
                  <a:schemeClr val="accent1"/>
                </a:solidFill>
                <a:latin typeface="Comic Sans MS" panose="030F0702030302020204" pitchFamily="66" charset="0"/>
                <a:cs typeface="Times New Roman" panose="02020603050405020304" pitchFamily="18" charset="0"/>
              </a:rPr>
              <a:t> (parti (molecole inquinanti) </a:t>
            </a:r>
          </a:p>
          <a:p>
            <a:pPr lvl="0"/>
            <a:r>
              <a:rPr lang="it-IT" sz="1200" dirty="0" smtClean="0">
                <a:solidFill>
                  <a:schemeClr val="accent1"/>
                </a:solidFill>
                <a:latin typeface="Comic Sans MS" panose="030F0702030302020204" pitchFamily="66" charset="0"/>
                <a:cs typeface="Times New Roman" panose="02020603050405020304" pitchFamily="18" charset="0"/>
              </a:rPr>
              <a:t>per miliardo (molecole di aria) 1/10</a:t>
            </a:r>
            <a:r>
              <a:rPr lang="it-IT" sz="1200" baseline="30000" dirty="0" smtClean="0">
                <a:solidFill>
                  <a:schemeClr val="accent1"/>
                </a:solidFill>
                <a:latin typeface="Comic Sans MS" panose="030F0702030302020204" pitchFamily="66" charset="0"/>
                <a:cs typeface="Times New Roman" panose="02020603050405020304" pitchFamily="18" charset="0"/>
              </a:rPr>
              <a:t>9</a:t>
            </a:r>
            <a:r>
              <a:rPr lang="it-IT" sz="1200" dirty="0" smtClean="0">
                <a:solidFill>
                  <a:schemeClr val="accent1"/>
                </a:solidFill>
                <a:latin typeface="Comic Sans MS" panose="030F0702030302020204" pitchFamily="66" charset="0"/>
                <a:cs typeface="Times New Roman" panose="02020603050405020304" pitchFamily="18" charset="0"/>
              </a:rPr>
              <a:t>) </a:t>
            </a:r>
          </a:p>
          <a:p>
            <a:pPr lvl="0"/>
            <a:r>
              <a:rPr lang="it-IT" sz="1200" dirty="0" smtClean="0">
                <a:solidFill>
                  <a:schemeClr val="accent1"/>
                </a:solidFill>
                <a:latin typeface="Comic Sans MS" panose="030F0702030302020204" pitchFamily="66" charset="0"/>
                <a:cs typeface="Times New Roman" panose="02020603050405020304" pitchFamily="18" charset="0"/>
              </a:rPr>
              <a:t>e </a:t>
            </a:r>
            <a:r>
              <a:rPr lang="it-IT" sz="1200" dirty="0" err="1" smtClean="0">
                <a:solidFill>
                  <a:schemeClr val="accent1"/>
                </a:solidFill>
                <a:latin typeface="Comic Sans MS" panose="030F0702030302020204" pitchFamily="66" charset="0"/>
                <a:cs typeface="Times New Roman" panose="02020603050405020304" pitchFamily="18" charset="0"/>
              </a:rPr>
              <a:t>ppt</a:t>
            </a:r>
            <a:r>
              <a:rPr lang="it-IT" sz="1200" dirty="0" smtClean="0">
                <a:solidFill>
                  <a:schemeClr val="accent1"/>
                </a:solidFill>
                <a:latin typeface="Comic Sans MS" panose="030F0702030302020204" pitchFamily="66" charset="0"/>
                <a:cs typeface="Times New Roman" panose="02020603050405020304" pitchFamily="18" charset="0"/>
              </a:rPr>
              <a:t> (parti per trilione 1/1</a:t>
            </a:r>
            <a:r>
              <a:rPr lang="it-IT" sz="1200" dirty="0" smtClean="0">
                <a:solidFill>
                  <a:srgbClr val="4F81BD"/>
                </a:solidFill>
                <a:latin typeface="Comic Sans MS" panose="030F0702030302020204" pitchFamily="66" charset="0"/>
                <a:cs typeface="Times New Roman" panose="02020603050405020304" pitchFamily="18" charset="0"/>
              </a:rPr>
              <a:t>0</a:t>
            </a:r>
            <a:r>
              <a:rPr lang="it-IT" sz="1200" baseline="30000" dirty="0" smtClean="0">
                <a:solidFill>
                  <a:srgbClr val="4F81BD"/>
                </a:solidFill>
                <a:latin typeface="Comic Sans MS" panose="030F0702030302020204" pitchFamily="66" charset="0"/>
                <a:cs typeface="Times New Roman" panose="02020603050405020304" pitchFamily="18" charset="0"/>
              </a:rPr>
              <a:t>12</a:t>
            </a:r>
            <a:endParaRPr lang="it-IT" sz="1200" dirty="0">
              <a:solidFill>
                <a:schemeClr val="accent1"/>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029239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88640"/>
            <a:ext cx="8496944" cy="5909310"/>
          </a:xfrm>
          <a:prstGeom prst="rect">
            <a:avLst/>
          </a:prstGeom>
        </p:spPr>
        <p:txBody>
          <a:bodyPr wrap="squar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Benzene</a:t>
            </a:r>
          </a:p>
          <a:p>
            <a:endParaRPr lang="it-IT" sz="1400" dirty="0">
              <a:latin typeface="Comic Sans MS" panose="030F0702030302020204" pitchFamily="66"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Liquido </a:t>
            </a:r>
            <a:r>
              <a:rPr lang="it-IT" sz="1400" dirty="0">
                <a:latin typeface="Comic Sans MS" panose="030F0702030302020204" pitchFamily="66" charset="0"/>
                <a:cs typeface="Times New Roman" panose="02020603050405020304" pitchFamily="18" charset="0"/>
              </a:rPr>
              <a:t>molto </a:t>
            </a:r>
            <a:r>
              <a:rPr lang="it-IT" sz="1400" dirty="0">
                <a:solidFill>
                  <a:srgbClr val="FF0000"/>
                </a:solidFill>
                <a:latin typeface="Comic Sans MS" panose="030F0702030302020204" pitchFamily="66" charset="0"/>
                <a:cs typeface="Times New Roman" panose="02020603050405020304" pitchFamily="18" charset="0"/>
              </a:rPr>
              <a:t>volatile</a:t>
            </a:r>
            <a:r>
              <a:rPr lang="it-IT" sz="1400" dirty="0">
                <a:latin typeface="Comic Sans MS" panose="030F0702030302020204" pitchFamily="66" charset="0"/>
                <a:cs typeface="Times New Roman" panose="02020603050405020304" pitchFamily="18" charset="0"/>
              </a:rPr>
              <a:t> derivato dalla distillazione del </a:t>
            </a:r>
            <a:r>
              <a:rPr lang="it-IT" sz="1400" dirty="0" smtClean="0">
                <a:latin typeface="Comic Sans MS" panose="030F0702030302020204" pitchFamily="66" charset="0"/>
                <a:cs typeface="Times New Roman" panose="02020603050405020304" pitchFamily="18" charset="0"/>
              </a:rPr>
              <a:t>petrolio, </a:t>
            </a:r>
            <a:r>
              <a:rPr lang="it-IT" sz="1400" dirty="0" smtClean="0">
                <a:solidFill>
                  <a:prstClr val="black"/>
                </a:solidFill>
                <a:latin typeface="Comic Sans MS" panose="030F0702030302020204" pitchFamily="66" charset="0"/>
                <a:cs typeface="Times New Roman" panose="02020603050405020304" pitchFamily="18" charset="0"/>
              </a:rPr>
              <a:t> </a:t>
            </a:r>
            <a:r>
              <a:rPr lang="it-IT" sz="1400" dirty="0">
                <a:solidFill>
                  <a:prstClr val="black"/>
                </a:solidFill>
                <a:latin typeface="Comic Sans MS" panose="030F0702030302020204" pitchFamily="66" charset="0"/>
                <a:cs typeface="Times New Roman" panose="02020603050405020304" pitchFamily="18" charset="0"/>
              </a:rPr>
              <a:t>può disperdersi nell’aria per evaporazione dai serbatoi o durante il </a:t>
            </a:r>
            <a:r>
              <a:rPr lang="it-IT" sz="1400" dirty="0" smtClean="0">
                <a:solidFill>
                  <a:prstClr val="black"/>
                </a:solidFill>
                <a:latin typeface="Comic Sans MS" panose="030F0702030302020204" pitchFamily="66" charset="0"/>
                <a:cs typeface="Times New Roman" panose="02020603050405020304" pitchFamily="18" charset="0"/>
              </a:rPr>
              <a:t>rifornimento</a:t>
            </a:r>
          </a:p>
          <a:p>
            <a:endParaRPr lang="it-IT" sz="1400" dirty="0" smtClean="0">
              <a:latin typeface="Comic Sans MS" panose="030F0702030302020204" pitchFamily="66"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Usato </a:t>
            </a:r>
            <a:r>
              <a:rPr lang="it-IT" sz="1400" dirty="0">
                <a:latin typeface="Comic Sans MS" panose="030F0702030302020204" pitchFamily="66" charset="0"/>
                <a:cs typeface="Times New Roman" panose="02020603050405020304" pitchFamily="18" charset="0"/>
              </a:rPr>
              <a:t>come </a:t>
            </a:r>
            <a:r>
              <a:rPr lang="it-IT" sz="1400" dirty="0">
                <a:solidFill>
                  <a:srgbClr val="FF0000"/>
                </a:solidFill>
                <a:latin typeface="Comic Sans MS" panose="030F0702030302020204" pitchFamily="66" charset="0"/>
                <a:cs typeface="Times New Roman" panose="02020603050405020304" pitchFamily="18" charset="0"/>
              </a:rPr>
              <a:t>solvente</a:t>
            </a:r>
            <a:r>
              <a:rPr lang="it-IT" sz="1400" dirty="0">
                <a:latin typeface="Comic Sans MS" panose="030F0702030302020204" pitchFamily="66" charset="0"/>
                <a:cs typeface="Times New Roman" panose="02020603050405020304" pitchFamily="18" charset="0"/>
              </a:rPr>
              <a:t> e come </a:t>
            </a:r>
            <a:r>
              <a:rPr lang="it-IT" sz="1400" dirty="0">
                <a:solidFill>
                  <a:srgbClr val="FF0000"/>
                </a:solidFill>
                <a:latin typeface="Comic Sans MS" panose="030F0702030302020204" pitchFamily="66" charset="0"/>
                <a:cs typeface="Times New Roman" panose="02020603050405020304" pitchFamily="18" charset="0"/>
              </a:rPr>
              <a:t>materia prima </a:t>
            </a:r>
            <a:r>
              <a:rPr lang="it-IT" sz="1400" dirty="0">
                <a:latin typeface="Comic Sans MS" panose="030F0702030302020204" pitchFamily="66" charset="0"/>
                <a:cs typeface="Times New Roman" panose="02020603050405020304" pitchFamily="18" charset="0"/>
              </a:rPr>
              <a:t>per la preparazione di composti </a:t>
            </a:r>
            <a:r>
              <a:rPr lang="it-IT" sz="1400" dirty="0" smtClean="0">
                <a:latin typeface="Comic Sans MS" panose="030F0702030302020204" pitchFamily="66" charset="0"/>
                <a:cs typeface="Times New Roman" panose="02020603050405020304" pitchFamily="18" charset="0"/>
              </a:rPr>
              <a:t>aromatici</a:t>
            </a:r>
          </a:p>
          <a:p>
            <a:endParaRPr lang="it-IT" sz="1400" dirty="0" smtClean="0">
              <a:latin typeface="Comic Sans MS" panose="030F0702030302020204" pitchFamily="66"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Presente </a:t>
            </a:r>
            <a:r>
              <a:rPr lang="it-IT" sz="1400" dirty="0">
                <a:solidFill>
                  <a:srgbClr val="FF0000"/>
                </a:solidFill>
                <a:latin typeface="Comic Sans MS" panose="030F0702030302020204" pitchFamily="66" charset="0"/>
                <a:cs typeface="Times New Roman" panose="02020603050405020304" pitchFamily="18" charset="0"/>
              </a:rPr>
              <a:t>nelle benzine </a:t>
            </a:r>
            <a:r>
              <a:rPr lang="it-IT" sz="1400" dirty="0">
                <a:latin typeface="Comic Sans MS" panose="030F0702030302020204" pitchFamily="66" charset="0"/>
                <a:cs typeface="Times New Roman" panose="02020603050405020304" pitchFamily="18" charset="0"/>
              </a:rPr>
              <a:t>in concentrazioni variabili fino a qualche punto </a:t>
            </a:r>
            <a:r>
              <a:rPr lang="it-IT" sz="1400" dirty="0" smtClean="0">
                <a:latin typeface="Comic Sans MS" panose="030F0702030302020204" pitchFamily="66" charset="0"/>
                <a:cs typeface="Times New Roman" panose="02020603050405020304" pitchFamily="18" charset="0"/>
              </a:rPr>
              <a:t>percentuale, è </a:t>
            </a:r>
            <a:r>
              <a:rPr lang="it-IT" sz="1400" dirty="0" smtClean="0">
                <a:solidFill>
                  <a:prstClr val="black"/>
                </a:solidFill>
                <a:latin typeface="Comic Sans MS" panose="030F0702030302020204" pitchFamily="66" charset="0"/>
                <a:cs typeface="Times New Roman" panose="02020603050405020304" pitchFamily="18" charset="0"/>
              </a:rPr>
              <a:t>emesso </a:t>
            </a:r>
            <a:r>
              <a:rPr lang="it-IT" sz="1400" dirty="0">
                <a:solidFill>
                  <a:prstClr val="black"/>
                </a:solidFill>
                <a:latin typeface="Comic Sans MS" panose="030F0702030302020204" pitchFamily="66" charset="0"/>
                <a:cs typeface="Times New Roman" panose="02020603050405020304" pitchFamily="18" charset="0"/>
              </a:rPr>
              <a:t>dagli autoveicoli </a:t>
            </a:r>
            <a:r>
              <a:rPr lang="it-IT" sz="1400" dirty="0" smtClean="0">
                <a:solidFill>
                  <a:prstClr val="black"/>
                </a:solidFill>
                <a:latin typeface="Comic Sans MS" panose="030F0702030302020204" pitchFamily="66" charset="0"/>
                <a:cs typeface="Times New Roman" panose="02020603050405020304" pitchFamily="18" charset="0"/>
              </a:rPr>
              <a:t>come </a:t>
            </a:r>
            <a:r>
              <a:rPr lang="it-IT" sz="1400" dirty="0" smtClean="0">
                <a:solidFill>
                  <a:srgbClr val="FF0000"/>
                </a:solidFill>
                <a:latin typeface="Comic Sans MS" panose="030F0702030302020204" pitchFamily="66" charset="0"/>
                <a:cs typeface="Times New Roman" panose="02020603050405020304" pitchFamily="18" charset="0"/>
              </a:rPr>
              <a:t>prodotto di </a:t>
            </a:r>
            <a:r>
              <a:rPr lang="it-IT" sz="1400" dirty="0">
                <a:solidFill>
                  <a:srgbClr val="FF0000"/>
                </a:solidFill>
                <a:latin typeface="Comic Sans MS" panose="030F0702030302020204" pitchFamily="66" charset="0"/>
                <a:cs typeface="Times New Roman" panose="02020603050405020304" pitchFamily="18" charset="0"/>
              </a:rPr>
              <a:t>combustione incompleta </a:t>
            </a:r>
            <a:endParaRPr lang="it-IT" sz="1400" dirty="0" smtClean="0">
              <a:solidFill>
                <a:srgbClr val="FF0000"/>
              </a:solidFill>
              <a:latin typeface="Comic Sans MS" panose="030F0702030302020204" pitchFamily="66" charset="0"/>
              <a:cs typeface="Times New Roman" panose="02020603050405020304" pitchFamily="18" charset="0"/>
            </a:endParaRPr>
          </a:p>
          <a:p>
            <a:endParaRPr lang="it-IT" sz="1400" dirty="0">
              <a:solidFill>
                <a:prstClr val="black"/>
              </a:solidFill>
              <a:latin typeface="Comic Sans MS" panose="030F0702030302020204" pitchFamily="66" charset="0"/>
              <a:cs typeface="Times New Roman" panose="02020603050405020304" pitchFamily="18" charset="0"/>
            </a:endParaRPr>
          </a:p>
          <a:p>
            <a:r>
              <a:rPr lang="it-IT" sz="1400" dirty="0" smtClean="0">
                <a:solidFill>
                  <a:srgbClr val="FF0000"/>
                </a:solidFill>
                <a:latin typeface="Comic Sans MS" panose="030F0702030302020204" pitchFamily="66" charset="0"/>
                <a:cs typeface="Times New Roman" panose="02020603050405020304" pitchFamily="18" charset="0"/>
              </a:rPr>
              <a:t>Ridurre le emissioni</a:t>
            </a:r>
            <a:r>
              <a:rPr lang="it-IT" sz="1400" dirty="0" smtClean="0">
                <a:latin typeface="Comic Sans MS" panose="030F0702030302020204" pitchFamily="66" charset="0"/>
                <a:cs typeface="Times New Roman" panose="02020603050405020304" pitchFamily="18" charset="0"/>
              </a:rPr>
              <a:t>: limiti in </a:t>
            </a:r>
            <a:r>
              <a:rPr lang="it-IT" sz="1400" dirty="0">
                <a:latin typeface="Comic Sans MS" panose="030F0702030302020204" pitchFamily="66" charset="0"/>
                <a:cs typeface="Times New Roman" panose="02020603050405020304" pitchFamily="18" charset="0"/>
              </a:rPr>
              <a:t>Italia, dal 1 luglio 1998, </a:t>
            </a:r>
            <a:r>
              <a:rPr lang="it-IT" sz="1400" dirty="0" smtClean="0">
                <a:latin typeface="Comic Sans MS" panose="030F0702030302020204" pitchFamily="66" charset="0"/>
                <a:cs typeface="Times New Roman" panose="02020603050405020304" pitchFamily="18" charset="0"/>
              </a:rPr>
              <a:t>prevedono che la </a:t>
            </a:r>
            <a:r>
              <a:rPr lang="it-IT" sz="1400" dirty="0">
                <a:latin typeface="Comic Sans MS" panose="030F0702030302020204" pitchFamily="66" charset="0"/>
                <a:cs typeface="Times New Roman" panose="02020603050405020304" pitchFamily="18" charset="0"/>
              </a:rPr>
              <a:t>concentrazione del benzene nei carburanti non </a:t>
            </a:r>
            <a:r>
              <a:rPr lang="it-IT" sz="1400" dirty="0" smtClean="0">
                <a:latin typeface="Comic Sans MS" panose="030F0702030302020204" pitchFamily="66" charset="0"/>
                <a:cs typeface="Times New Roman" panose="02020603050405020304" pitchFamily="18" charset="0"/>
              </a:rPr>
              <a:t>possa </a:t>
            </a:r>
            <a:r>
              <a:rPr lang="it-IT" sz="1400" dirty="0">
                <a:latin typeface="Comic Sans MS" panose="030F0702030302020204" pitchFamily="66" charset="0"/>
                <a:cs typeface="Times New Roman" panose="02020603050405020304" pitchFamily="18" charset="0"/>
              </a:rPr>
              <a:t>superare il valore dell’ 1</a:t>
            </a:r>
            <a:r>
              <a:rPr lang="it-IT" sz="1400" dirty="0" smtClean="0">
                <a:latin typeface="Comic Sans MS" panose="030F0702030302020204" pitchFamily="66" charset="0"/>
                <a:cs typeface="Times New Roman" panose="02020603050405020304" pitchFamily="18" charset="0"/>
              </a:rPr>
              <a:t>%</a:t>
            </a:r>
          </a:p>
          <a:p>
            <a:r>
              <a:rPr lang="it-IT" sz="1400" dirty="0" smtClean="0">
                <a:latin typeface="Comic Sans MS" panose="030F0702030302020204" pitchFamily="66" charset="0"/>
                <a:cs typeface="Times New Roman" panose="02020603050405020304" pitchFamily="18" charset="0"/>
              </a:rPr>
              <a:t>Completare il processo di combustione prima dello scarico attraverso </a:t>
            </a:r>
            <a:r>
              <a:rPr lang="it-IT" sz="1400" dirty="0">
                <a:latin typeface="Comic Sans MS" panose="030F0702030302020204" pitchFamily="66" charset="0"/>
                <a:cs typeface="Times New Roman" panose="02020603050405020304" pitchFamily="18" charset="0"/>
              </a:rPr>
              <a:t>l’uso di </a:t>
            </a:r>
            <a:r>
              <a:rPr lang="it-IT" sz="1400" dirty="0">
                <a:solidFill>
                  <a:srgbClr val="FF0000"/>
                </a:solidFill>
                <a:latin typeface="Comic Sans MS" panose="030F0702030302020204" pitchFamily="66" charset="0"/>
                <a:cs typeface="Times New Roman" panose="02020603050405020304" pitchFamily="18" charset="0"/>
              </a:rPr>
              <a:t>marmitte catalitiche </a:t>
            </a:r>
            <a:r>
              <a:rPr lang="it-IT" sz="1400" dirty="0">
                <a:latin typeface="Comic Sans MS" panose="030F0702030302020204" pitchFamily="66" charset="0"/>
                <a:cs typeface="Times New Roman" panose="02020603050405020304" pitchFamily="18" charset="0"/>
              </a:rPr>
              <a:t>in grado di abbattere le emissioni fino a 7 volte rispetto agli autoveicoli non </a:t>
            </a:r>
            <a:r>
              <a:rPr lang="it-IT" sz="1400" dirty="0" smtClean="0">
                <a:latin typeface="Comic Sans MS" panose="030F0702030302020204" pitchFamily="66" charset="0"/>
                <a:cs typeface="Times New Roman" panose="02020603050405020304" pitchFamily="18" charset="0"/>
              </a:rPr>
              <a:t>catalizzati</a:t>
            </a:r>
          </a:p>
          <a:p>
            <a:r>
              <a:rPr lang="it-IT" sz="1400" dirty="0">
                <a:latin typeface="Comic Sans MS" panose="030F0702030302020204" pitchFamily="66" charset="0"/>
                <a:cs typeface="Times New Roman" panose="02020603050405020304" pitchFamily="18" charset="0"/>
              </a:rPr>
              <a:t/>
            </a:r>
            <a:br>
              <a:rPr lang="it-IT" sz="1400" dirty="0">
                <a:latin typeface="Comic Sans MS" panose="030F0702030302020204" pitchFamily="66" charset="0"/>
                <a:cs typeface="Times New Roman" panose="02020603050405020304" pitchFamily="18" charset="0"/>
              </a:rPr>
            </a:br>
            <a:r>
              <a:rPr lang="it-IT" sz="1400" dirty="0">
                <a:latin typeface="Comic Sans MS" panose="030F0702030302020204" pitchFamily="66" charset="0"/>
                <a:cs typeface="Times New Roman" panose="02020603050405020304" pitchFamily="18" charset="0"/>
              </a:rPr>
              <a:t>Negli ambienti chiusi, il contributo maggiore all’esposizione è attribuibile al </a:t>
            </a:r>
            <a:r>
              <a:rPr lang="it-IT" sz="1400" dirty="0">
                <a:solidFill>
                  <a:srgbClr val="FF0000"/>
                </a:solidFill>
                <a:latin typeface="Comic Sans MS" panose="030F0702030302020204" pitchFamily="66" charset="0"/>
                <a:cs typeface="Times New Roman" panose="02020603050405020304" pitchFamily="18" charset="0"/>
              </a:rPr>
              <a:t>fumo di tabacco</a:t>
            </a:r>
            <a:r>
              <a:rPr lang="it-IT" sz="1400" dirty="0" smtClean="0">
                <a:latin typeface="Comic Sans MS" panose="030F0702030302020204" pitchFamily="66" charset="0"/>
                <a:cs typeface="Times New Roman" panose="02020603050405020304" pitchFamily="18" charset="0"/>
              </a:rPr>
              <a:t>.</a:t>
            </a:r>
          </a:p>
          <a:p>
            <a:endParaRPr lang="it-IT" sz="1400" dirty="0">
              <a:latin typeface="Comic Sans MS" panose="030F0702030302020204" pitchFamily="66" charset="0"/>
              <a:cs typeface="Times New Roman" panose="02020603050405020304" pitchFamily="18" charset="0"/>
            </a:endParaRPr>
          </a:p>
          <a:p>
            <a:r>
              <a:rPr lang="it-IT" sz="1400" b="1" dirty="0">
                <a:latin typeface="Comic Sans MS" panose="030F0702030302020204" pitchFamily="66" charset="0"/>
                <a:cs typeface="Times New Roman" panose="02020603050405020304" pitchFamily="18" charset="0"/>
              </a:rPr>
              <a:t>Effetti sull'uomo e </a:t>
            </a:r>
            <a:r>
              <a:rPr lang="it-IT" sz="1400" b="1" dirty="0" smtClean="0">
                <a:latin typeface="Comic Sans MS" panose="030F0702030302020204" pitchFamily="66" charset="0"/>
                <a:cs typeface="Times New Roman" panose="02020603050405020304" pitchFamily="18" charset="0"/>
              </a:rPr>
              <a:t>sull'ambiente</a:t>
            </a:r>
          </a:p>
          <a:p>
            <a:r>
              <a:rPr lang="it-IT" sz="1400" b="1" dirty="0">
                <a:latin typeface="Comic Sans MS" panose="030F0702030302020204" pitchFamily="66" charset="0"/>
                <a:cs typeface="Times New Roman" panose="02020603050405020304" pitchFamily="18" charset="0"/>
              </a:rPr>
              <a:t/>
            </a:r>
            <a:br>
              <a:rPr lang="it-IT" sz="1400" b="1" dirty="0">
                <a:latin typeface="Comic Sans MS" panose="030F0702030302020204" pitchFamily="66" charset="0"/>
                <a:cs typeface="Times New Roman" panose="02020603050405020304" pitchFamily="18" charset="0"/>
              </a:rPr>
            </a:br>
            <a:r>
              <a:rPr lang="it-IT" sz="1400" dirty="0" smtClean="0">
                <a:solidFill>
                  <a:srgbClr val="FF0000"/>
                </a:solidFill>
                <a:latin typeface="Comic Sans MS" panose="030F0702030302020204" pitchFamily="66" charset="0"/>
                <a:cs typeface="Times New Roman" panose="02020603050405020304" pitchFamily="18" charset="0"/>
              </a:rPr>
              <a:t>Accertata cancerogenicità </a:t>
            </a:r>
            <a:r>
              <a:rPr lang="it-IT" sz="1400" dirty="0">
                <a:latin typeface="Comic Sans MS" panose="030F0702030302020204" pitchFamily="66" charset="0"/>
                <a:cs typeface="Times New Roman" panose="02020603050405020304" pitchFamily="18" charset="0"/>
              </a:rPr>
              <a:t>di questo composto, lo IARC (</a:t>
            </a:r>
            <a:r>
              <a:rPr lang="it-IT" sz="1400" dirty="0" smtClean="0">
                <a:latin typeface="Comic Sans MS" panose="030F0702030302020204" pitchFamily="66" charset="0"/>
                <a:cs typeface="Times New Roman" panose="02020603050405020304" pitchFamily="18" charset="0"/>
              </a:rPr>
              <a:t>International </a:t>
            </a:r>
            <a:r>
              <a:rPr lang="it-IT" sz="1400" dirty="0">
                <a:latin typeface="Comic Sans MS" panose="030F0702030302020204" pitchFamily="66" charset="0"/>
                <a:cs typeface="Times New Roman" panose="02020603050405020304" pitchFamily="18" charset="0"/>
              </a:rPr>
              <a:t>agency for </a:t>
            </a:r>
            <a:r>
              <a:rPr lang="it-IT" sz="1400" dirty="0" err="1">
                <a:latin typeface="Comic Sans MS" panose="030F0702030302020204" pitchFamily="66" charset="0"/>
                <a:cs typeface="Times New Roman" panose="02020603050405020304" pitchFamily="18" charset="0"/>
              </a:rPr>
              <a:t>research</a:t>
            </a:r>
            <a:r>
              <a:rPr lang="it-IT" sz="1400" dirty="0">
                <a:latin typeface="Comic Sans MS" panose="030F0702030302020204" pitchFamily="66" charset="0"/>
                <a:cs typeface="Times New Roman" panose="02020603050405020304" pitchFamily="18" charset="0"/>
              </a:rPr>
              <a:t> on </a:t>
            </a:r>
            <a:r>
              <a:rPr lang="it-IT" sz="1400" dirty="0" err="1">
                <a:latin typeface="Comic Sans MS" panose="030F0702030302020204" pitchFamily="66" charset="0"/>
                <a:cs typeface="Times New Roman" panose="02020603050405020304" pitchFamily="18" charset="0"/>
              </a:rPr>
              <a:t>cancer</a:t>
            </a:r>
            <a:r>
              <a:rPr lang="it-IT" sz="1400" dirty="0">
                <a:latin typeface="Comic Sans MS" panose="030F0702030302020204" pitchFamily="66" charset="0"/>
                <a:cs typeface="Times New Roman" panose="02020603050405020304" pitchFamily="18" charset="0"/>
              </a:rPr>
              <a:t>) lo ha classificato nel gruppo 1 dei cancerogeni per l’uomo e pertanto non è possibile raccomandare una soglia di sicurezza per la sua concentrazione in aria.</a:t>
            </a:r>
            <a:br>
              <a:rPr lang="it-IT" sz="1400" dirty="0">
                <a:latin typeface="Comic Sans MS" panose="030F0702030302020204" pitchFamily="66" charset="0"/>
                <a:cs typeface="Times New Roman" panose="02020603050405020304" pitchFamily="18" charset="0"/>
              </a:rPr>
            </a:br>
            <a:r>
              <a:rPr lang="it-IT" sz="1400" dirty="0">
                <a:latin typeface="Comic Sans MS" panose="030F0702030302020204" pitchFamily="66" charset="0"/>
                <a:cs typeface="Times New Roman" panose="02020603050405020304" pitchFamily="18" charset="0"/>
              </a:rPr>
              <a:t>L’esposizione a questa sostanza deve essere ridotta al massimo possibile poiché da studi condotti dall’ </a:t>
            </a:r>
            <a:r>
              <a:rPr lang="it-IT" sz="1400" dirty="0" smtClean="0">
                <a:latin typeface="Comic Sans MS" panose="030F0702030302020204" pitchFamily="66" charset="0"/>
                <a:cs typeface="Times New Roman" panose="02020603050405020304" pitchFamily="18" charset="0"/>
              </a:rPr>
              <a:t>EPA (Agenzia Protezione Ambiente) </a:t>
            </a:r>
            <a:r>
              <a:rPr lang="it-IT" sz="1400" dirty="0">
                <a:latin typeface="Comic Sans MS" panose="030F0702030302020204" pitchFamily="66" charset="0"/>
                <a:cs typeface="Times New Roman" panose="02020603050405020304" pitchFamily="18" charset="0"/>
              </a:rPr>
              <a:t>e dall’ OMS, risulterebbero da 4 a 10 casi aggiuntivi di </a:t>
            </a:r>
            <a:r>
              <a:rPr lang="it-IT" sz="1400" dirty="0" smtClean="0">
                <a:latin typeface="Comic Sans MS" panose="030F0702030302020204" pitchFamily="66" charset="0"/>
                <a:cs typeface="Times New Roman" panose="02020603050405020304" pitchFamily="18" charset="0"/>
              </a:rPr>
              <a:t>leucemia per </a:t>
            </a:r>
            <a:r>
              <a:rPr lang="it-IT" sz="1400" dirty="0">
                <a:latin typeface="Comic Sans MS" panose="030F0702030302020204" pitchFamily="66" charset="0"/>
                <a:cs typeface="Times New Roman" panose="02020603050405020304" pitchFamily="18" charset="0"/>
              </a:rPr>
              <a:t>milione di persone esposte alla concentrazione di 1 µg/m</a:t>
            </a:r>
            <a:r>
              <a:rPr lang="it-IT" sz="1400" baseline="30000" dirty="0">
                <a:latin typeface="Comic Sans MS" panose="030F0702030302020204" pitchFamily="66" charset="0"/>
                <a:cs typeface="Times New Roman" panose="02020603050405020304" pitchFamily="18" charset="0"/>
              </a:rPr>
              <a:t>3</a:t>
            </a:r>
            <a:r>
              <a:rPr lang="it-IT" sz="1400" dirty="0">
                <a:latin typeface="Comic Sans MS" panose="030F0702030302020204" pitchFamily="66" charset="0"/>
                <a:cs typeface="Times New Roman" panose="02020603050405020304" pitchFamily="18" charset="0"/>
              </a:rPr>
              <a:t> per tutta la vita</a:t>
            </a:r>
            <a:r>
              <a:rPr lang="it-IT" sz="1400" dirty="0" smtClean="0">
                <a:latin typeface="Comic Sans MS" panose="030F0702030302020204" pitchFamily="66" charset="0"/>
                <a:cs typeface="Times New Roman" panose="02020603050405020304" pitchFamily="18" charset="0"/>
              </a:rPr>
              <a:t>.</a:t>
            </a:r>
          </a:p>
          <a:p>
            <a:endParaRPr lang="it-IT" sz="1400" dirty="0">
              <a:latin typeface="Comic Sans MS" panose="030F0702030302020204" pitchFamily="66" charset="0"/>
              <a:cs typeface="Times New Roman" panose="02020603050405020304" pitchFamily="18" charset="0"/>
            </a:endParaRPr>
          </a:p>
          <a:p>
            <a:r>
              <a:rPr lang="it-IT" sz="1400" dirty="0">
                <a:latin typeface="Comic Sans MS" panose="030F0702030302020204" pitchFamily="66" charset="0"/>
                <a:cs typeface="Times New Roman" panose="02020603050405020304" pitchFamily="18" charset="0"/>
              </a:rPr>
              <a:t>	</a:t>
            </a:r>
            <a:r>
              <a:rPr lang="it-IT" sz="1400" dirty="0" smtClean="0">
                <a:latin typeface="Comic Sans MS" panose="030F0702030302020204" pitchFamily="66" charset="0"/>
                <a:cs typeface="Times New Roman" panose="02020603050405020304" pitchFamily="18" charset="0"/>
              </a:rPr>
              <a:t>		http</a:t>
            </a:r>
            <a:r>
              <a:rPr lang="it-IT" sz="1400" dirty="0">
                <a:latin typeface="Comic Sans MS" panose="030F0702030302020204" pitchFamily="66" charset="0"/>
                <a:cs typeface="Times New Roman" panose="02020603050405020304" pitchFamily="18" charset="0"/>
              </a:rPr>
              <a:t>://www.arpa.umbria.it/monitoraggi/aria/Default.aspx</a:t>
            </a:r>
          </a:p>
        </p:txBody>
      </p:sp>
    </p:spTree>
    <p:extLst>
      <p:ext uri="{BB962C8B-B14F-4D97-AF65-F5344CB8AC3E}">
        <p14:creationId xmlns:p14="http://schemas.microsoft.com/office/powerpoint/2010/main" val="104035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8712968" cy="6555641"/>
          </a:xfrm>
          <a:prstGeom prst="rect">
            <a:avLst/>
          </a:prstGeom>
        </p:spPr>
        <p:txBody>
          <a:bodyPr wrap="square">
            <a:spAutoFit/>
          </a:bodyPr>
          <a:lstStyle/>
          <a:p>
            <a:r>
              <a:rPr lang="it-IT" sz="1200" b="1" dirty="0" smtClean="0">
                <a:solidFill>
                  <a:srgbClr val="C00000"/>
                </a:solidFill>
                <a:latin typeface="Comic Sans MS" panose="030F0702030302020204" pitchFamily="66" charset="0"/>
                <a:cs typeface="Times New Roman" panose="02020603050405020304" pitchFamily="18" charset="0"/>
              </a:rPr>
              <a:t>Ossidi di azoto</a:t>
            </a:r>
            <a:endParaRPr lang="it-IT" sz="1200" b="1" dirty="0" smtClean="0">
              <a:latin typeface="Comic Sans MS" panose="030F0702030302020204" pitchFamily="66" charset="0"/>
              <a:cs typeface="Times New Roman" panose="02020603050405020304" pitchFamily="18" charset="0"/>
            </a:endParaRPr>
          </a:p>
          <a:p>
            <a:r>
              <a:rPr lang="it-IT" sz="1200" b="1" dirty="0" smtClean="0">
                <a:latin typeface="Comic Sans MS" panose="030F0702030302020204" pitchFamily="66" charset="0"/>
                <a:cs typeface="Times New Roman" panose="02020603050405020304" pitchFamily="18" charset="0"/>
              </a:rPr>
              <a:t>NO	</a:t>
            </a:r>
            <a:r>
              <a:rPr lang="it-IT" sz="1200" dirty="0" smtClean="0">
                <a:latin typeface="Comic Sans MS" panose="030F0702030302020204" pitchFamily="66" charset="0"/>
                <a:cs typeface="Times New Roman" panose="02020603050405020304" pitchFamily="18" charset="0"/>
              </a:rPr>
              <a:t>Ossido </a:t>
            </a:r>
            <a:r>
              <a:rPr lang="it-IT" sz="1200" dirty="0">
                <a:latin typeface="Comic Sans MS" panose="030F0702030302020204" pitchFamily="66" charset="0"/>
                <a:cs typeface="Times New Roman" panose="02020603050405020304" pitchFamily="18" charset="0"/>
              </a:rPr>
              <a:t>di azoto.</a:t>
            </a:r>
            <a:br>
              <a:rPr lang="it-IT" sz="1200" dirty="0">
                <a:latin typeface="Comic Sans MS" panose="030F0702030302020204" pitchFamily="66" charset="0"/>
                <a:cs typeface="Times New Roman" panose="02020603050405020304" pitchFamily="18" charset="0"/>
              </a:rPr>
            </a:br>
            <a:r>
              <a:rPr lang="it-IT" sz="1200" b="1" dirty="0">
                <a:latin typeface="Comic Sans MS" panose="030F0702030302020204" pitchFamily="66" charset="0"/>
                <a:cs typeface="Times New Roman" panose="02020603050405020304" pitchFamily="18" charset="0"/>
              </a:rPr>
              <a:t>N</a:t>
            </a:r>
            <a:r>
              <a:rPr lang="it-IT" sz="1200" b="1" baseline="-25000" dirty="0">
                <a:latin typeface="Comic Sans MS" panose="030F0702030302020204" pitchFamily="66" charset="0"/>
                <a:cs typeface="Times New Roman" panose="02020603050405020304" pitchFamily="18" charset="0"/>
              </a:rPr>
              <a:t>2</a:t>
            </a:r>
            <a:r>
              <a:rPr lang="it-IT" sz="1200" b="1" dirty="0">
                <a:latin typeface="Comic Sans MS" panose="030F0702030302020204" pitchFamily="66" charset="0"/>
                <a:cs typeface="Times New Roman" panose="02020603050405020304" pitchFamily="18" charset="0"/>
              </a:rPr>
              <a:t>O</a:t>
            </a:r>
            <a:r>
              <a:rPr lang="it-IT" sz="1200" b="1" baseline="-25000" dirty="0">
                <a:latin typeface="Comic Sans MS" panose="030F0702030302020204" pitchFamily="66" charset="0"/>
                <a:cs typeface="Times New Roman" panose="02020603050405020304" pitchFamily="18" charset="0"/>
              </a:rPr>
              <a:t>3 </a:t>
            </a:r>
            <a:r>
              <a:rPr lang="it-IT" sz="1200" b="1" baseline="-25000" dirty="0" smtClean="0">
                <a:latin typeface="Comic Sans MS" panose="030F0702030302020204" pitchFamily="66" charset="0"/>
                <a:cs typeface="Times New Roman" panose="02020603050405020304" pitchFamily="18" charset="0"/>
              </a:rPr>
              <a:t>	T</a:t>
            </a:r>
            <a:r>
              <a:rPr lang="it-IT" sz="1200" dirty="0" smtClean="0">
                <a:latin typeface="Comic Sans MS" panose="030F0702030302020204" pitchFamily="66" charset="0"/>
                <a:cs typeface="Times New Roman" panose="02020603050405020304" pitchFamily="18" charset="0"/>
              </a:rPr>
              <a:t>riossido </a:t>
            </a:r>
            <a:r>
              <a:rPr lang="it-IT" sz="1200" dirty="0">
                <a:latin typeface="Comic Sans MS" panose="030F0702030302020204" pitchFamily="66" charset="0"/>
                <a:cs typeface="Times New Roman" panose="02020603050405020304" pitchFamily="18" charset="0"/>
              </a:rPr>
              <a:t>di azoto (Anidride nitrosa).</a:t>
            </a:r>
            <a:br>
              <a:rPr lang="it-IT" sz="1200" dirty="0">
                <a:latin typeface="Comic Sans MS" panose="030F0702030302020204" pitchFamily="66" charset="0"/>
                <a:cs typeface="Times New Roman" panose="02020603050405020304" pitchFamily="18" charset="0"/>
              </a:rPr>
            </a:br>
            <a:r>
              <a:rPr lang="it-IT" sz="1200" b="1" dirty="0">
                <a:latin typeface="Comic Sans MS" panose="030F0702030302020204" pitchFamily="66" charset="0"/>
                <a:cs typeface="Times New Roman" panose="02020603050405020304" pitchFamily="18" charset="0"/>
              </a:rPr>
              <a:t>NO</a:t>
            </a:r>
            <a:r>
              <a:rPr lang="it-IT" sz="1200" b="1" baseline="-25000" dirty="0">
                <a:latin typeface="Comic Sans MS" panose="030F0702030302020204" pitchFamily="66" charset="0"/>
                <a:cs typeface="Times New Roman" panose="02020603050405020304" pitchFamily="18" charset="0"/>
              </a:rPr>
              <a:t>2</a:t>
            </a:r>
            <a:r>
              <a:rPr lang="it-IT" sz="1200" dirty="0">
                <a:latin typeface="Comic Sans MS" panose="030F0702030302020204" pitchFamily="66" charset="0"/>
                <a:cs typeface="Times New Roman" panose="02020603050405020304" pitchFamily="18" charset="0"/>
              </a:rPr>
              <a:t> </a:t>
            </a:r>
            <a:r>
              <a:rPr lang="it-IT" sz="1200" dirty="0" smtClean="0">
                <a:latin typeface="Comic Sans MS" panose="030F0702030302020204" pitchFamily="66" charset="0"/>
                <a:cs typeface="Times New Roman" panose="02020603050405020304" pitchFamily="18" charset="0"/>
              </a:rPr>
              <a:t>	Biossido </a:t>
            </a:r>
            <a:r>
              <a:rPr lang="it-IT" sz="1200" dirty="0">
                <a:latin typeface="Comic Sans MS" panose="030F0702030302020204" pitchFamily="66" charset="0"/>
                <a:cs typeface="Times New Roman" panose="02020603050405020304" pitchFamily="18" charset="0"/>
              </a:rPr>
              <a:t>di azoto.</a:t>
            </a:r>
            <a:br>
              <a:rPr lang="it-IT" sz="1200" dirty="0">
                <a:latin typeface="Comic Sans MS" panose="030F0702030302020204" pitchFamily="66" charset="0"/>
                <a:cs typeface="Times New Roman" panose="02020603050405020304" pitchFamily="18" charset="0"/>
              </a:rPr>
            </a:br>
            <a:r>
              <a:rPr lang="it-IT" sz="1200" b="1" dirty="0">
                <a:latin typeface="Comic Sans MS" panose="030F0702030302020204" pitchFamily="66" charset="0"/>
                <a:cs typeface="Times New Roman" panose="02020603050405020304" pitchFamily="18" charset="0"/>
              </a:rPr>
              <a:t>N</a:t>
            </a:r>
            <a:r>
              <a:rPr lang="it-IT" sz="1200" b="1" baseline="-25000" dirty="0">
                <a:latin typeface="Comic Sans MS" panose="030F0702030302020204" pitchFamily="66" charset="0"/>
                <a:cs typeface="Times New Roman" panose="02020603050405020304" pitchFamily="18" charset="0"/>
              </a:rPr>
              <a:t>2</a:t>
            </a:r>
            <a:r>
              <a:rPr lang="it-IT" sz="1200" b="1" dirty="0">
                <a:latin typeface="Comic Sans MS" panose="030F0702030302020204" pitchFamily="66" charset="0"/>
                <a:cs typeface="Times New Roman" panose="02020603050405020304" pitchFamily="18" charset="0"/>
              </a:rPr>
              <a:t>O</a:t>
            </a:r>
            <a:r>
              <a:rPr lang="it-IT" sz="1200" b="1" baseline="-25000" dirty="0">
                <a:latin typeface="Comic Sans MS" panose="030F0702030302020204" pitchFamily="66" charset="0"/>
                <a:cs typeface="Times New Roman" panose="02020603050405020304" pitchFamily="18" charset="0"/>
              </a:rPr>
              <a:t>4</a:t>
            </a:r>
            <a:r>
              <a:rPr lang="it-IT" sz="1200" dirty="0">
                <a:latin typeface="Comic Sans MS" panose="030F0702030302020204" pitchFamily="66" charset="0"/>
                <a:cs typeface="Times New Roman" panose="02020603050405020304" pitchFamily="18" charset="0"/>
              </a:rPr>
              <a:t> </a:t>
            </a:r>
            <a:r>
              <a:rPr lang="it-IT" sz="1200" dirty="0" smtClean="0">
                <a:latin typeface="Comic Sans MS" panose="030F0702030302020204" pitchFamily="66" charset="0"/>
                <a:cs typeface="Times New Roman" panose="02020603050405020304" pitchFamily="18" charset="0"/>
              </a:rPr>
              <a:t>	Tetrossido </a:t>
            </a:r>
            <a:r>
              <a:rPr lang="it-IT" sz="1200" dirty="0">
                <a:latin typeface="Comic Sans MS" panose="030F0702030302020204" pitchFamily="66" charset="0"/>
                <a:cs typeface="Times New Roman" panose="02020603050405020304" pitchFamily="18" charset="0"/>
              </a:rPr>
              <a:t>di </a:t>
            </a:r>
            <a:r>
              <a:rPr lang="it-IT" sz="1200" dirty="0" err="1">
                <a:latin typeface="Comic Sans MS" panose="030F0702030302020204" pitchFamily="66" charset="0"/>
                <a:cs typeface="Times New Roman" panose="02020603050405020304" pitchFamily="18" charset="0"/>
              </a:rPr>
              <a:t>di</a:t>
            </a:r>
            <a:r>
              <a:rPr lang="it-IT" sz="1200" dirty="0">
                <a:latin typeface="Comic Sans MS" panose="030F0702030302020204" pitchFamily="66" charset="0"/>
                <a:cs typeface="Times New Roman" panose="02020603050405020304" pitchFamily="18" charset="0"/>
              </a:rPr>
              <a:t> azoto (Ipoazotide).</a:t>
            </a:r>
            <a:br>
              <a:rPr lang="it-IT" sz="1200" dirty="0">
                <a:latin typeface="Comic Sans MS" panose="030F0702030302020204" pitchFamily="66" charset="0"/>
                <a:cs typeface="Times New Roman" panose="02020603050405020304" pitchFamily="18" charset="0"/>
              </a:rPr>
            </a:br>
            <a:r>
              <a:rPr lang="it-IT" sz="1200" b="1" dirty="0">
                <a:latin typeface="Comic Sans MS" panose="030F0702030302020204" pitchFamily="66" charset="0"/>
                <a:cs typeface="Times New Roman" panose="02020603050405020304" pitchFamily="18" charset="0"/>
              </a:rPr>
              <a:t>N</a:t>
            </a:r>
            <a:r>
              <a:rPr lang="it-IT" sz="1200" b="1" baseline="-25000" dirty="0">
                <a:latin typeface="Comic Sans MS" panose="030F0702030302020204" pitchFamily="66" charset="0"/>
                <a:cs typeface="Times New Roman" panose="02020603050405020304" pitchFamily="18" charset="0"/>
              </a:rPr>
              <a:t>2</a:t>
            </a:r>
            <a:r>
              <a:rPr lang="it-IT" sz="1200" b="1" dirty="0">
                <a:latin typeface="Comic Sans MS" panose="030F0702030302020204" pitchFamily="66" charset="0"/>
                <a:cs typeface="Times New Roman" panose="02020603050405020304" pitchFamily="18" charset="0"/>
              </a:rPr>
              <a:t>O</a:t>
            </a:r>
            <a:r>
              <a:rPr lang="it-IT" sz="1200" b="1" baseline="-25000" dirty="0">
                <a:latin typeface="Comic Sans MS" panose="030F0702030302020204" pitchFamily="66" charset="0"/>
                <a:cs typeface="Times New Roman" panose="02020603050405020304" pitchFamily="18" charset="0"/>
              </a:rPr>
              <a:t>5</a:t>
            </a:r>
            <a:r>
              <a:rPr lang="it-IT" sz="1200" dirty="0">
                <a:latin typeface="Comic Sans MS" panose="030F0702030302020204" pitchFamily="66" charset="0"/>
                <a:cs typeface="Times New Roman" panose="02020603050405020304" pitchFamily="18" charset="0"/>
              </a:rPr>
              <a:t> </a:t>
            </a:r>
            <a:r>
              <a:rPr lang="it-IT" sz="1200" dirty="0" smtClean="0">
                <a:latin typeface="Comic Sans MS" panose="030F0702030302020204" pitchFamily="66" charset="0"/>
                <a:cs typeface="Times New Roman" panose="02020603050405020304" pitchFamily="18" charset="0"/>
              </a:rPr>
              <a:t>	</a:t>
            </a:r>
            <a:r>
              <a:rPr lang="it-IT" sz="1200" dirty="0" err="1" smtClean="0">
                <a:latin typeface="Comic Sans MS" panose="030F0702030302020204" pitchFamily="66" charset="0"/>
                <a:cs typeface="Times New Roman" panose="02020603050405020304" pitchFamily="18" charset="0"/>
              </a:rPr>
              <a:t>Pentossido</a:t>
            </a:r>
            <a:r>
              <a:rPr lang="it-IT" sz="1200" dirty="0" smtClean="0">
                <a:latin typeface="Comic Sans MS" panose="030F0702030302020204" pitchFamily="66" charset="0"/>
                <a:cs typeface="Times New Roman" panose="02020603050405020304" pitchFamily="18" charset="0"/>
              </a:rPr>
              <a:t> </a:t>
            </a:r>
            <a:r>
              <a:rPr lang="it-IT" sz="1200" dirty="0">
                <a:latin typeface="Comic Sans MS" panose="030F0702030302020204" pitchFamily="66" charset="0"/>
                <a:cs typeface="Times New Roman" panose="02020603050405020304" pitchFamily="18" charset="0"/>
              </a:rPr>
              <a:t>di </a:t>
            </a:r>
            <a:r>
              <a:rPr lang="it-IT" sz="1200" dirty="0" err="1">
                <a:latin typeface="Comic Sans MS" panose="030F0702030302020204" pitchFamily="66" charset="0"/>
                <a:cs typeface="Times New Roman" panose="02020603050405020304" pitchFamily="18" charset="0"/>
              </a:rPr>
              <a:t>di</a:t>
            </a:r>
            <a:r>
              <a:rPr lang="it-IT" sz="1200" dirty="0">
                <a:latin typeface="Comic Sans MS" panose="030F0702030302020204" pitchFamily="66" charset="0"/>
                <a:cs typeface="Times New Roman" panose="02020603050405020304" pitchFamily="18" charset="0"/>
              </a:rPr>
              <a:t> azoto (Anidride nitrica</a:t>
            </a:r>
            <a:r>
              <a:rPr lang="it-IT" sz="1200" dirty="0" smtClean="0">
                <a:latin typeface="Comic Sans MS" panose="030F0702030302020204" pitchFamily="66" charset="0"/>
                <a:cs typeface="Times New Roman" panose="02020603050405020304" pitchFamily="18" charset="0"/>
              </a:rPr>
              <a:t>).</a:t>
            </a:r>
          </a:p>
          <a:p>
            <a:endParaRPr lang="it-IT" sz="1200" dirty="0" smtClean="0">
              <a:latin typeface="Comic Sans MS" panose="030F0702030302020204" pitchFamily="66" charset="0"/>
              <a:cs typeface="Times New Roman" panose="02020603050405020304" pitchFamily="18" charset="0"/>
            </a:endParaRPr>
          </a:p>
          <a:p>
            <a:r>
              <a:rPr lang="it-IT" sz="1200" dirty="0" smtClean="0">
                <a:solidFill>
                  <a:srgbClr val="FF0000"/>
                </a:solidFill>
                <a:latin typeface="Comic Sans MS" panose="030F0702030302020204" pitchFamily="66" charset="0"/>
                <a:cs typeface="Times New Roman" panose="02020603050405020304" pitchFamily="18" charset="0"/>
              </a:rPr>
              <a:t>Inquinanti </a:t>
            </a:r>
            <a:r>
              <a:rPr lang="it-IT" sz="1200" dirty="0" smtClean="0">
                <a:latin typeface="Comic Sans MS" panose="030F0702030302020204" pitchFamily="66" charset="0"/>
                <a:cs typeface="Times New Roman" panose="02020603050405020304" pitchFamily="18" charset="0"/>
              </a:rPr>
              <a:t>dell’aria </a:t>
            </a:r>
            <a:r>
              <a:rPr lang="it-IT" sz="1200" dirty="0" smtClean="0">
                <a:solidFill>
                  <a:srgbClr val="FF0000"/>
                </a:solidFill>
                <a:latin typeface="Comic Sans MS" panose="030F0702030302020204" pitchFamily="66" charset="0"/>
                <a:cs typeface="Times New Roman" panose="02020603050405020304" pitchFamily="18" charset="0"/>
              </a:rPr>
              <a:t>naturali </a:t>
            </a:r>
            <a:r>
              <a:rPr lang="it-IT" sz="1200" dirty="0">
                <a:solidFill>
                  <a:srgbClr val="FF0000"/>
                </a:solidFill>
                <a:latin typeface="Comic Sans MS" panose="030F0702030302020204" pitchFamily="66" charset="0"/>
                <a:cs typeface="Times New Roman" panose="02020603050405020304" pitchFamily="18" charset="0"/>
              </a:rPr>
              <a:t>ed antropogenici </a:t>
            </a:r>
            <a:r>
              <a:rPr lang="it-IT" sz="1200" dirty="0" smtClean="0">
                <a:latin typeface="Comic Sans MS" panose="030F0702030302020204" pitchFamily="66" charset="0"/>
                <a:cs typeface="Times New Roman" panose="02020603050405020304" pitchFamily="18" charset="0"/>
              </a:rPr>
              <a:t>che </a:t>
            </a:r>
            <a:r>
              <a:rPr lang="it-IT" sz="1200" dirty="0">
                <a:latin typeface="Comic Sans MS" panose="030F0702030302020204" pitchFamily="66" charset="0"/>
                <a:cs typeface="Times New Roman" panose="02020603050405020304" pitchFamily="18" charset="0"/>
              </a:rPr>
              <a:t>destano </a:t>
            </a:r>
            <a:r>
              <a:rPr lang="it-IT" sz="1200" dirty="0">
                <a:solidFill>
                  <a:srgbClr val="FF0000"/>
                </a:solidFill>
                <a:latin typeface="Comic Sans MS" panose="030F0702030302020204" pitchFamily="66" charset="0"/>
                <a:cs typeface="Times New Roman" panose="02020603050405020304" pitchFamily="18" charset="0"/>
              </a:rPr>
              <a:t>maggiori preoccupazioni </a:t>
            </a:r>
            <a:r>
              <a:rPr lang="it-IT" sz="1200" dirty="0">
                <a:latin typeface="Comic Sans MS" panose="030F0702030302020204" pitchFamily="66" charset="0"/>
                <a:cs typeface="Times New Roman" panose="02020603050405020304" pitchFamily="18" charset="0"/>
              </a:rPr>
              <a:t>in termini di inquinamento </a:t>
            </a:r>
            <a:r>
              <a:rPr lang="it-IT" sz="1200" dirty="0" smtClean="0">
                <a:latin typeface="Comic Sans MS" panose="030F0702030302020204" pitchFamily="66" charset="0"/>
                <a:cs typeface="Times New Roman" panose="02020603050405020304" pitchFamily="18" charset="0"/>
              </a:rPr>
              <a:t>atmosferico: </a:t>
            </a:r>
            <a:r>
              <a:rPr lang="it-IT" sz="1200" b="1" dirty="0" smtClean="0">
                <a:latin typeface="Comic Sans MS" panose="030F0702030302020204" pitchFamily="66" charset="0"/>
                <a:cs typeface="Times New Roman" panose="02020603050405020304" pitchFamily="18" charset="0"/>
              </a:rPr>
              <a:t>ossido</a:t>
            </a:r>
            <a:r>
              <a:rPr lang="it-IT" sz="1200" dirty="0" smtClean="0">
                <a:latin typeface="Comic Sans MS" panose="030F0702030302020204" pitchFamily="66" charset="0"/>
                <a:cs typeface="Times New Roman" panose="02020603050405020304" pitchFamily="18" charset="0"/>
              </a:rPr>
              <a:t> e </a:t>
            </a:r>
            <a:r>
              <a:rPr lang="it-IT" sz="1200" b="1" dirty="0" smtClean="0">
                <a:latin typeface="Comic Sans MS" panose="030F0702030302020204" pitchFamily="66" charset="0"/>
                <a:cs typeface="Times New Roman" panose="02020603050405020304" pitchFamily="18" charset="0"/>
              </a:rPr>
              <a:t>biossido di azoto</a:t>
            </a:r>
            <a:r>
              <a:rPr lang="it-IT" sz="1200" dirty="0" smtClean="0">
                <a:latin typeface="Comic Sans MS" panose="030F0702030302020204" pitchFamily="66" charset="0"/>
                <a:cs typeface="Times New Roman" panose="02020603050405020304" pitchFamily="18" charset="0"/>
              </a:rPr>
              <a:t> (</a:t>
            </a:r>
            <a:r>
              <a:rPr lang="it-IT" sz="1200" b="1" dirty="0" smtClean="0">
                <a:solidFill>
                  <a:srgbClr val="FF0000"/>
                </a:solidFill>
                <a:latin typeface="Comic Sans MS" panose="030F0702030302020204" pitchFamily="66" charset="0"/>
                <a:cs typeface="Times New Roman" panose="02020603050405020304" pitchFamily="18" charset="0"/>
              </a:rPr>
              <a:t>NO</a:t>
            </a:r>
            <a:r>
              <a:rPr lang="it-IT" sz="1200" dirty="0" smtClean="0">
                <a:solidFill>
                  <a:srgbClr val="FF0000"/>
                </a:solidFill>
                <a:latin typeface="Comic Sans MS" panose="030F0702030302020204" pitchFamily="66" charset="0"/>
                <a:cs typeface="Times New Roman" panose="02020603050405020304" pitchFamily="18" charset="0"/>
              </a:rPr>
              <a:t> ed </a:t>
            </a:r>
            <a:r>
              <a:rPr lang="it-IT" sz="1200" b="1" dirty="0" smtClean="0">
                <a:solidFill>
                  <a:srgbClr val="FF0000"/>
                </a:solidFill>
                <a:latin typeface="Comic Sans MS" panose="030F0702030302020204" pitchFamily="66" charset="0"/>
                <a:cs typeface="Times New Roman" panose="02020603050405020304" pitchFamily="18" charset="0"/>
              </a:rPr>
              <a:t>NO</a:t>
            </a:r>
            <a:r>
              <a:rPr lang="it-IT" sz="1200" b="1" baseline="-25000" dirty="0" smtClean="0">
                <a:solidFill>
                  <a:srgbClr val="FF0000"/>
                </a:solidFill>
                <a:latin typeface="Comic Sans MS" panose="030F0702030302020204" pitchFamily="66" charset="0"/>
                <a:cs typeface="Times New Roman" panose="02020603050405020304" pitchFamily="18" charset="0"/>
              </a:rPr>
              <a:t>2</a:t>
            </a:r>
            <a:r>
              <a:rPr lang="it-IT" sz="1200" dirty="0" smtClean="0">
                <a:latin typeface="Comic Sans MS" panose="030F0702030302020204" pitchFamily="66" charset="0"/>
                <a:cs typeface="Times New Roman" panose="02020603050405020304" pitchFamily="18" charset="0"/>
              </a:rPr>
              <a:t>).</a:t>
            </a:r>
          </a:p>
          <a:p>
            <a:endParaRPr lang="it-IT" sz="1200" dirty="0" smtClean="0">
              <a:latin typeface="Comic Sans MS" panose="030F0702030302020204" pitchFamily="66" charset="0"/>
              <a:cs typeface="Times New Roman" panose="02020603050405020304" pitchFamily="18" charset="0"/>
            </a:endParaRPr>
          </a:p>
          <a:p>
            <a:r>
              <a:rPr lang="it-IT" sz="1200" dirty="0" err="1" smtClean="0">
                <a:latin typeface="Comic Sans MS" panose="030F0702030302020204" pitchFamily="66" charset="0"/>
                <a:cs typeface="Times New Roman" panose="02020603050405020304" pitchFamily="18" charset="0"/>
              </a:rPr>
              <a:t>NOx</a:t>
            </a:r>
            <a:r>
              <a:rPr lang="it-IT" sz="1200" dirty="0" smtClean="0">
                <a:latin typeface="Comic Sans MS" panose="030F0702030302020204" pitchFamily="66" charset="0"/>
                <a:cs typeface="Times New Roman" panose="02020603050405020304" pitchFamily="18" charset="0"/>
              </a:rPr>
              <a:t> </a:t>
            </a:r>
            <a:r>
              <a:rPr lang="it-IT" sz="1200" dirty="0">
                <a:latin typeface="Comic Sans MS" panose="030F0702030302020204" pitchFamily="66" charset="0"/>
                <a:cs typeface="Times New Roman" panose="02020603050405020304" pitchFamily="18" charset="0"/>
              </a:rPr>
              <a:t>indica la somma </a:t>
            </a:r>
            <a:r>
              <a:rPr lang="it-IT" sz="1200" dirty="0" smtClean="0">
                <a:latin typeface="Comic Sans MS" panose="030F0702030302020204" pitchFamily="66" charset="0"/>
                <a:cs typeface="Times New Roman" panose="02020603050405020304" pitchFamily="18" charset="0"/>
              </a:rPr>
              <a:t>di NO </a:t>
            </a:r>
            <a:r>
              <a:rPr lang="it-IT" sz="1200" dirty="0">
                <a:latin typeface="Comic Sans MS" panose="030F0702030302020204" pitchFamily="66" charset="0"/>
                <a:cs typeface="Times New Roman" panose="02020603050405020304" pitchFamily="18" charset="0"/>
              </a:rPr>
              <a:t>e </a:t>
            </a:r>
            <a:r>
              <a:rPr lang="it-IT" sz="1200" dirty="0" smtClean="0">
                <a:latin typeface="Comic Sans MS" panose="030F0702030302020204" pitchFamily="66" charset="0"/>
                <a:cs typeface="Times New Roman" panose="02020603050405020304" pitchFamily="18" charset="0"/>
              </a:rPr>
              <a:t>NO</a:t>
            </a:r>
            <a:r>
              <a:rPr lang="it-IT" sz="1200" baseline="-25000" dirty="0" smtClean="0">
                <a:latin typeface="Comic Sans MS" panose="030F0702030302020204" pitchFamily="66" charset="0"/>
                <a:cs typeface="Times New Roman" panose="02020603050405020304" pitchFamily="18" charset="0"/>
              </a:rPr>
              <a:t>2</a:t>
            </a:r>
            <a:r>
              <a:rPr lang="it-IT" sz="1200" dirty="0" smtClean="0">
                <a:latin typeface="Comic Sans MS" panose="030F0702030302020204" pitchFamily="66" charset="0"/>
                <a:cs typeface="Times New Roman" panose="02020603050405020304" pitchFamily="18" charset="0"/>
              </a:rPr>
              <a:t>. </a:t>
            </a:r>
          </a:p>
          <a:p>
            <a:r>
              <a:rPr lang="it-IT" sz="1200" dirty="0" smtClean="0">
                <a:solidFill>
                  <a:srgbClr val="FF0000"/>
                </a:solidFill>
                <a:latin typeface="Comic Sans MS" panose="030F0702030302020204" pitchFamily="66" charset="0"/>
                <a:cs typeface="Times New Roman" panose="02020603050405020304" pitchFamily="18" charset="0"/>
              </a:rPr>
              <a:t>NO inquinante primario</a:t>
            </a:r>
            <a:r>
              <a:rPr lang="it-IT" sz="1200" dirty="0" smtClean="0">
                <a:latin typeface="Comic Sans MS" panose="030F0702030302020204" pitchFamily="66" charset="0"/>
                <a:cs typeface="Times New Roman" panose="02020603050405020304" pitchFamily="18" charset="0"/>
              </a:rPr>
              <a:t>, si </a:t>
            </a:r>
            <a:r>
              <a:rPr lang="it-IT" sz="1200" dirty="0">
                <a:latin typeface="Comic Sans MS" panose="030F0702030302020204" pitchFamily="66" charset="0"/>
                <a:cs typeface="Times New Roman" panose="02020603050405020304" pitchFamily="18" charset="0"/>
              </a:rPr>
              <a:t>forma generalmente dai processi di </a:t>
            </a:r>
            <a:r>
              <a:rPr lang="it-IT" sz="1200" dirty="0">
                <a:solidFill>
                  <a:srgbClr val="FF0000"/>
                </a:solidFill>
                <a:latin typeface="Comic Sans MS" panose="030F0702030302020204" pitchFamily="66" charset="0"/>
                <a:cs typeface="Times New Roman" panose="02020603050405020304" pitchFamily="18" charset="0"/>
              </a:rPr>
              <a:t>combustione ad alta </a:t>
            </a:r>
            <a:r>
              <a:rPr lang="it-IT" sz="1200" dirty="0" smtClean="0">
                <a:solidFill>
                  <a:srgbClr val="FF0000"/>
                </a:solidFill>
                <a:latin typeface="Comic Sans MS" panose="030F0702030302020204" pitchFamily="66" charset="0"/>
                <a:cs typeface="Times New Roman" panose="02020603050405020304" pitchFamily="18" charset="0"/>
              </a:rPr>
              <a:t>T</a:t>
            </a:r>
            <a:r>
              <a:rPr lang="it-IT" sz="1200" dirty="0" smtClean="0">
                <a:latin typeface="Comic Sans MS" panose="030F0702030302020204" pitchFamily="66" charset="0"/>
                <a:cs typeface="Times New Roman" panose="02020603050405020304" pitchFamily="18" charset="0"/>
              </a:rPr>
              <a:t>; gas </a:t>
            </a:r>
            <a:r>
              <a:rPr lang="it-IT" sz="1200" dirty="0">
                <a:latin typeface="Comic Sans MS" panose="030F0702030302020204" pitchFamily="66" charset="0"/>
                <a:cs typeface="Times New Roman" panose="02020603050405020304" pitchFamily="18" charset="0"/>
              </a:rPr>
              <a:t>a tossicità </a:t>
            </a:r>
            <a:r>
              <a:rPr lang="it-IT" sz="1200" dirty="0" smtClean="0">
                <a:latin typeface="Comic Sans MS" panose="030F0702030302020204" pitchFamily="66" charset="0"/>
                <a:cs typeface="Times New Roman" panose="02020603050405020304" pitchFamily="18" charset="0"/>
              </a:rPr>
              <a:t>limitata</a:t>
            </a:r>
          </a:p>
          <a:p>
            <a:r>
              <a:rPr lang="it-IT" sz="1200" dirty="0" smtClean="0">
                <a:latin typeface="Comic Sans MS" panose="030F0702030302020204" pitchFamily="66" charset="0"/>
                <a:cs typeface="Times New Roman" panose="02020603050405020304" pitchFamily="18" charset="0"/>
              </a:rPr>
              <a:t>Responsabile</a:t>
            </a:r>
            <a:r>
              <a:rPr lang="it-IT" sz="1200" dirty="0">
                <a:latin typeface="Comic Sans MS" panose="030F0702030302020204" pitchFamily="66" charset="0"/>
                <a:cs typeface="Times New Roman" panose="02020603050405020304" pitchFamily="18" charset="0"/>
              </a:rPr>
              <a:t>, con altri prodotti, </a:t>
            </a:r>
            <a:r>
              <a:rPr lang="it-IT" sz="1200" dirty="0" smtClean="0">
                <a:latin typeface="Comic Sans MS" panose="030F0702030302020204" pitchFamily="66" charset="0"/>
                <a:cs typeface="Times New Roman" panose="02020603050405020304" pitchFamily="18" charset="0"/>
              </a:rPr>
              <a:t>dello </a:t>
            </a:r>
            <a:r>
              <a:rPr lang="it-IT" sz="1200" dirty="0" smtClean="0">
                <a:solidFill>
                  <a:srgbClr val="FF0000"/>
                </a:solidFill>
                <a:latin typeface="Comic Sans MS" panose="030F0702030302020204" pitchFamily="66" charset="0"/>
                <a:cs typeface="Times New Roman" panose="02020603050405020304" pitchFamily="18" charset="0"/>
              </a:rPr>
              <a:t>smog </a:t>
            </a:r>
            <a:r>
              <a:rPr lang="it-IT" sz="1200" dirty="0">
                <a:solidFill>
                  <a:srgbClr val="FF0000"/>
                </a:solidFill>
                <a:latin typeface="Comic Sans MS" panose="030F0702030302020204" pitchFamily="66" charset="0"/>
                <a:cs typeface="Times New Roman" panose="02020603050405020304" pitchFamily="18" charset="0"/>
              </a:rPr>
              <a:t>fotochimico</a:t>
            </a:r>
            <a:r>
              <a:rPr lang="it-IT" sz="1200" dirty="0">
                <a:latin typeface="Comic Sans MS" panose="030F0702030302020204" pitchFamily="66" charset="0"/>
                <a:cs typeface="Times New Roman" panose="02020603050405020304" pitchFamily="18" charset="0"/>
              </a:rPr>
              <a:t>, </a:t>
            </a:r>
            <a:r>
              <a:rPr lang="it-IT" sz="1200" dirty="0" smtClean="0">
                <a:latin typeface="Comic Sans MS" panose="030F0702030302020204" pitchFamily="66" charset="0"/>
                <a:cs typeface="Times New Roman" panose="02020603050405020304" pitchFamily="18" charset="0"/>
              </a:rPr>
              <a:t>poiché base </a:t>
            </a:r>
            <a:r>
              <a:rPr lang="it-IT" sz="1200" dirty="0">
                <a:latin typeface="Comic Sans MS" panose="030F0702030302020204" pitchFamily="66" charset="0"/>
                <a:cs typeface="Times New Roman" panose="02020603050405020304" pitchFamily="18" charset="0"/>
              </a:rPr>
              <a:t>per la produzione di una serie di inquinanti secondari pericolosi come </a:t>
            </a:r>
            <a:r>
              <a:rPr lang="it-IT" sz="1200" dirty="0">
                <a:solidFill>
                  <a:srgbClr val="FF0000"/>
                </a:solidFill>
                <a:latin typeface="Comic Sans MS" panose="030F0702030302020204" pitchFamily="66" charset="0"/>
                <a:cs typeface="Times New Roman" panose="02020603050405020304" pitchFamily="18" charset="0"/>
              </a:rPr>
              <a:t>l'ozono o l'acido nitrico</a:t>
            </a:r>
            <a:r>
              <a:rPr lang="it-IT" sz="1200" dirty="0">
                <a:latin typeface="Comic Sans MS" panose="030F0702030302020204" pitchFamily="66" charset="0"/>
                <a:cs typeface="Times New Roman" panose="02020603050405020304" pitchFamily="18" charset="0"/>
              </a:rPr>
              <a:t>. Contribuisce per circa un terzo alla formazione delle </a:t>
            </a:r>
            <a:r>
              <a:rPr lang="it-IT" sz="1200" dirty="0">
                <a:solidFill>
                  <a:srgbClr val="FF0000"/>
                </a:solidFill>
                <a:latin typeface="Comic Sans MS" panose="030F0702030302020204" pitchFamily="66" charset="0"/>
                <a:cs typeface="Times New Roman" panose="02020603050405020304" pitchFamily="18" charset="0"/>
              </a:rPr>
              <a:t>piogge acide.</a:t>
            </a:r>
          </a:p>
          <a:p>
            <a:r>
              <a:rPr lang="it-IT" sz="1200" dirty="0" smtClean="0">
                <a:latin typeface="Comic Sans MS" panose="030F0702030302020204" pitchFamily="66" charset="0"/>
                <a:cs typeface="Times New Roman" panose="02020603050405020304" pitchFamily="18" charset="0"/>
              </a:rPr>
              <a:t>NO</a:t>
            </a:r>
            <a:r>
              <a:rPr lang="it-IT" sz="1200" baseline="-25000" dirty="0" smtClean="0">
                <a:latin typeface="Comic Sans MS" panose="030F0702030302020204" pitchFamily="66" charset="0"/>
                <a:cs typeface="Times New Roman" panose="02020603050405020304" pitchFamily="18" charset="0"/>
              </a:rPr>
              <a:t>2</a:t>
            </a:r>
            <a:r>
              <a:rPr lang="it-IT" sz="1200" dirty="0">
                <a:latin typeface="Comic Sans MS" panose="030F0702030302020204" pitchFamily="66" charset="0"/>
                <a:cs typeface="Times New Roman" panose="02020603050405020304" pitchFamily="18" charset="0"/>
              </a:rPr>
              <a:t> ha un odore forte, pungente, è irritante e di colore </a:t>
            </a:r>
            <a:r>
              <a:rPr lang="it-IT" sz="1200" dirty="0" smtClean="0">
                <a:latin typeface="Comic Sans MS" panose="030F0702030302020204" pitchFamily="66" charset="0"/>
                <a:cs typeface="Times New Roman" panose="02020603050405020304" pitchFamily="18" charset="0"/>
              </a:rPr>
              <a:t>giallo-rosso, tossico</a:t>
            </a:r>
          </a:p>
          <a:p>
            <a:r>
              <a:rPr lang="it-IT" sz="1200" dirty="0">
                <a:latin typeface="Comic Sans MS" panose="030F0702030302020204" pitchFamily="66" charset="0"/>
                <a:cs typeface="Times New Roman" panose="02020603050405020304" pitchFamily="18" charset="0"/>
              </a:rPr>
              <a:t/>
            </a:r>
            <a:br>
              <a:rPr lang="it-IT" sz="1200" dirty="0">
                <a:latin typeface="Comic Sans MS" panose="030F0702030302020204" pitchFamily="66" charset="0"/>
                <a:cs typeface="Times New Roman" panose="02020603050405020304" pitchFamily="18" charset="0"/>
              </a:rPr>
            </a:br>
            <a:r>
              <a:rPr lang="it-IT" sz="1200" b="1" dirty="0" smtClean="0">
                <a:latin typeface="Comic Sans MS" panose="030F0702030302020204" pitchFamily="66" charset="0"/>
                <a:cs typeface="Times New Roman" panose="02020603050405020304" pitchFamily="18" charset="0"/>
              </a:rPr>
              <a:t>Origine</a:t>
            </a:r>
            <a:r>
              <a:rPr lang="it-IT" sz="1200" b="1" dirty="0">
                <a:latin typeface="Comic Sans MS" panose="030F0702030302020204" pitchFamily="66" charset="0"/>
                <a:cs typeface="Times New Roman" panose="02020603050405020304" pitchFamily="18" charset="0"/>
              </a:rPr>
              <a:t/>
            </a:r>
            <a:br>
              <a:rPr lang="it-IT" sz="1200" b="1"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Gli ossidi di azoto hanno origine </a:t>
            </a:r>
            <a:r>
              <a:rPr lang="it-IT" sz="1200" dirty="0" smtClean="0">
                <a:latin typeface="Comic Sans MS" panose="030F0702030302020204" pitchFamily="66" charset="0"/>
                <a:cs typeface="Times New Roman" panose="02020603050405020304" pitchFamily="18" charset="0"/>
              </a:rPr>
              <a:t>NATURALE </a:t>
            </a:r>
            <a:r>
              <a:rPr lang="it-IT" sz="1200" dirty="0">
                <a:latin typeface="Comic Sans MS" panose="030F0702030302020204" pitchFamily="66" charset="0"/>
                <a:cs typeface="Times New Roman" panose="02020603050405020304" pitchFamily="18" charset="0"/>
              </a:rPr>
              <a:t>(eruzioni vulcaniche, incendi, processi biologici), ma soprattutto </a:t>
            </a:r>
            <a:r>
              <a:rPr lang="it-IT" sz="1200" dirty="0" smtClean="0">
                <a:latin typeface="Comic Sans MS" panose="030F0702030302020204" pitchFamily="66" charset="0"/>
                <a:cs typeface="Times New Roman" panose="02020603050405020304" pitchFamily="18" charset="0"/>
              </a:rPr>
              <a:t>ANTROPICA </a:t>
            </a:r>
            <a:r>
              <a:rPr lang="it-IT" sz="1200" dirty="0">
                <a:latin typeface="Comic Sans MS" panose="030F0702030302020204" pitchFamily="66" charset="0"/>
                <a:cs typeface="Times New Roman" panose="02020603050405020304" pitchFamily="18" charset="0"/>
              </a:rPr>
              <a:t>con le combustioni ad alta temperatura, come quelle che avvengono all'interno delle camere di combustione dei motori degli autoveicoli. </a:t>
            </a:r>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Altre </a:t>
            </a:r>
            <a:r>
              <a:rPr lang="it-IT" sz="1200" dirty="0">
                <a:latin typeface="Comic Sans MS" panose="030F0702030302020204" pitchFamily="66" charset="0"/>
                <a:cs typeface="Times New Roman" panose="02020603050405020304" pitchFamily="18" charset="0"/>
              </a:rPr>
              <a:t>fonti di ossidi di azoto sono gli le centrali termoelettriche e in genere tutti gli impianti di combustione di tipo industriale.</a:t>
            </a:r>
            <a:br>
              <a:rPr lang="it-IT" sz="1200" dirty="0">
                <a:latin typeface="Comic Sans MS" panose="030F0702030302020204" pitchFamily="66" charset="0"/>
                <a:cs typeface="Times New Roman" panose="02020603050405020304" pitchFamily="18" charset="0"/>
              </a:rPr>
            </a:br>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In </a:t>
            </a:r>
            <a:r>
              <a:rPr lang="it-IT" sz="1200" dirty="0">
                <a:latin typeface="Comic Sans MS" panose="030F0702030302020204" pitchFamily="66" charset="0"/>
                <a:cs typeface="Times New Roman" panose="02020603050405020304" pitchFamily="18" charset="0"/>
              </a:rPr>
              <a:t>caso di inquinamento fortuito da monossido di azoto, la concentrazione decade in 2-5 giorni, ma nel caso di emissioni continue (ad esempio in aree urbane a forte traffico veicolare), si assiste all'attivazione di un ciclo giornaliero che porta alla produzione di inquinanti secondari, quali il biossido di azoto. Il picco si registra nelle ore a traffico più intenso, per poi scendere nelle ore notturne</a:t>
            </a:r>
            <a:r>
              <a:rPr lang="it-IT" sz="1200" dirty="0" smtClean="0">
                <a:latin typeface="Comic Sans MS" panose="030F0702030302020204" pitchFamily="66" charset="0"/>
                <a:cs typeface="Times New Roman" panose="02020603050405020304" pitchFamily="18" charset="0"/>
              </a:rPr>
              <a:t>.</a:t>
            </a:r>
          </a:p>
          <a:p>
            <a:endParaRPr lang="it-IT" sz="1200" dirty="0">
              <a:latin typeface="Comic Sans MS" panose="030F0702030302020204" pitchFamily="66" charset="0"/>
              <a:cs typeface="Times New Roman" panose="02020603050405020304" pitchFamily="18" charset="0"/>
            </a:endParaRPr>
          </a:p>
          <a:p>
            <a:r>
              <a:rPr lang="it-IT" sz="1200" b="1" dirty="0">
                <a:latin typeface="Comic Sans MS" panose="030F0702030302020204" pitchFamily="66" charset="0"/>
                <a:cs typeface="Times New Roman" panose="02020603050405020304" pitchFamily="18" charset="0"/>
              </a:rPr>
              <a:t>Effetti sulla salute e sull'ambiente</a:t>
            </a:r>
            <a:r>
              <a:rPr lang="it-IT" sz="1200" b="1" dirty="0">
                <a:solidFill>
                  <a:srgbClr val="FF0000"/>
                </a:solidFill>
                <a:latin typeface="Comic Sans MS" panose="030F0702030302020204" pitchFamily="66" charset="0"/>
                <a:cs typeface="Times New Roman" panose="02020603050405020304" pitchFamily="18" charset="0"/>
              </a:rPr>
              <a:t/>
            </a:r>
            <a:br>
              <a:rPr lang="it-IT" sz="1200" b="1" dirty="0">
                <a:solidFill>
                  <a:srgbClr val="FF0000"/>
                </a:solidFill>
                <a:latin typeface="Comic Sans MS" panose="030F0702030302020204" pitchFamily="66" charset="0"/>
                <a:cs typeface="Times New Roman" panose="02020603050405020304" pitchFamily="18" charset="0"/>
              </a:rPr>
            </a:br>
            <a:r>
              <a:rPr lang="it-IT" sz="1200" dirty="0">
                <a:solidFill>
                  <a:srgbClr val="FF0000"/>
                </a:solidFill>
                <a:latin typeface="Comic Sans MS" panose="030F0702030302020204" pitchFamily="66" charset="0"/>
                <a:cs typeface="Times New Roman" panose="02020603050405020304" pitchFamily="18" charset="0"/>
              </a:rPr>
              <a:t>Tra gli ossidi di azoto, solo l' NO</a:t>
            </a:r>
            <a:r>
              <a:rPr lang="it-IT" sz="1200" baseline="-25000" dirty="0">
                <a:solidFill>
                  <a:srgbClr val="FF0000"/>
                </a:solidFill>
                <a:latin typeface="Comic Sans MS" panose="030F0702030302020204" pitchFamily="66" charset="0"/>
                <a:cs typeface="Times New Roman" panose="02020603050405020304" pitchFamily="18" charset="0"/>
              </a:rPr>
              <a:t>2</a:t>
            </a:r>
            <a:r>
              <a:rPr lang="it-IT" sz="1200" dirty="0">
                <a:solidFill>
                  <a:srgbClr val="FF0000"/>
                </a:solidFill>
                <a:latin typeface="Comic Sans MS" panose="030F0702030302020204" pitchFamily="66" charset="0"/>
                <a:cs typeface="Times New Roman" panose="02020603050405020304" pitchFamily="18" charset="0"/>
              </a:rPr>
              <a:t> </a:t>
            </a:r>
            <a:r>
              <a:rPr lang="it-IT" sz="1200" dirty="0">
                <a:latin typeface="Comic Sans MS" panose="030F0702030302020204" pitchFamily="66" charset="0"/>
                <a:cs typeface="Times New Roman" panose="02020603050405020304" pitchFamily="18" charset="0"/>
              </a:rPr>
              <a:t>ha </a:t>
            </a:r>
            <a:r>
              <a:rPr lang="it-IT" sz="1200" dirty="0">
                <a:solidFill>
                  <a:srgbClr val="FF0000"/>
                </a:solidFill>
                <a:latin typeface="Comic Sans MS" panose="030F0702030302020204" pitchFamily="66" charset="0"/>
                <a:cs typeface="Times New Roman" panose="02020603050405020304" pitchFamily="18" charset="0"/>
              </a:rPr>
              <a:t>rilevanza tossicologica</a:t>
            </a:r>
            <a:r>
              <a:rPr lang="it-IT" sz="1200" dirty="0">
                <a:latin typeface="Comic Sans MS" panose="030F0702030302020204" pitchFamily="66" charset="0"/>
                <a:cs typeface="Times New Roman" panose="02020603050405020304" pitchFamily="18" charset="0"/>
              </a:rPr>
              <a:t>: provoca irritazione della porzione distale dell'apparato respiratorio - con conseguente alterazione delle funzioni polmonari - bronchiti croniche, asma ed enfisema polmonare.</a:t>
            </a:r>
            <a:br>
              <a:rPr lang="it-IT" sz="1200"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 NO</a:t>
            </a:r>
            <a:r>
              <a:rPr lang="it-IT" sz="1200" baseline="-25000" dirty="0">
                <a:latin typeface="Comic Sans MS" panose="030F0702030302020204" pitchFamily="66" charset="0"/>
                <a:cs typeface="Times New Roman" panose="02020603050405020304" pitchFamily="18" charset="0"/>
              </a:rPr>
              <a:t>2</a:t>
            </a:r>
            <a:r>
              <a:rPr lang="it-IT" sz="1200" dirty="0">
                <a:latin typeface="Comic Sans MS" panose="030F0702030302020204" pitchFamily="66" charset="0"/>
                <a:cs typeface="Times New Roman" panose="02020603050405020304" pitchFamily="18" charset="0"/>
              </a:rPr>
              <a:t> ha effetti minori di quelli generati dal biossido di zolfo, anche se può interferire con gli scambi gassosi a livello fogliare, provocando necrosi o clorosi. </a:t>
            </a:r>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Gli </a:t>
            </a:r>
            <a:r>
              <a:rPr lang="it-IT" sz="1200" dirty="0">
                <a:latin typeface="Comic Sans MS" panose="030F0702030302020204" pitchFamily="66" charset="0"/>
                <a:cs typeface="Times New Roman" panose="02020603050405020304" pitchFamily="18" charset="0"/>
              </a:rPr>
              <a:t>ossidi di azoto contribuiscono anche alla formazione delle piogge acide e ha conseguenze importanti sugli ecosistemi acquatici e terrestri</a:t>
            </a:r>
            <a:r>
              <a:rPr lang="it-IT" sz="1200" dirty="0" smtClean="0">
                <a:latin typeface="Comic Sans MS" panose="030F0702030302020204" pitchFamily="66" charset="0"/>
                <a:cs typeface="Times New Roman" panose="02020603050405020304" pitchFamily="18" charset="0"/>
              </a:rPr>
              <a:t>.</a:t>
            </a:r>
            <a:endParaRPr lang="it-IT" sz="12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19402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60648"/>
            <a:ext cx="8784976" cy="6247864"/>
          </a:xfrm>
          <a:prstGeom prst="rect">
            <a:avLst/>
          </a:prstGeom>
        </p:spPr>
        <p:txBody>
          <a:bodyPr wrap="squar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Ossidi </a:t>
            </a:r>
            <a:r>
              <a:rPr lang="it-IT" sz="1400" dirty="0">
                <a:solidFill>
                  <a:srgbClr val="C00000"/>
                </a:solidFill>
                <a:latin typeface="Comic Sans MS" panose="030F0702030302020204" pitchFamily="66" charset="0"/>
                <a:cs typeface="Times New Roman" panose="02020603050405020304" pitchFamily="18" charset="0"/>
              </a:rPr>
              <a:t>di s</a:t>
            </a:r>
            <a:r>
              <a:rPr lang="it-IT" sz="1400" dirty="0" smtClean="0">
                <a:solidFill>
                  <a:srgbClr val="C00000"/>
                </a:solidFill>
                <a:latin typeface="Comic Sans MS" panose="030F0702030302020204" pitchFamily="66" charset="0"/>
                <a:cs typeface="Times New Roman" panose="02020603050405020304" pitchFamily="18" charset="0"/>
              </a:rPr>
              <a:t>olfo</a:t>
            </a:r>
          </a:p>
          <a:p>
            <a:endParaRPr lang="it-IT" sz="1400" dirty="0" smtClean="0">
              <a:solidFill>
                <a:srgbClr val="C00000"/>
              </a:solidFill>
              <a:latin typeface="Times New Roman" panose="02020603050405020304" pitchFamily="18"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In </a:t>
            </a:r>
            <a:r>
              <a:rPr lang="it-IT" sz="1200" dirty="0">
                <a:latin typeface="Comic Sans MS" panose="030F0702030302020204" pitchFamily="66" charset="0"/>
                <a:cs typeface="Times New Roman" panose="02020603050405020304" pitchFamily="18" charset="0"/>
              </a:rPr>
              <a:t>atmosfera </a:t>
            </a:r>
            <a:r>
              <a:rPr lang="it-IT" sz="1200" dirty="0" smtClean="0">
                <a:latin typeface="Comic Sans MS" panose="030F0702030302020204" pitchFamily="66" charset="0"/>
                <a:cs typeface="Times New Roman" panose="02020603050405020304" pitchFamily="18" charset="0"/>
              </a:rPr>
              <a:t>principalmente anidride </a:t>
            </a:r>
            <a:r>
              <a:rPr lang="it-IT" sz="1200" dirty="0">
                <a:latin typeface="Comic Sans MS" panose="030F0702030302020204" pitchFamily="66" charset="0"/>
                <a:cs typeface="Times New Roman" panose="02020603050405020304" pitchFamily="18" charset="0"/>
              </a:rPr>
              <a:t>solforosa o biossido di zolfo (SO</a:t>
            </a:r>
            <a:r>
              <a:rPr lang="it-IT" sz="1200" baseline="-25000" dirty="0">
                <a:latin typeface="Comic Sans MS" panose="030F0702030302020204" pitchFamily="66" charset="0"/>
                <a:cs typeface="Times New Roman" panose="02020603050405020304" pitchFamily="18" charset="0"/>
              </a:rPr>
              <a:t>2</a:t>
            </a:r>
            <a:r>
              <a:rPr lang="it-IT" sz="1200" dirty="0">
                <a:latin typeface="Comic Sans MS" panose="030F0702030302020204" pitchFamily="66" charset="0"/>
                <a:cs typeface="Times New Roman" panose="02020603050405020304" pitchFamily="18" charset="0"/>
              </a:rPr>
              <a:t>) e anidride solforica (SO</a:t>
            </a:r>
            <a:r>
              <a:rPr lang="it-IT" sz="1200" baseline="-25000" dirty="0">
                <a:latin typeface="Comic Sans MS" panose="030F0702030302020204" pitchFamily="66" charset="0"/>
                <a:cs typeface="Times New Roman" panose="02020603050405020304" pitchFamily="18" charset="0"/>
              </a:rPr>
              <a:t>3</a:t>
            </a:r>
            <a:r>
              <a:rPr lang="it-IT" sz="1200" dirty="0">
                <a:latin typeface="Comic Sans MS" panose="030F0702030302020204" pitchFamily="66" charset="0"/>
                <a:cs typeface="Times New Roman" panose="02020603050405020304" pitchFamily="18" charset="0"/>
              </a:rPr>
              <a:t>). </a:t>
            </a:r>
            <a:endParaRPr lang="it-IT" sz="1200" dirty="0" smtClean="0">
              <a:latin typeface="Comic Sans MS" panose="030F0702030302020204" pitchFamily="66" charset="0"/>
              <a:cs typeface="Times New Roman" panose="02020603050405020304" pitchFamily="18" charset="0"/>
            </a:endParaRPr>
          </a:p>
          <a:p>
            <a:r>
              <a:rPr lang="it-IT" sz="1200" dirty="0" smtClean="0">
                <a:solidFill>
                  <a:srgbClr val="FF0000"/>
                </a:solidFill>
                <a:latin typeface="Comic Sans MS" panose="030F0702030302020204" pitchFamily="66" charset="0"/>
                <a:cs typeface="Times New Roman" panose="02020603050405020304" pitchFamily="18" charset="0"/>
              </a:rPr>
              <a:t>SO</a:t>
            </a:r>
            <a:r>
              <a:rPr lang="it-IT" sz="1200" baseline="-25000" dirty="0" smtClean="0">
                <a:solidFill>
                  <a:srgbClr val="FF0000"/>
                </a:solidFill>
                <a:latin typeface="Comic Sans MS" panose="030F0702030302020204" pitchFamily="66" charset="0"/>
                <a:cs typeface="Times New Roman" panose="02020603050405020304" pitchFamily="18" charset="0"/>
              </a:rPr>
              <a:t>2</a:t>
            </a:r>
            <a:r>
              <a:rPr lang="it-IT" sz="1200" dirty="0">
                <a:solidFill>
                  <a:srgbClr val="FF0000"/>
                </a:solidFill>
                <a:latin typeface="Comic Sans MS" panose="030F0702030302020204" pitchFamily="66" charset="0"/>
                <a:cs typeface="Times New Roman" panose="02020603050405020304" pitchFamily="18" charset="0"/>
              </a:rPr>
              <a:t> è un gas incolore e irritante</a:t>
            </a:r>
            <a:r>
              <a:rPr lang="it-IT" sz="1200" dirty="0">
                <a:latin typeface="Comic Sans MS" panose="030F0702030302020204" pitchFamily="66" charset="0"/>
                <a:cs typeface="Times New Roman" panose="02020603050405020304" pitchFamily="18" charset="0"/>
              </a:rPr>
              <a:t>, è uno degli inquinanti atmosferici </a:t>
            </a:r>
            <a:r>
              <a:rPr lang="it-IT" sz="1200" dirty="0">
                <a:solidFill>
                  <a:srgbClr val="FF0000"/>
                </a:solidFill>
                <a:latin typeface="Comic Sans MS" panose="030F0702030302020204" pitchFamily="66" charset="0"/>
                <a:cs typeface="Times New Roman" panose="02020603050405020304" pitchFamily="18" charset="0"/>
              </a:rPr>
              <a:t>tra i più aggressivi e pericolosi.</a:t>
            </a:r>
            <a:br>
              <a:rPr lang="it-IT" sz="1200" dirty="0">
                <a:solidFill>
                  <a:srgbClr val="FF0000"/>
                </a:solidFill>
                <a:latin typeface="Comic Sans MS" panose="030F0702030302020204" pitchFamily="66" charset="0"/>
                <a:cs typeface="Times New Roman" panose="02020603050405020304" pitchFamily="18" charset="0"/>
              </a:rPr>
            </a:br>
            <a:r>
              <a:rPr lang="it-IT" sz="1200" dirty="0" smtClean="0">
                <a:solidFill>
                  <a:srgbClr val="FF0000"/>
                </a:solidFill>
                <a:latin typeface="Comic Sans MS" panose="030F0702030302020204" pitchFamily="66" charset="0"/>
                <a:cs typeface="Times New Roman" panose="02020603050405020304" pitchFamily="18" charset="0"/>
              </a:rPr>
              <a:t>L'inquinante </a:t>
            </a:r>
            <a:r>
              <a:rPr lang="it-IT" sz="1200" dirty="0">
                <a:solidFill>
                  <a:srgbClr val="FF0000"/>
                </a:solidFill>
                <a:latin typeface="Comic Sans MS" panose="030F0702030302020204" pitchFamily="66" charset="0"/>
                <a:cs typeface="Times New Roman" panose="02020603050405020304" pitchFamily="18" charset="0"/>
              </a:rPr>
              <a:t>primario più </a:t>
            </a:r>
            <a:r>
              <a:rPr lang="it-IT" sz="1200" dirty="0" smtClean="0">
                <a:solidFill>
                  <a:srgbClr val="FF0000"/>
                </a:solidFill>
                <a:latin typeface="Comic Sans MS" panose="030F0702030302020204" pitchFamily="66" charset="0"/>
                <a:cs typeface="Times New Roman" panose="02020603050405020304" pitchFamily="18" charset="0"/>
              </a:rPr>
              <a:t>importante</a:t>
            </a:r>
          </a:p>
          <a:p>
            <a:r>
              <a:rPr lang="it-IT" sz="1200" dirty="0" smtClean="0">
                <a:latin typeface="Comic Sans MS" panose="030F0702030302020204" pitchFamily="66" charset="0"/>
                <a:cs typeface="Times New Roman" panose="02020603050405020304" pitchFamily="18" charset="0"/>
              </a:rPr>
              <a:t>Il </a:t>
            </a:r>
            <a:r>
              <a:rPr lang="it-IT" sz="1200" dirty="0">
                <a:solidFill>
                  <a:srgbClr val="FF0000"/>
                </a:solidFill>
                <a:latin typeface="Comic Sans MS" panose="030F0702030302020204" pitchFamily="66" charset="0"/>
                <a:cs typeface="Times New Roman" panose="02020603050405020304" pitchFamily="18" charset="0"/>
              </a:rPr>
              <a:t>90% </a:t>
            </a:r>
            <a:r>
              <a:rPr lang="it-IT" sz="1200" dirty="0">
                <a:latin typeface="Comic Sans MS" panose="030F0702030302020204" pitchFamily="66" charset="0"/>
                <a:cs typeface="Times New Roman" panose="02020603050405020304" pitchFamily="18" charset="0"/>
              </a:rPr>
              <a:t>della produzione è </a:t>
            </a:r>
            <a:r>
              <a:rPr lang="it-IT" sz="1200" dirty="0">
                <a:solidFill>
                  <a:srgbClr val="FF0000"/>
                </a:solidFill>
                <a:latin typeface="Comic Sans MS" panose="030F0702030302020204" pitchFamily="66" charset="0"/>
                <a:cs typeface="Times New Roman" panose="02020603050405020304" pitchFamily="18" charset="0"/>
              </a:rPr>
              <a:t>di origine umana </a:t>
            </a:r>
            <a:r>
              <a:rPr lang="it-IT" sz="1200" dirty="0">
                <a:latin typeface="Comic Sans MS" panose="030F0702030302020204" pitchFamily="66" charset="0"/>
                <a:cs typeface="Times New Roman" panose="02020603050405020304" pitchFamily="18" charset="0"/>
              </a:rPr>
              <a:t>ed è per lo più concentrata nei Paesi più industrializzati</a:t>
            </a:r>
            <a:r>
              <a:rPr lang="it-IT" sz="1200" dirty="0" smtClean="0">
                <a:latin typeface="Comic Sans MS" panose="030F0702030302020204" pitchFamily="66" charset="0"/>
                <a:cs typeface="Times New Roman" panose="02020603050405020304" pitchFamily="18" charset="0"/>
              </a:rPr>
              <a:t>.</a:t>
            </a:r>
          </a:p>
          <a:p>
            <a:r>
              <a:rPr lang="it-IT" sz="1200" dirty="0">
                <a:latin typeface="Comic Sans MS" panose="030F0702030302020204" pitchFamily="66" charset="0"/>
                <a:cs typeface="Times New Roman" panose="02020603050405020304" pitchFamily="18" charset="0"/>
              </a:rPr>
              <a:t/>
            </a:r>
            <a:br>
              <a:rPr lang="it-IT" sz="1200"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L'ossidazione dell'anidride solforosa </a:t>
            </a:r>
            <a:r>
              <a:rPr lang="it-IT" sz="1200" dirty="0">
                <a:solidFill>
                  <a:srgbClr val="FF0000"/>
                </a:solidFill>
                <a:latin typeface="Comic Sans MS" panose="030F0702030302020204" pitchFamily="66" charset="0"/>
                <a:cs typeface="Times New Roman" panose="02020603050405020304" pitchFamily="18" charset="0"/>
              </a:rPr>
              <a:t>produce SO</a:t>
            </a:r>
            <a:r>
              <a:rPr lang="it-IT" sz="1200" baseline="-25000" dirty="0">
                <a:solidFill>
                  <a:srgbClr val="FF0000"/>
                </a:solidFill>
                <a:latin typeface="Comic Sans MS" panose="030F0702030302020204" pitchFamily="66" charset="0"/>
                <a:cs typeface="Times New Roman" panose="02020603050405020304" pitchFamily="18" charset="0"/>
              </a:rPr>
              <a:t>3</a:t>
            </a:r>
            <a:r>
              <a:rPr lang="it-IT" sz="1200" dirty="0">
                <a:latin typeface="Comic Sans MS" panose="030F0702030302020204" pitchFamily="66" charset="0"/>
                <a:cs typeface="Times New Roman" panose="02020603050405020304" pitchFamily="18" charset="0"/>
              </a:rPr>
              <a:t> che, reagendo con l'acqua, </a:t>
            </a:r>
            <a:r>
              <a:rPr lang="it-IT" sz="1200" dirty="0">
                <a:solidFill>
                  <a:srgbClr val="FF0000"/>
                </a:solidFill>
                <a:latin typeface="Comic Sans MS" panose="030F0702030302020204" pitchFamily="66" charset="0"/>
                <a:cs typeface="Times New Roman" panose="02020603050405020304" pitchFamily="18" charset="0"/>
              </a:rPr>
              <a:t>genera acido solforico</a:t>
            </a:r>
            <a:r>
              <a:rPr lang="it-IT" sz="1200" dirty="0">
                <a:latin typeface="Comic Sans MS" panose="030F0702030302020204" pitchFamily="66" charset="0"/>
                <a:cs typeface="Times New Roman" panose="02020603050405020304" pitchFamily="18" charset="0"/>
              </a:rPr>
              <a:t>, </a:t>
            </a:r>
            <a:r>
              <a:rPr lang="it-IT" sz="1200" dirty="0">
                <a:solidFill>
                  <a:srgbClr val="FF0000"/>
                </a:solidFill>
                <a:latin typeface="Comic Sans MS" panose="030F0702030302020204" pitchFamily="66" charset="0"/>
                <a:cs typeface="Times New Roman" panose="02020603050405020304" pitchFamily="18" charset="0"/>
              </a:rPr>
              <a:t>principale responsabile </a:t>
            </a:r>
            <a:r>
              <a:rPr lang="it-IT" sz="1200" dirty="0">
                <a:latin typeface="Comic Sans MS" panose="030F0702030302020204" pitchFamily="66" charset="0"/>
                <a:cs typeface="Times New Roman" panose="02020603050405020304" pitchFamily="18" charset="0"/>
              </a:rPr>
              <a:t>delle </a:t>
            </a:r>
            <a:r>
              <a:rPr lang="it-IT" sz="1200" dirty="0">
                <a:solidFill>
                  <a:srgbClr val="FF0000"/>
                </a:solidFill>
                <a:latin typeface="Comic Sans MS" panose="030F0702030302020204" pitchFamily="66" charset="0"/>
                <a:cs typeface="Times New Roman" panose="02020603050405020304" pitchFamily="18" charset="0"/>
              </a:rPr>
              <a:t>piogge ac</a:t>
            </a:r>
            <a:r>
              <a:rPr lang="it-IT" sz="1200" dirty="0">
                <a:latin typeface="Comic Sans MS" panose="030F0702030302020204" pitchFamily="66" charset="0"/>
                <a:cs typeface="Times New Roman" panose="02020603050405020304" pitchFamily="18" charset="0"/>
              </a:rPr>
              <a:t>ide</a:t>
            </a:r>
            <a:r>
              <a:rPr lang="it-IT" sz="1200" dirty="0" smtClean="0">
                <a:latin typeface="Comic Sans MS" panose="030F0702030302020204" pitchFamily="66" charset="0"/>
                <a:cs typeface="Times New Roman" panose="02020603050405020304" pitchFamily="18" charset="0"/>
              </a:rPr>
              <a:t>.</a:t>
            </a:r>
          </a:p>
          <a:p>
            <a:endParaRPr lang="it-IT" sz="1200" dirty="0">
              <a:latin typeface="Comic Sans MS" panose="030F0702030302020204" pitchFamily="66" charset="0"/>
              <a:cs typeface="Times New Roman" panose="02020603050405020304" pitchFamily="18" charset="0"/>
            </a:endParaRPr>
          </a:p>
          <a:p>
            <a:r>
              <a:rPr lang="it-IT" sz="1200" b="1" dirty="0" smtClean="0">
                <a:latin typeface="Comic Sans MS" panose="030F0702030302020204" pitchFamily="66" charset="0"/>
                <a:cs typeface="Times New Roman" panose="02020603050405020304" pitchFamily="18" charset="0"/>
              </a:rPr>
              <a:t>Origine</a:t>
            </a:r>
          </a:p>
          <a:p>
            <a:r>
              <a:rPr lang="it-IT" sz="1200" dirty="0">
                <a:latin typeface="Comic Sans MS" panose="030F0702030302020204" pitchFamily="66" charset="0"/>
                <a:cs typeface="Times New Roman" panose="02020603050405020304" pitchFamily="18" charset="0"/>
              </a:rPr>
              <a:t/>
            </a:r>
            <a:br>
              <a:rPr lang="it-IT" sz="1200"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Le emissioni più rilevanti di SO</a:t>
            </a:r>
            <a:r>
              <a:rPr lang="it-IT" sz="1200" baseline="-25000" dirty="0">
                <a:latin typeface="Comic Sans MS" panose="030F0702030302020204" pitchFamily="66" charset="0"/>
                <a:cs typeface="Times New Roman" panose="02020603050405020304" pitchFamily="18" charset="0"/>
              </a:rPr>
              <a:t>2</a:t>
            </a:r>
            <a:r>
              <a:rPr lang="it-IT" sz="1200" dirty="0">
                <a:latin typeface="Comic Sans MS" panose="030F0702030302020204" pitchFamily="66" charset="0"/>
                <a:cs typeface="Times New Roman" panose="02020603050405020304" pitchFamily="18" charset="0"/>
              </a:rPr>
              <a:t> sono originate dalla combustione di carbone fossile e petrolio greggio per il riscaldamento domestico, la produzione industriale e quella di energia da parte delle centrali termoelettriche. </a:t>
            </a:r>
            <a:endParaRPr lang="it-IT" sz="1200" dirty="0" smtClean="0">
              <a:latin typeface="Comic Sans MS" panose="030F0702030302020204" pitchFamily="66" charset="0"/>
              <a:cs typeface="Times New Roman" panose="02020603050405020304" pitchFamily="18" charset="0"/>
            </a:endParaRPr>
          </a:p>
          <a:p>
            <a:endParaRPr lang="it-IT" sz="1200" dirty="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Altre </a:t>
            </a:r>
            <a:r>
              <a:rPr lang="it-IT" sz="1200" dirty="0">
                <a:latin typeface="Comic Sans MS" panose="030F0702030302020204" pitchFamily="66" charset="0"/>
                <a:cs typeface="Times New Roman" panose="02020603050405020304" pitchFamily="18" charset="0"/>
              </a:rPr>
              <a:t>fonti sono la lavorazione di materie plastiche, la desolforazione dei gas naturali e l'incenerimento dei rifiuti. </a:t>
            </a:r>
            <a:endParaRPr lang="it-IT" sz="1200" dirty="0" smtClean="0">
              <a:latin typeface="Comic Sans MS" panose="030F0702030302020204" pitchFamily="66" charset="0"/>
              <a:cs typeface="Times New Roman" panose="02020603050405020304" pitchFamily="18" charset="0"/>
            </a:endParaRPr>
          </a:p>
          <a:p>
            <a:endParaRPr lang="it-IT" sz="1200" dirty="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Più </a:t>
            </a:r>
            <a:r>
              <a:rPr lang="it-IT" sz="1200" dirty="0">
                <a:latin typeface="Comic Sans MS" panose="030F0702030302020204" pitchFamily="66" charset="0"/>
                <a:cs typeface="Times New Roman" panose="02020603050405020304" pitchFamily="18" charset="0"/>
              </a:rPr>
              <a:t>contenuta invece l'emissione dovuta al traffico veicolare </a:t>
            </a:r>
            <a:endParaRPr lang="it-IT" sz="1200" dirty="0" smtClean="0">
              <a:latin typeface="Comic Sans MS" panose="030F0702030302020204" pitchFamily="66" charset="0"/>
              <a:cs typeface="Times New Roman" panose="02020603050405020304" pitchFamily="18" charset="0"/>
            </a:endParaRPr>
          </a:p>
          <a:p>
            <a:endParaRPr lang="it-IT" sz="1200" dirty="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Inoltre</a:t>
            </a:r>
            <a:r>
              <a:rPr lang="it-IT" sz="1200" dirty="0">
                <a:latin typeface="Comic Sans MS" panose="030F0702030302020204" pitchFamily="66" charset="0"/>
                <a:cs typeface="Times New Roman" panose="02020603050405020304" pitchFamily="18" charset="0"/>
              </a:rPr>
              <a:t>, la diffusione del metano per il riscaldamento ha ulteriormente ridotto l'emissione degli ossidi di zolfo dovuti la riscaldamento</a:t>
            </a:r>
            <a:r>
              <a:rPr lang="it-IT" sz="1200" dirty="0" smtClean="0">
                <a:latin typeface="Comic Sans MS" panose="030F0702030302020204" pitchFamily="66" charset="0"/>
                <a:cs typeface="Times New Roman" panose="02020603050405020304" pitchFamily="18" charset="0"/>
              </a:rPr>
              <a:t>.</a:t>
            </a:r>
          </a:p>
          <a:p>
            <a:endParaRPr lang="it-IT" sz="1200" dirty="0">
              <a:latin typeface="Comic Sans MS" panose="030F0702030302020204" pitchFamily="66" charset="0"/>
              <a:cs typeface="Times New Roman" panose="02020603050405020304" pitchFamily="18" charset="0"/>
            </a:endParaRPr>
          </a:p>
          <a:p>
            <a:r>
              <a:rPr lang="it-IT" sz="1200" b="1" dirty="0">
                <a:latin typeface="Comic Sans MS" panose="030F0702030302020204" pitchFamily="66" charset="0"/>
                <a:cs typeface="Times New Roman" panose="02020603050405020304" pitchFamily="18" charset="0"/>
              </a:rPr>
              <a:t>Effetti sull'uomo e </a:t>
            </a:r>
            <a:r>
              <a:rPr lang="it-IT" sz="1200" b="1" dirty="0" smtClean="0">
                <a:latin typeface="Comic Sans MS" panose="030F0702030302020204" pitchFamily="66" charset="0"/>
                <a:cs typeface="Times New Roman" panose="02020603050405020304" pitchFamily="18" charset="0"/>
              </a:rPr>
              <a:t>sull'ambiente</a:t>
            </a:r>
          </a:p>
          <a:p>
            <a:r>
              <a:rPr lang="it-IT" sz="1200" dirty="0">
                <a:latin typeface="Comic Sans MS" panose="030F0702030302020204" pitchFamily="66" charset="0"/>
                <a:cs typeface="Times New Roman" panose="02020603050405020304" pitchFamily="18" charset="0"/>
              </a:rPr>
              <a:t/>
            </a:r>
            <a:br>
              <a:rPr lang="it-IT" sz="1200"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L'esposizione prolungata al biossido di zolfo determina effetti a carico dell'apparato respiratorio come tracheiti, bronchiti, polmoniti. </a:t>
            </a:r>
            <a:endParaRPr lang="it-IT" sz="1200" dirty="0" smtClean="0">
              <a:latin typeface="Comic Sans MS" panose="030F0702030302020204" pitchFamily="66" charset="0"/>
              <a:cs typeface="Times New Roman" panose="02020603050405020304" pitchFamily="18" charset="0"/>
            </a:endParaRPr>
          </a:p>
          <a:p>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In </a:t>
            </a:r>
            <a:r>
              <a:rPr lang="it-IT" sz="1200" dirty="0">
                <a:latin typeface="Comic Sans MS" panose="030F0702030302020204" pitchFamily="66" charset="0"/>
                <a:cs typeface="Times New Roman" panose="02020603050405020304" pitchFamily="18" charset="0"/>
              </a:rPr>
              <a:t>atmosfera l' SO</a:t>
            </a:r>
            <a:r>
              <a:rPr lang="it-IT" sz="1200" baseline="-25000" dirty="0">
                <a:latin typeface="Comic Sans MS" panose="030F0702030302020204" pitchFamily="66" charset="0"/>
                <a:cs typeface="Times New Roman" panose="02020603050405020304" pitchFamily="18" charset="0"/>
              </a:rPr>
              <a:t>2</a:t>
            </a:r>
            <a:r>
              <a:rPr lang="it-IT" sz="1200" dirty="0">
                <a:latin typeface="Comic Sans MS" panose="030F0702030302020204" pitchFamily="66" charset="0"/>
                <a:cs typeface="Times New Roman" panose="02020603050405020304" pitchFamily="18" charset="0"/>
              </a:rPr>
              <a:t> contribuisce all'acidificazione delle precipitazioni, con effetti tossici sui vegetali, acidificazione dei corpi idrici e impatto sulla vita acquatica. </a:t>
            </a:r>
            <a:endParaRPr lang="it-IT" sz="1200" dirty="0" smtClean="0">
              <a:latin typeface="Comic Sans MS" panose="030F0702030302020204" pitchFamily="66" charset="0"/>
              <a:cs typeface="Times New Roman" panose="02020603050405020304" pitchFamily="18" charset="0"/>
            </a:endParaRPr>
          </a:p>
          <a:p>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A </a:t>
            </a:r>
            <a:r>
              <a:rPr lang="it-IT" sz="1200" dirty="0">
                <a:latin typeface="Comic Sans MS" panose="030F0702030302020204" pitchFamily="66" charset="0"/>
                <a:cs typeface="Times New Roman" panose="02020603050405020304" pitchFamily="18" charset="0"/>
              </a:rPr>
              <a:t>basse concentrazioni provoca un rallentamento della crescita dei vegetali, mentre a dosi più elevate genera alterazioni fisiologiche tali da portare le piante alla morte. Le precipitazioni acide, infine, possono avere effetti corrosivi su diverse tipologie di materiali.</a:t>
            </a:r>
          </a:p>
        </p:txBody>
      </p:sp>
    </p:spTree>
    <p:extLst>
      <p:ext uri="{BB962C8B-B14F-4D97-AF65-F5344CB8AC3E}">
        <p14:creationId xmlns:p14="http://schemas.microsoft.com/office/powerpoint/2010/main" val="219531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260648"/>
            <a:ext cx="8640960" cy="6124754"/>
          </a:xfrm>
          <a:prstGeom prst="rect">
            <a:avLst/>
          </a:prstGeom>
        </p:spPr>
        <p:txBody>
          <a:bodyPr wrap="squar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Monossido di carbonio</a:t>
            </a:r>
          </a:p>
          <a:p>
            <a:endParaRPr lang="it-IT" sz="1400" dirty="0">
              <a:latin typeface="Times New Roman" panose="02020603050405020304" pitchFamily="18"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CO,  </a:t>
            </a:r>
            <a:r>
              <a:rPr lang="it-IT" sz="1400" dirty="0">
                <a:latin typeface="Comic Sans MS" panose="030F0702030302020204" pitchFamily="66" charset="0"/>
                <a:cs typeface="Times New Roman" panose="02020603050405020304" pitchFamily="18" charset="0"/>
              </a:rPr>
              <a:t>gas </a:t>
            </a:r>
            <a:r>
              <a:rPr lang="it-IT" sz="1400" dirty="0">
                <a:solidFill>
                  <a:srgbClr val="FF0000"/>
                </a:solidFill>
                <a:latin typeface="Comic Sans MS" panose="030F0702030302020204" pitchFamily="66" charset="0"/>
                <a:cs typeface="Times New Roman" panose="02020603050405020304" pitchFamily="18" charset="0"/>
              </a:rPr>
              <a:t>inodore e </a:t>
            </a:r>
            <a:r>
              <a:rPr lang="it-IT" sz="1400" dirty="0" smtClean="0">
                <a:solidFill>
                  <a:srgbClr val="FF0000"/>
                </a:solidFill>
                <a:latin typeface="Comic Sans MS" panose="030F0702030302020204" pitchFamily="66" charset="0"/>
                <a:cs typeface="Times New Roman" panose="02020603050405020304" pitchFamily="18" charset="0"/>
              </a:rPr>
              <a:t>incolore</a:t>
            </a:r>
          </a:p>
          <a:p>
            <a:endParaRPr lang="it-IT" sz="1400" dirty="0" smtClean="0">
              <a:latin typeface="Comic Sans MS" panose="030F0702030302020204" pitchFamily="66"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Si </a:t>
            </a:r>
            <a:r>
              <a:rPr lang="it-IT" sz="1400" dirty="0">
                <a:latin typeface="Comic Sans MS" panose="030F0702030302020204" pitchFamily="66" charset="0"/>
                <a:cs typeface="Times New Roman" panose="02020603050405020304" pitchFamily="18" charset="0"/>
              </a:rPr>
              <a:t>forma dalla </a:t>
            </a:r>
            <a:r>
              <a:rPr lang="it-IT" sz="1400" dirty="0">
                <a:solidFill>
                  <a:srgbClr val="FF0000"/>
                </a:solidFill>
                <a:latin typeface="Comic Sans MS" panose="030F0702030302020204" pitchFamily="66" charset="0"/>
                <a:cs typeface="Times New Roman" panose="02020603050405020304" pitchFamily="18" charset="0"/>
              </a:rPr>
              <a:t>combustione incompleta </a:t>
            </a:r>
            <a:r>
              <a:rPr lang="it-IT" sz="1400" dirty="0">
                <a:latin typeface="Comic Sans MS" panose="030F0702030302020204" pitchFamily="66" charset="0"/>
                <a:cs typeface="Times New Roman" panose="02020603050405020304" pitchFamily="18" charset="0"/>
              </a:rPr>
              <a:t>degli idrocarburi presenti in carburanti e combustibili. </a:t>
            </a:r>
            <a:endParaRPr lang="it-IT" sz="1400" dirty="0" smtClean="0">
              <a:latin typeface="Comic Sans MS" panose="030F0702030302020204" pitchFamily="66" charset="0"/>
              <a:cs typeface="Times New Roman" panose="02020603050405020304" pitchFamily="18" charset="0"/>
            </a:endParaRPr>
          </a:p>
          <a:p>
            <a:endParaRPr lang="it-IT" sz="1400" dirty="0" smtClean="0">
              <a:latin typeface="Comic Sans MS" panose="030F0702030302020204" pitchFamily="66" charset="0"/>
              <a:cs typeface="Times New Roman" panose="02020603050405020304" pitchFamily="18" charset="0"/>
            </a:endParaRPr>
          </a:p>
          <a:p>
            <a:r>
              <a:rPr lang="it-IT" sz="1400" dirty="0" smtClean="0">
                <a:solidFill>
                  <a:srgbClr val="FF0000"/>
                </a:solidFill>
                <a:latin typeface="Comic Sans MS" panose="030F0702030302020204" pitchFamily="66" charset="0"/>
                <a:cs typeface="Times New Roman" panose="02020603050405020304" pitchFamily="18" charset="0"/>
              </a:rPr>
              <a:t>Inquinante </a:t>
            </a:r>
            <a:r>
              <a:rPr lang="it-IT" sz="1400" dirty="0">
                <a:solidFill>
                  <a:srgbClr val="FF0000"/>
                </a:solidFill>
                <a:latin typeface="Comic Sans MS" panose="030F0702030302020204" pitchFamily="66" charset="0"/>
                <a:cs typeface="Times New Roman" panose="02020603050405020304" pitchFamily="18" charset="0"/>
              </a:rPr>
              <a:t>primario </a:t>
            </a:r>
            <a:r>
              <a:rPr lang="it-IT" sz="1400" dirty="0">
                <a:latin typeface="Comic Sans MS" panose="030F0702030302020204" pitchFamily="66" charset="0"/>
                <a:cs typeface="Times New Roman" panose="02020603050405020304" pitchFamily="18" charset="0"/>
              </a:rPr>
              <a:t>con un tempo di </a:t>
            </a:r>
            <a:r>
              <a:rPr lang="it-IT" sz="1400" dirty="0">
                <a:solidFill>
                  <a:srgbClr val="FF0000"/>
                </a:solidFill>
                <a:latin typeface="Comic Sans MS" panose="030F0702030302020204" pitchFamily="66" charset="0"/>
                <a:cs typeface="Times New Roman" panose="02020603050405020304" pitchFamily="18" charset="0"/>
              </a:rPr>
              <a:t>permanenza</a:t>
            </a:r>
            <a:r>
              <a:rPr lang="it-IT" sz="1400" dirty="0">
                <a:latin typeface="Comic Sans MS" panose="030F0702030302020204" pitchFamily="66" charset="0"/>
                <a:cs typeface="Times New Roman" panose="02020603050405020304" pitchFamily="18" charset="0"/>
              </a:rPr>
              <a:t> in atmosfera relativamente lungo (</a:t>
            </a:r>
            <a:r>
              <a:rPr lang="it-IT" sz="1400" dirty="0">
                <a:solidFill>
                  <a:srgbClr val="FF0000"/>
                </a:solidFill>
                <a:latin typeface="Comic Sans MS" panose="030F0702030302020204" pitchFamily="66" charset="0"/>
                <a:cs typeface="Times New Roman" panose="02020603050405020304" pitchFamily="18" charset="0"/>
              </a:rPr>
              <a:t>circa quattro mesi</a:t>
            </a:r>
            <a:r>
              <a:rPr lang="it-IT" sz="1400" dirty="0">
                <a:latin typeface="Comic Sans MS" panose="030F0702030302020204" pitchFamily="66" charset="0"/>
                <a:cs typeface="Times New Roman" panose="02020603050405020304" pitchFamily="18" charset="0"/>
              </a:rPr>
              <a:t>) e con una </a:t>
            </a:r>
            <a:r>
              <a:rPr lang="it-IT" sz="1400" dirty="0">
                <a:solidFill>
                  <a:srgbClr val="FF0000"/>
                </a:solidFill>
                <a:latin typeface="Comic Sans MS" panose="030F0702030302020204" pitchFamily="66" charset="0"/>
                <a:cs typeface="Times New Roman" panose="02020603050405020304" pitchFamily="18" charset="0"/>
              </a:rPr>
              <a:t>bassa reattività chimica</a:t>
            </a:r>
            <a:r>
              <a:rPr lang="it-IT" sz="1400" dirty="0">
                <a:latin typeface="Comic Sans MS" panose="030F0702030302020204" pitchFamily="66" charset="0"/>
                <a:cs typeface="Times New Roman" panose="02020603050405020304" pitchFamily="18" charset="0"/>
              </a:rPr>
              <a:t>. </a:t>
            </a:r>
            <a:endParaRPr lang="it-IT" sz="1400" dirty="0" smtClean="0">
              <a:latin typeface="Comic Sans MS" panose="030F0702030302020204" pitchFamily="66" charset="0"/>
              <a:cs typeface="Times New Roman" panose="02020603050405020304" pitchFamily="18" charset="0"/>
            </a:endParaRPr>
          </a:p>
          <a:p>
            <a:endParaRPr lang="it-IT" sz="1400" dirty="0">
              <a:latin typeface="Comic Sans MS" panose="030F0702030302020204" pitchFamily="66"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Le </a:t>
            </a:r>
            <a:r>
              <a:rPr lang="it-IT" sz="1400" dirty="0">
                <a:latin typeface="Comic Sans MS" panose="030F0702030302020204" pitchFamily="66" charset="0"/>
                <a:cs typeface="Times New Roman" panose="02020603050405020304" pitchFamily="18" charset="0"/>
              </a:rPr>
              <a:t>concentrazioni in aria di questo inquinante possono essere ben correlate all'intensità del traffico in vicinanza del punto di rilevamento. </a:t>
            </a:r>
            <a:endParaRPr lang="it-IT" sz="1400" dirty="0" smtClean="0">
              <a:latin typeface="Comic Sans MS" panose="030F0702030302020204" pitchFamily="66" charset="0"/>
              <a:cs typeface="Times New Roman" panose="02020603050405020304" pitchFamily="18" charset="0"/>
            </a:endParaRPr>
          </a:p>
          <a:p>
            <a:endParaRPr lang="it-IT" sz="1400" b="1" dirty="0" smtClean="0">
              <a:latin typeface="Comic Sans MS" panose="030F0702030302020204" pitchFamily="66" charset="0"/>
              <a:cs typeface="Times New Roman" panose="02020603050405020304" pitchFamily="18" charset="0"/>
            </a:endParaRPr>
          </a:p>
          <a:p>
            <a:r>
              <a:rPr lang="it-IT" sz="1400" b="1" dirty="0" smtClean="0">
                <a:latin typeface="Comic Sans MS" panose="030F0702030302020204" pitchFamily="66" charset="0"/>
                <a:cs typeface="Times New Roman" panose="02020603050405020304" pitchFamily="18" charset="0"/>
              </a:rPr>
              <a:t>Origine</a:t>
            </a:r>
          </a:p>
          <a:p>
            <a:r>
              <a:rPr lang="it-IT" sz="1400" b="1" dirty="0">
                <a:latin typeface="Comic Sans MS" panose="030F0702030302020204" pitchFamily="66" charset="0"/>
                <a:cs typeface="Times New Roman" panose="02020603050405020304" pitchFamily="18" charset="0"/>
              </a:rPr>
              <a:t/>
            </a:r>
            <a:br>
              <a:rPr lang="it-IT" sz="1400" b="1" dirty="0">
                <a:latin typeface="Comic Sans MS" panose="030F0702030302020204" pitchFamily="66" charset="0"/>
                <a:cs typeface="Times New Roman" panose="02020603050405020304" pitchFamily="18" charset="0"/>
              </a:rPr>
            </a:br>
            <a:r>
              <a:rPr lang="it-IT" sz="1400" dirty="0">
                <a:latin typeface="Comic Sans MS" panose="030F0702030302020204" pitchFamily="66" charset="0"/>
                <a:cs typeface="Times New Roman" panose="02020603050405020304" pitchFamily="18" charset="0"/>
              </a:rPr>
              <a:t>Nelle aree urbane </a:t>
            </a:r>
            <a:r>
              <a:rPr lang="it-IT" sz="1400" dirty="0" smtClean="0">
                <a:latin typeface="Comic Sans MS" panose="030F0702030302020204" pitchFamily="66" charset="0"/>
                <a:cs typeface="Times New Roman" panose="02020603050405020304" pitchFamily="18" charset="0"/>
              </a:rPr>
              <a:t>emesso </a:t>
            </a:r>
            <a:r>
              <a:rPr lang="it-IT" sz="1400" dirty="0">
                <a:solidFill>
                  <a:srgbClr val="FF0000"/>
                </a:solidFill>
                <a:latin typeface="Comic Sans MS" panose="030F0702030302020204" pitchFamily="66" charset="0"/>
                <a:cs typeface="Times New Roman" panose="02020603050405020304" pitchFamily="18" charset="0"/>
              </a:rPr>
              <a:t>in prevalenza </a:t>
            </a:r>
            <a:r>
              <a:rPr lang="it-IT" sz="1400" dirty="0">
                <a:latin typeface="Comic Sans MS" panose="030F0702030302020204" pitchFamily="66" charset="0"/>
                <a:cs typeface="Times New Roman" panose="02020603050405020304" pitchFamily="18" charset="0"/>
              </a:rPr>
              <a:t>dal </a:t>
            </a:r>
            <a:r>
              <a:rPr lang="it-IT" sz="1400" dirty="0">
                <a:solidFill>
                  <a:srgbClr val="FF0000"/>
                </a:solidFill>
                <a:latin typeface="Comic Sans MS" panose="030F0702030302020204" pitchFamily="66" charset="0"/>
                <a:cs typeface="Times New Roman" panose="02020603050405020304" pitchFamily="18" charset="0"/>
              </a:rPr>
              <a:t>traffico autoveicolare</a:t>
            </a:r>
            <a:r>
              <a:rPr lang="it-IT" sz="1400" dirty="0">
                <a:latin typeface="Comic Sans MS" panose="030F0702030302020204" pitchFamily="66" charset="0"/>
                <a:cs typeface="Times New Roman" panose="02020603050405020304" pitchFamily="18" charset="0"/>
              </a:rPr>
              <a:t>, </a:t>
            </a:r>
            <a:r>
              <a:rPr lang="it-IT" sz="1400" dirty="0" smtClean="0">
                <a:latin typeface="Comic Sans MS" panose="030F0702030302020204" pitchFamily="66" charset="0"/>
                <a:cs typeface="Times New Roman" panose="02020603050405020304" pitchFamily="18" charset="0"/>
              </a:rPr>
              <a:t>e per questo è </a:t>
            </a:r>
            <a:r>
              <a:rPr lang="it-IT" sz="1400" dirty="0">
                <a:latin typeface="Comic Sans MS" panose="030F0702030302020204" pitchFamily="66" charset="0"/>
                <a:cs typeface="Times New Roman" panose="02020603050405020304" pitchFamily="18" charset="0"/>
              </a:rPr>
              <a:t>considerato come il tracciante di riferimento durante tutto il corso dell'anno per questo tipo di inquinamento</a:t>
            </a:r>
            <a:r>
              <a:rPr lang="it-IT" sz="1400" dirty="0" smtClean="0">
                <a:latin typeface="Comic Sans MS" panose="030F0702030302020204" pitchFamily="66" charset="0"/>
                <a:cs typeface="Times New Roman" panose="02020603050405020304" pitchFamily="18" charset="0"/>
              </a:rPr>
              <a:t>. </a:t>
            </a:r>
          </a:p>
          <a:p>
            <a:endParaRPr lang="it-IT" sz="1400" dirty="0">
              <a:latin typeface="Comic Sans MS" panose="030F0702030302020204" pitchFamily="66" charset="0"/>
              <a:cs typeface="Times New Roman" panose="02020603050405020304" pitchFamily="18" charset="0"/>
            </a:endParaRPr>
          </a:p>
          <a:p>
            <a:r>
              <a:rPr lang="it-IT" sz="1400" b="1" dirty="0">
                <a:latin typeface="Comic Sans MS" panose="030F0702030302020204" pitchFamily="66" charset="0"/>
                <a:cs typeface="Times New Roman" panose="02020603050405020304" pitchFamily="18" charset="0"/>
              </a:rPr>
              <a:t>Effetti sull'uomo e </a:t>
            </a:r>
            <a:r>
              <a:rPr lang="it-IT" sz="1400" b="1" dirty="0" smtClean="0">
                <a:latin typeface="Comic Sans MS" panose="030F0702030302020204" pitchFamily="66" charset="0"/>
                <a:cs typeface="Times New Roman" panose="02020603050405020304" pitchFamily="18" charset="0"/>
              </a:rPr>
              <a:t>sull'ambiente</a:t>
            </a:r>
          </a:p>
          <a:p>
            <a:r>
              <a:rPr lang="it-IT" sz="1400" b="1" dirty="0">
                <a:latin typeface="Comic Sans MS" panose="030F0702030302020204" pitchFamily="66" charset="0"/>
                <a:cs typeface="Times New Roman" panose="02020603050405020304" pitchFamily="18" charset="0"/>
              </a:rPr>
              <a:t/>
            </a:r>
            <a:br>
              <a:rPr lang="it-IT" sz="1400" b="1" dirty="0">
                <a:latin typeface="Comic Sans MS" panose="030F0702030302020204" pitchFamily="66" charset="0"/>
                <a:cs typeface="Times New Roman" panose="02020603050405020304" pitchFamily="18" charset="0"/>
              </a:rPr>
            </a:br>
            <a:r>
              <a:rPr lang="it-IT" sz="1400" dirty="0">
                <a:latin typeface="Comic Sans MS" panose="030F0702030302020204" pitchFamily="66" charset="0"/>
                <a:cs typeface="Times New Roman" panose="02020603050405020304" pitchFamily="18" charset="0"/>
              </a:rPr>
              <a:t>A elevate concentrazioni è un </a:t>
            </a:r>
            <a:r>
              <a:rPr lang="it-IT" sz="1400" dirty="0">
                <a:solidFill>
                  <a:srgbClr val="FF0000"/>
                </a:solidFill>
                <a:latin typeface="Comic Sans MS" panose="030F0702030302020204" pitchFamily="66" charset="0"/>
                <a:cs typeface="Times New Roman" panose="02020603050405020304" pitchFamily="18" charset="0"/>
              </a:rPr>
              <a:t>potente veleno</a:t>
            </a:r>
            <a:r>
              <a:rPr lang="it-IT" sz="1400" dirty="0">
                <a:latin typeface="Comic Sans MS" panose="030F0702030302020204" pitchFamily="66" charset="0"/>
                <a:cs typeface="Times New Roman" panose="02020603050405020304" pitchFamily="18" charset="0"/>
              </a:rPr>
              <a:t>. </a:t>
            </a:r>
            <a:endParaRPr lang="it-IT" sz="1400" dirty="0" smtClean="0">
              <a:latin typeface="Comic Sans MS" panose="030F0702030302020204" pitchFamily="66" charset="0"/>
              <a:cs typeface="Times New Roman" panose="02020603050405020304" pitchFamily="18" charset="0"/>
            </a:endParaRPr>
          </a:p>
          <a:p>
            <a:r>
              <a:rPr lang="it-IT" sz="1400" dirty="0" smtClean="0">
                <a:latin typeface="Comic Sans MS" panose="030F0702030302020204" pitchFamily="66" charset="0"/>
                <a:cs typeface="Times New Roman" panose="02020603050405020304" pitchFamily="18" charset="0"/>
              </a:rPr>
              <a:t>Gli </a:t>
            </a:r>
            <a:r>
              <a:rPr lang="it-IT" sz="1400" dirty="0">
                <a:latin typeface="Comic Sans MS" panose="030F0702030302020204" pitchFamily="66" charset="0"/>
                <a:cs typeface="Times New Roman" panose="02020603050405020304" pitchFamily="18" charset="0"/>
              </a:rPr>
              <a:t>effetti sull'uomo sono legati alla caratteristica di </a:t>
            </a:r>
            <a:r>
              <a:rPr lang="it-IT" sz="1400" dirty="0">
                <a:solidFill>
                  <a:srgbClr val="FF0000"/>
                </a:solidFill>
                <a:latin typeface="Comic Sans MS" panose="030F0702030302020204" pitchFamily="66" charset="0"/>
                <a:cs typeface="Times New Roman" panose="02020603050405020304" pitchFamily="18" charset="0"/>
              </a:rPr>
              <a:t>interferenza sul trasporto di ossigeno </a:t>
            </a:r>
            <a:r>
              <a:rPr lang="it-IT" sz="1400" dirty="0">
                <a:latin typeface="Comic Sans MS" panose="030F0702030302020204" pitchFamily="66" charset="0"/>
                <a:cs typeface="Times New Roman" panose="02020603050405020304" pitchFamily="18" charset="0"/>
              </a:rPr>
              <a:t>(formazione di carbossiemoglobina) ai tessuti e in particolare al sistema nervoso centrale.</a:t>
            </a:r>
            <a:br>
              <a:rPr lang="it-IT" sz="1400" dirty="0">
                <a:latin typeface="Comic Sans MS" panose="030F0702030302020204" pitchFamily="66" charset="0"/>
                <a:cs typeface="Times New Roman" panose="02020603050405020304" pitchFamily="18" charset="0"/>
              </a:rPr>
            </a:br>
            <a:r>
              <a:rPr lang="it-IT" sz="1400" dirty="0">
                <a:latin typeface="Comic Sans MS" panose="030F0702030302020204" pitchFamily="66" charset="0"/>
                <a:cs typeface="Times New Roman" panose="02020603050405020304" pitchFamily="18" charset="0"/>
              </a:rPr>
              <a:t>Non sono stati riscontrati effetti particolari sull'uomo per concentrazioni di carbossiemoglobina inferiori al 2%, corrispondente a un'esposizione per 90' a 47 mg/m</a:t>
            </a:r>
            <a:r>
              <a:rPr lang="it-IT" sz="1400" baseline="30000" dirty="0">
                <a:latin typeface="Comic Sans MS" panose="030F0702030302020204" pitchFamily="66" charset="0"/>
                <a:cs typeface="Times New Roman" panose="02020603050405020304" pitchFamily="18" charset="0"/>
              </a:rPr>
              <a:t>3</a:t>
            </a:r>
            <a:r>
              <a:rPr lang="it-IT" sz="1400" dirty="0">
                <a:latin typeface="Comic Sans MS" panose="030F0702030302020204" pitchFamily="66" charset="0"/>
                <a:cs typeface="Times New Roman" panose="02020603050405020304" pitchFamily="18" charset="0"/>
              </a:rPr>
              <a:t>. Se l'esposizione sale a 8 ore, concentrazioni di CO di 23 mg/m</a:t>
            </a:r>
            <a:r>
              <a:rPr lang="it-IT" sz="1400" baseline="30000" dirty="0">
                <a:latin typeface="Comic Sans MS" panose="030F0702030302020204" pitchFamily="66" charset="0"/>
                <a:cs typeface="Times New Roman" panose="02020603050405020304" pitchFamily="18" charset="0"/>
              </a:rPr>
              <a:t>3</a:t>
            </a:r>
            <a:r>
              <a:rPr lang="it-IT" sz="1400" dirty="0">
                <a:latin typeface="Comic Sans MS" panose="030F0702030302020204" pitchFamily="66" charset="0"/>
                <a:cs typeface="Times New Roman" panose="02020603050405020304" pitchFamily="18" charset="0"/>
              </a:rPr>
              <a:t> non possono essere considerate ininfluenti per particolari popolazioni a rischio, quali soggetti con </a:t>
            </a:r>
            <a:r>
              <a:rPr lang="it-IT" sz="1400" i="1" dirty="0">
                <a:latin typeface="Comic Sans MS" panose="030F0702030302020204" pitchFamily="66" charset="0"/>
                <a:cs typeface="Times New Roman" panose="02020603050405020304" pitchFamily="18" charset="0"/>
              </a:rPr>
              <a:t>malattie cardiovascolari e donne in gravidanza.</a:t>
            </a:r>
            <a:br>
              <a:rPr lang="it-IT" sz="1400" i="1" dirty="0">
                <a:latin typeface="Comic Sans MS" panose="030F0702030302020204" pitchFamily="66" charset="0"/>
                <a:cs typeface="Times New Roman" panose="02020603050405020304" pitchFamily="18" charset="0"/>
              </a:rPr>
            </a:br>
            <a:r>
              <a:rPr lang="it-IT" sz="1400" i="1" dirty="0">
                <a:latin typeface="Comic Sans MS" panose="030F0702030302020204" pitchFamily="66" charset="0"/>
                <a:cs typeface="Times New Roman" panose="02020603050405020304" pitchFamily="18" charset="0"/>
              </a:rPr>
              <a:t>È raccomandabile quindi un valore limite non superiore a 10-11 mg/m</a:t>
            </a:r>
            <a:r>
              <a:rPr lang="it-IT" sz="1400" i="1" baseline="30000" dirty="0">
                <a:latin typeface="Comic Sans MS" panose="030F0702030302020204" pitchFamily="66" charset="0"/>
                <a:cs typeface="Times New Roman" panose="02020603050405020304" pitchFamily="18" charset="0"/>
              </a:rPr>
              <a:t>3</a:t>
            </a:r>
            <a:r>
              <a:rPr lang="it-IT" sz="1400" i="1" dirty="0">
                <a:latin typeface="Comic Sans MS" panose="030F0702030302020204" pitchFamily="66" charset="0"/>
                <a:cs typeface="Times New Roman" panose="02020603050405020304" pitchFamily="18" charset="0"/>
              </a:rPr>
              <a:t>  su 8 ore, a protezione della salute in una popolazione generale, e di 7-8 mg/m</a:t>
            </a:r>
            <a:r>
              <a:rPr lang="it-IT" sz="1400" i="1" baseline="30000" dirty="0">
                <a:latin typeface="Comic Sans MS" panose="030F0702030302020204" pitchFamily="66" charset="0"/>
                <a:cs typeface="Times New Roman" panose="02020603050405020304" pitchFamily="18" charset="0"/>
              </a:rPr>
              <a:t>3</a:t>
            </a:r>
            <a:r>
              <a:rPr lang="it-IT" sz="1400" i="1" dirty="0">
                <a:latin typeface="Comic Sans MS" panose="030F0702030302020204" pitchFamily="66" charset="0"/>
                <a:cs typeface="Times New Roman" panose="02020603050405020304" pitchFamily="18" charset="0"/>
              </a:rPr>
              <a:t> su 24 ore (CCTN, 1995).</a:t>
            </a:r>
            <a:endParaRPr lang="it-IT" sz="14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67609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8640"/>
            <a:ext cx="8964488" cy="6555641"/>
          </a:xfrm>
          <a:prstGeom prst="rect">
            <a:avLst/>
          </a:prstGeom>
        </p:spPr>
        <p:txBody>
          <a:bodyPr wrap="square">
            <a:spAutoFit/>
          </a:bodyPr>
          <a:lstStyle/>
          <a:p>
            <a:r>
              <a:rPr lang="it-IT" sz="1200" dirty="0" smtClean="0">
                <a:solidFill>
                  <a:srgbClr val="C00000"/>
                </a:solidFill>
                <a:latin typeface="Comic Sans MS" panose="030F0702030302020204" pitchFamily="66" charset="0"/>
                <a:cs typeface="Times New Roman" panose="02020603050405020304" pitchFamily="18" charset="0"/>
              </a:rPr>
              <a:t>Polveri fini</a:t>
            </a:r>
          </a:p>
          <a:p>
            <a:endParaRPr lang="it-IT" sz="1200" dirty="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Le </a:t>
            </a:r>
            <a:r>
              <a:rPr lang="it-IT" sz="1200" dirty="0">
                <a:latin typeface="Comic Sans MS" panose="030F0702030302020204" pitchFamily="66" charset="0"/>
                <a:cs typeface="Times New Roman" panose="02020603050405020304" pitchFamily="18" charset="0"/>
              </a:rPr>
              <a:t>polveri fini, denominate PM10, sono delle </a:t>
            </a:r>
            <a:r>
              <a:rPr lang="it-IT" sz="1200" dirty="0">
                <a:solidFill>
                  <a:srgbClr val="FF0000"/>
                </a:solidFill>
                <a:latin typeface="Comic Sans MS" panose="030F0702030302020204" pitchFamily="66" charset="0"/>
                <a:cs typeface="Times New Roman" panose="02020603050405020304" pitchFamily="18" charset="0"/>
              </a:rPr>
              <a:t>particelle inquinanti </a:t>
            </a:r>
            <a:r>
              <a:rPr lang="it-IT" sz="1200" dirty="0">
                <a:latin typeface="Comic Sans MS" panose="030F0702030302020204" pitchFamily="66" charset="0"/>
                <a:cs typeface="Times New Roman" panose="02020603050405020304" pitchFamily="18" charset="0"/>
              </a:rPr>
              <a:t>presenti </a:t>
            </a:r>
            <a:r>
              <a:rPr lang="it-IT" sz="1200" dirty="0">
                <a:solidFill>
                  <a:srgbClr val="FF0000"/>
                </a:solidFill>
                <a:latin typeface="Comic Sans MS" panose="030F0702030302020204" pitchFamily="66" charset="0"/>
                <a:cs typeface="Times New Roman" panose="02020603050405020304" pitchFamily="18" charset="0"/>
              </a:rPr>
              <a:t>nell'aria che respiriamo</a:t>
            </a:r>
            <a:r>
              <a:rPr lang="it-IT" sz="1200" dirty="0">
                <a:latin typeface="Comic Sans MS" panose="030F0702030302020204" pitchFamily="66" charset="0"/>
                <a:cs typeface="Times New Roman" panose="02020603050405020304" pitchFamily="18" charset="0"/>
              </a:rPr>
              <a:t>. </a:t>
            </a:r>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Queste </a:t>
            </a:r>
            <a:r>
              <a:rPr lang="it-IT" sz="1200" dirty="0">
                <a:latin typeface="Comic Sans MS" panose="030F0702030302020204" pitchFamily="66" charset="0"/>
                <a:cs typeface="Times New Roman" panose="02020603050405020304" pitchFamily="18" charset="0"/>
              </a:rPr>
              <a:t>piccole particelle possono essere di </a:t>
            </a:r>
            <a:r>
              <a:rPr lang="it-IT" sz="1200" dirty="0">
                <a:solidFill>
                  <a:srgbClr val="FF0000"/>
                </a:solidFill>
                <a:latin typeface="Comic Sans MS" panose="030F0702030302020204" pitchFamily="66" charset="0"/>
                <a:cs typeface="Times New Roman" panose="02020603050405020304" pitchFamily="18" charset="0"/>
              </a:rPr>
              <a:t>natura organica o inorganica </a:t>
            </a:r>
            <a:r>
              <a:rPr lang="it-IT" sz="1200" dirty="0">
                <a:latin typeface="Comic Sans MS" panose="030F0702030302020204" pitchFamily="66" charset="0"/>
                <a:cs typeface="Times New Roman" panose="02020603050405020304" pitchFamily="18" charset="0"/>
              </a:rPr>
              <a:t>e presentarsi allo stato </a:t>
            </a:r>
            <a:r>
              <a:rPr lang="it-IT" sz="1200" dirty="0">
                <a:solidFill>
                  <a:srgbClr val="FF0000"/>
                </a:solidFill>
                <a:latin typeface="Comic Sans MS" panose="030F0702030302020204" pitchFamily="66" charset="0"/>
                <a:cs typeface="Times New Roman" panose="02020603050405020304" pitchFamily="18" charset="0"/>
              </a:rPr>
              <a:t>solido o liquido</a:t>
            </a:r>
            <a:r>
              <a:rPr lang="it-IT" sz="1200" dirty="0">
                <a:latin typeface="Comic Sans MS" panose="030F0702030302020204" pitchFamily="66" charset="0"/>
                <a:cs typeface="Times New Roman" panose="02020603050405020304" pitchFamily="18" charset="0"/>
              </a:rPr>
              <a:t>. </a:t>
            </a:r>
            <a:endParaRPr lang="it-IT" sz="1200" dirty="0" smtClean="0">
              <a:latin typeface="Comic Sans MS" panose="030F0702030302020204" pitchFamily="66" charset="0"/>
              <a:cs typeface="Times New Roman" panose="02020603050405020304" pitchFamily="18" charset="0"/>
            </a:endParaRPr>
          </a:p>
          <a:p>
            <a:r>
              <a:rPr lang="it-IT" sz="1200" dirty="0" smtClean="0">
                <a:latin typeface="Comic Sans MS" panose="030F0702030302020204" pitchFamily="66" charset="0"/>
                <a:cs typeface="Times New Roman" panose="02020603050405020304" pitchFamily="18" charset="0"/>
              </a:rPr>
              <a:t>Le </a:t>
            </a:r>
            <a:r>
              <a:rPr lang="it-IT" sz="1200" dirty="0">
                <a:latin typeface="Comic Sans MS" panose="030F0702030302020204" pitchFamily="66" charset="0"/>
                <a:cs typeface="Times New Roman" panose="02020603050405020304" pitchFamily="18" charset="0"/>
              </a:rPr>
              <a:t>particelle sono capaci di </a:t>
            </a:r>
            <a:r>
              <a:rPr lang="it-IT" sz="1200" dirty="0">
                <a:solidFill>
                  <a:srgbClr val="FF0000"/>
                </a:solidFill>
                <a:latin typeface="Comic Sans MS" panose="030F0702030302020204" pitchFamily="66" charset="0"/>
                <a:cs typeface="Times New Roman" panose="02020603050405020304" pitchFamily="18" charset="0"/>
              </a:rPr>
              <a:t>adsorbire sulla loro superficie </a:t>
            </a:r>
            <a:r>
              <a:rPr lang="it-IT" sz="1200" dirty="0">
                <a:latin typeface="Comic Sans MS" panose="030F0702030302020204" pitchFamily="66" charset="0"/>
                <a:cs typeface="Times New Roman" panose="02020603050405020304" pitchFamily="18" charset="0"/>
              </a:rPr>
              <a:t>diverse sostanze con proprietà tossiche quali </a:t>
            </a:r>
            <a:r>
              <a:rPr lang="it-IT" sz="1200" dirty="0">
                <a:solidFill>
                  <a:srgbClr val="FF0000"/>
                </a:solidFill>
                <a:latin typeface="Comic Sans MS" panose="030F0702030302020204" pitchFamily="66" charset="0"/>
                <a:cs typeface="Times New Roman" panose="02020603050405020304" pitchFamily="18" charset="0"/>
              </a:rPr>
              <a:t>solfati, nitrati, metalli e composti volatili.</a:t>
            </a:r>
          </a:p>
          <a:p>
            <a:r>
              <a:rPr lang="it-IT" sz="1200" dirty="0">
                <a:latin typeface="Comic Sans MS" panose="030F0702030302020204" pitchFamily="66" charset="0"/>
                <a:cs typeface="Times New Roman" panose="02020603050405020304" pitchFamily="18" charset="0"/>
              </a:rPr>
              <a:t>Le polveri fini vengono classificate secondo la loro dimensione, che può determinare un diverso livello di nocività. Infatti, più queste particelle sono piccole più hanno la capacità di penetrare nell'apparato respiratorio</a:t>
            </a:r>
            <a:r>
              <a:rPr lang="it-IT" sz="1200" dirty="0" smtClean="0">
                <a:latin typeface="Comic Sans MS" panose="030F0702030302020204" pitchFamily="66" charset="0"/>
                <a:cs typeface="Times New Roman" panose="02020603050405020304" pitchFamily="18" charset="0"/>
              </a:rPr>
              <a:t>.</a:t>
            </a:r>
          </a:p>
          <a:p>
            <a:endParaRPr lang="it-IT" sz="1200" dirty="0">
              <a:latin typeface="Comic Sans MS" panose="030F0702030302020204" pitchFamily="66" charset="0"/>
              <a:cs typeface="Times New Roman" panose="02020603050405020304" pitchFamily="18" charset="0"/>
            </a:endParaRPr>
          </a:p>
          <a:p>
            <a:r>
              <a:rPr lang="it-IT" sz="1200" dirty="0">
                <a:latin typeface="Comic Sans MS" panose="030F0702030302020204" pitchFamily="66" charset="0"/>
                <a:cs typeface="Times New Roman" panose="02020603050405020304" pitchFamily="18" charset="0"/>
              </a:rPr>
              <a:t>Le</a:t>
            </a:r>
            <a:r>
              <a:rPr lang="it-IT" sz="1200" b="1" dirty="0">
                <a:latin typeface="Comic Sans MS" panose="030F0702030302020204" pitchFamily="66" charset="0"/>
                <a:cs typeface="Times New Roman" panose="02020603050405020304" pitchFamily="18" charset="0"/>
              </a:rPr>
              <a:t> </a:t>
            </a:r>
            <a:r>
              <a:rPr lang="it-IT" sz="1200" b="1" dirty="0">
                <a:solidFill>
                  <a:srgbClr val="FF0000"/>
                </a:solidFill>
                <a:latin typeface="Comic Sans MS" panose="030F0702030302020204" pitchFamily="66" charset="0"/>
                <a:cs typeface="Times New Roman" panose="02020603050405020304" pitchFamily="18" charset="0"/>
              </a:rPr>
              <a:t>PM10</a:t>
            </a:r>
            <a:r>
              <a:rPr lang="it-IT" sz="1200" dirty="0">
                <a:solidFill>
                  <a:srgbClr val="FF0000"/>
                </a:solidFill>
                <a:latin typeface="Comic Sans MS" panose="030F0702030302020204" pitchFamily="66" charset="0"/>
                <a:cs typeface="Times New Roman" panose="02020603050405020304" pitchFamily="18" charset="0"/>
              </a:rPr>
              <a:t>  </a:t>
            </a:r>
            <a:r>
              <a:rPr lang="it-IT" sz="1200" dirty="0" smtClean="0">
                <a:solidFill>
                  <a:prstClr val="black"/>
                </a:solidFill>
                <a:latin typeface="Comic Sans MS" panose="030F0702030302020204" pitchFamily="66" charset="0"/>
                <a:cs typeface="Times New Roman" panose="02020603050405020304" pitchFamily="18" charset="0"/>
              </a:rPr>
              <a:t>possono </a:t>
            </a:r>
            <a:r>
              <a:rPr lang="it-IT" sz="1200" dirty="0" smtClean="0">
                <a:latin typeface="Comic Sans MS" panose="030F0702030302020204" pitchFamily="66" charset="0"/>
                <a:cs typeface="Times New Roman" panose="02020603050405020304" pitchFamily="18" charset="0"/>
              </a:rPr>
              <a:t>essere </a:t>
            </a:r>
            <a:r>
              <a:rPr lang="it-IT" sz="1200" dirty="0">
                <a:latin typeface="Comic Sans MS" panose="030F0702030302020204" pitchFamily="66" charset="0"/>
                <a:cs typeface="Times New Roman" panose="02020603050405020304" pitchFamily="18" charset="0"/>
              </a:rPr>
              <a:t>inalate e penetrare nel tratto superiore dell'apparato respiratorio, dal </a:t>
            </a:r>
            <a:r>
              <a:rPr lang="it-IT" sz="1200" dirty="0">
                <a:solidFill>
                  <a:srgbClr val="FF0000"/>
                </a:solidFill>
                <a:latin typeface="Comic Sans MS" panose="030F0702030302020204" pitchFamily="66" charset="0"/>
                <a:cs typeface="Times New Roman" panose="02020603050405020304" pitchFamily="18" charset="0"/>
              </a:rPr>
              <a:t>naso alla laringe</a:t>
            </a:r>
            <a:r>
              <a:rPr lang="it-IT" sz="1200" dirty="0">
                <a:latin typeface="Comic Sans MS" panose="030F0702030302020204" pitchFamily="66" charset="0"/>
                <a:cs typeface="Times New Roman" panose="02020603050405020304" pitchFamily="18" charset="0"/>
              </a:rPr>
              <a:t>. </a:t>
            </a:r>
            <a:br>
              <a:rPr lang="it-IT" sz="1200"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Le </a:t>
            </a:r>
            <a:r>
              <a:rPr lang="it-IT" sz="1200" b="1" dirty="0">
                <a:solidFill>
                  <a:srgbClr val="FF0000"/>
                </a:solidFill>
                <a:latin typeface="Comic Sans MS" panose="030F0702030302020204" pitchFamily="66" charset="0"/>
                <a:cs typeface="Times New Roman" panose="02020603050405020304" pitchFamily="18" charset="0"/>
              </a:rPr>
              <a:t>PM2,5</a:t>
            </a:r>
            <a:r>
              <a:rPr lang="it-IT" sz="1200" dirty="0">
                <a:solidFill>
                  <a:srgbClr val="FF0000"/>
                </a:solidFill>
                <a:latin typeface="Comic Sans MS" panose="030F0702030302020204" pitchFamily="66" charset="0"/>
                <a:cs typeface="Times New Roman" panose="02020603050405020304" pitchFamily="18" charset="0"/>
              </a:rPr>
              <a:t> </a:t>
            </a:r>
            <a:r>
              <a:rPr lang="it-IT" sz="1200" dirty="0">
                <a:latin typeface="Comic Sans MS" panose="030F0702030302020204" pitchFamily="66" charset="0"/>
                <a:cs typeface="Times New Roman" panose="02020603050405020304" pitchFamily="18" charset="0"/>
              </a:rPr>
              <a:t>possono essere respirate e spingersi nella parte più profonda dell'apparato, fino a raggiungere i </a:t>
            </a:r>
            <a:r>
              <a:rPr lang="it-IT" sz="1200" dirty="0">
                <a:solidFill>
                  <a:srgbClr val="FF0000"/>
                </a:solidFill>
                <a:latin typeface="Comic Sans MS" panose="030F0702030302020204" pitchFamily="66" charset="0"/>
                <a:cs typeface="Times New Roman" panose="02020603050405020304" pitchFamily="18" charset="0"/>
              </a:rPr>
              <a:t>bronchi.</a:t>
            </a:r>
            <a:r>
              <a:rPr lang="it-IT" sz="1200" dirty="0">
                <a:latin typeface="Comic Sans MS" panose="030F0702030302020204" pitchFamily="66" charset="0"/>
                <a:cs typeface="Times New Roman" panose="02020603050405020304" pitchFamily="18" charset="0"/>
              </a:rPr>
              <a:t/>
            </a:r>
            <a:br>
              <a:rPr lang="it-IT" sz="1200"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Le </a:t>
            </a:r>
            <a:r>
              <a:rPr lang="it-IT" sz="1200" dirty="0">
                <a:solidFill>
                  <a:srgbClr val="FF0000"/>
                </a:solidFill>
                <a:latin typeface="Comic Sans MS" panose="030F0702030302020204" pitchFamily="66" charset="0"/>
                <a:cs typeface="Times New Roman" panose="02020603050405020304" pitchFamily="18" charset="0"/>
              </a:rPr>
              <a:t>polveri </a:t>
            </a:r>
            <a:r>
              <a:rPr lang="it-IT" sz="1200" dirty="0" err="1">
                <a:solidFill>
                  <a:srgbClr val="FF0000"/>
                </a:solidFill>
                <a:latin typeface="Comic Sans MS" panose="030F0702030302020204" pitchFamily="66" charset="0"/>
                <a:cs typeface="Times New Roman" panose="02020603050405020304" pitchFamily="18" charset="0"/>
              </a:rPr>
              <a:t>ultrafini</a:t>
            </a:r>
            <a:r>
              <a:rPr lang="it-IT" sz="1200" dirty="0">
                <a:solidFill>
                  <a:srgbClr val="FF0000"/>
                </a:solidFill>
                <a:latin typeface="Comic Sans MS" panose="030F0702030302020204" pitchFamily="66" charset="0"/>
                <a:cs typeface="Times New Roman" panose="02020603050405020304" pitchFamily="18" charset="0"/>
              </a:rPr>
              <a:t> </a:t>
            </a:r>
            <a:r>
              <a:rPr lang="it-IT" sz="1200" dirty="0">
                <a:latin typeface="Comic Sans MS" panose="030F0702030302020204" pitchFamily="66" charset="0"/>
                <a:cs typeface="Times New Roman" panose="02020603050405020304" pitchFamily="18" charset="0"/>
              </a:rPr>
              <a:t>potrebbero essere addirittura in grado di filtrare fino agli </a:t>
            </a:r>
            <a:r>
              <a:rPr lang="it-IT" sz="1200" dirty="0">
                <a:solidFill>
                  <a:srgbClr val="FF0000"/>
                </a:solidFill>
                <a:latin typeface="Comic Sans MS" panose="030F0702030302020204" pitchFamily="66" charset="0"/>
                <a:cs typeface="Times New Roman" panose="02020603050405020304" pitchFamily="18" charset="0"/>
              </a:rPr>
              <a:t>alveoli</a:t>
            </a:r>
            <a:r>
              <a:rPr lang="it-IT" sz="1200" dirty="0">
                <a:latin typeface="Comic Sans MS" panose="030F0702030302020204" pitchFamily="66" charset="0"/>
                <a:cs typeface="Times New Roman" panose="02020603050405020304" pitchFamily="18" charset="0"/>
              </a:rPr>
              <a:t> e ancora più in profondità nell'organismo e, </a:t>
            </a:r>
            <a:r>
              <a:rPr lang="it-IT" sz="1200" dirty="0">
                <a:solidFill>
                  <a:srgbClr val="FF0000"/>
                </a:solidFill>
                <a:latin typeface="Comic Sans MS" panose="030F0702030302020204" pitchFamily="66" charset="0"/>
                <a:cs typeface="Times New Roman" panose="02020603050405020304" pitchFamily="18" charset="0"/>
              </a:rPr>
              <a:t>si sospetta</a:t>
            </a:r>
            <a:r>
              <a:rPr lang="it-IT" sz="1200" dirty="0">
                <a:latin typeface="Comic Sans MS" panose="030F0702030302020204" pitchFamily="66" charset="0"/>
                <a:cs typeface="Times New Roman" panose="02020603050405020304" pitchFamily="18" charset="0"/>
              </a:rPr>
              <a:t>, entrare nel </a:t>
            </a:r>
            <a:r>
              <a:rPr lang="it-IT" sz="1200" dirty="0">
                <a:solidFill>
                  <a:srgbClr val="FF0000"/>
                </a:solidFill>
                <a:latin typeface="Comic Sans MS" panose="030F0702030302020204" pitchFamily="66" charset="0"/>
                <a:cs typeface="Times New Roman" panose="02020603050405020304" pitchFamily="18" charset="0"/>
              </a:rPr>
              <a:t>circolo sanguigno e poi nelle cellule</a:t>
            </a:r>
            <a:r>
              <a:rPr lang="it-IT" sz="1200" dirty="0">
                <a:latin typeface="Comic Sans MS" panose="030F0702030302020204" pitchFamily="66" charset="0"/>
                <a:cs typeface="Times New Roman" panose="02020603050405020304" pitchFamily="18" charset="0"/>
              </a:rPr>
              <a:t>.</a:t>
            </a:r>
          </a:p>
          <a:p>
            <a:r>
              <a:rPr lang="it-IT" sz="1200" b="1" dirty="0">
                <a:latin typeface="Comic Sans MS" panose="030F0702030302020204" pitchFamily="66" charset="0"/>
                <a:cs typeface="Times New Roman" panose="02020603050405020304" pitchFamily="18" charset="0"/>
              </a:rPr>
              <a:t>PM10</a:t>
            </a:r>
            <a:r>
              <a:rPr lang="it-IT" sz="1200" dirty="0">
                <a:latin typeface="Comic Sans MS" panose="030F0702030302020204" pitchFamily="66" charset="0"/>
                <a:cs typeface="Times New Roman" panose="02020603050405020304" pitchFamily="18" charset="0"/>
              </a:rPr>
              <a:t>: </a:t>
            </a:r>
            <a:r>
              <a:rPr lang="it-IT" sz="1200" dirty="0" smtClean="0">
                <a:latin typeface="Comic Sans MS" panose="030F0702030302020204" pitchFamily="66" charset="0"/>
                <a:cs typeface="Times New Roman" panose="02020603050405020304" pitchFamily="18" charset="0"/>
              </a:rPr>
              <a:t>a </a:t>
            </a:r>
            <a:r>
              <a:rPr lang="it-IT" sz="1200" dirty="0">
                <a:latin typeface="Comic Sans MS" panose="030F0702030302020204" pitchFamily="66" charset="0"/>
                <a:cs typeface="Times New Roman" panose="02020603050405020304" pitchFamily="18" charset="0"/>
              </a:rPr>
              <a:t>10 µm</a:t>
            </a:r>
          </a:p>
          <a:p>
            <a:r>
              <a:rPr lang="it-IT" sz="1200" b="1" dirty="0">
                <a:latin typeface="Comic Sans MS" panose="030F0702030302020204" pitchFamily="66" charset="0"/>
                <a:cs typeface="Times New Roman" panose="02020603050405020304" pitchFamily="18" charset="0"/>
              </a:rPr>
              <a:t>PM2,5</a:t>
            </a:r>
            <a:r>
              <a:rPr lang="it-IT" sz="1200" dirty="0">
                <a:latin typeface="Comic Sans MS" panose="030F0702030302020204" pitchFamily="66" charset="0"/>
                <a:cs typeface="Times New Roman" panose="02020603050405020304" pitchFamily="18" charset="0"/>
              </a:rPr>
              <a:t>: diametro inferiore a 2,5 µm</a:t>
            </a:r>
          </a:p>
          <a:p>
            <a:r>
              <a:rPr lang="it-IT" sz="1200" b="1" dirty="0">
                <a:latin typeface="Comic Sans MS" panose="030F0702030302020204" pitchFamily="66" charset="0"/>
                <a:cs typeface="Times New Roman" panose="02020603050405020304" pitchFamily="18" charset="0"/>
              </a:rPr>
              <a:t>polveri </a:t>
            </a:r>
            <a:r>
              <a:rPr lang="it-IT" sz="1200" b="1" dirty="0" err="1">
                <a:latin typeface="Comic Sans MS" panose="030F0702030302020204" pitchFamily="66" charset="0"/>
                <a:cs typeface="Times New Roman" panose="02020603050405020304" pitchFamily="18" charset="0"/>
              </a:rPr>
              <a:t>ultrafini</a:t>
            </a:r>
            <a:r>
              <a:rPr lang="it-IT" sz="1200" dirty="0">
                <a:latin typeface="Comic Sans MS" panose="030F0702030302020204" pitchFamily="66" charset="0"/>
                <a:cs typeface="Times New Roman" panose="02020603050405020304" pitchFamily="18" charset="0"/>
              </a:rPr>
              <a:t>: UFP, diametro inferiore ad 0,1 </a:t>
            </a:r>
            <a:r>
              <a:rPr lang="it-IT" sz="1200" dirty="0" smtClean="0">
                <a:latin typeface="Comic Sans MS" panose="030F0702030302020204" pitchFamily="66" charset="0"/>
                <a:cs typeface="Times New Roman" panose="02020603050405020304" pitchFamily="18" charset="0"/>
              </a:rPr>
              <a:t>µm</a:t>
            </a:r>
          </a:p>
          <a:p>
            <a:endParaRPr lang="it-IT" sz="1200" dirty="0">
              <a:latin typeface="Comic Sans MS" panose="030F0702030302020204" pitchFamily="66" charset="0"/>
              <a:cs typeface="Times New Roman" panose="02020603050405020304" pitchFamily="18" charset="0"/>
            </a:endParaRPr>
          </a:p>
          <a:p>
            <a:r>
              <a:rPr lang="it-IT" sz="1200" b="1" dirty="0">
                <a:latin typeface="Comic Sans MS" panose="030F0702030302020204" pitchFamily="66" charset="0"/>
                <a:cs typeface="Times New Roman" panose="02020603050405020304" pitchFamily="18" charset="0"/>
              </a:rPr>
              <a:t>Origine</a:t>
            </a:r>
            <a:br>
              <a:rPr lang="it-IT" sz="1200" b="1" dirty="0">
                <a:latin typeface="Comic Sans MS" panose="030F0702030302020204" pitchFamily="66" charset="0"/>
                <a:cs typeface="Times New Roman" panose="02020603050405020304" pitchFamily="18" charset="0"/>
              </a:rPr>
            </a:br>
            <a:r>
              <a:rPr lang="it-IT" sz="1200" dirty="0">
                <a:latin typeface="Comic Sans MS" panose="030F0702030302020204" pitchFamily="66" charset="0"/>
                <a:cs typeface="Times New Roman" panose="02020603050405020304" pitchFamily="18" charset="0"/>
              </a:rPr>
              <a:t>Le fonti principali di polveri fini sono due:</a:t>
            </a:r>
          </a:p>
          <a:p>
            <a:r>
              <a:rPr lang="it-IT" sz="1200" dirty="0">
                <a:solidFill>
                  <a:srgbClr val="FF0000"/>
                </a:solidFill>
                <a:latin typeface="Comic Sans MS" panose="030F0702030302020204" pitchFamily="66" charset="0"/>
                <a:cs typeface="Times New Roman" panose="02020603050405020304" pitchFamily="18" charset="0"/>
              </a:rPr>
              <a:t>fonti naturali </a:t>
            </a:r>
          </a:p>
          <a:p>
            <a:pPr lvl="1"/>
            <a:r>
              <a:rPr lang="it-IT" sz="1200" dirty="0">
                <a:latin typeface="Comic Sans MS" panose="030F0702030302020204" pitchFamily="66" charset="0"/>
                <a:cs typeface="Times New Roman" panose="02020603050405020304" pitchFamily="18" charset="0"/>
              </a:rPr>
              <a:t>incendi boschivi</a:t>
            </a:r>
          </a:p>
          <a:p>
            <a:pPr lvl="1"/>
            <a:r>
              <a:rPr lang="it-IT" sz="1200" dirty="0">
                <a:latin typeface="Comic Sans MS" panose="030F0702030302020204" pitchFamily="66" charset="0"/>
                <a:cs typeface="Times New Roman" panose="02020603050405020304" pitchFamily="18" charset="0"/>
              </a:rPr>
              <a:t>attività vulcanica</a:t>
            </a:r>
          </a:p>
          <a:p>
            <a:pPr lvl="1"/>
            <a:r>
              <a:rPr lang="it-IT" sz="1200" dirty="0">
                <a:latin typeface="Comic Sans MS" panose="030F0702030302020204" pitchFamily="66" charset="0"/>
                <a:cs typeface="Times New Roman" panose="02020603050405020304" pitchFamily="18" charset="0"/>
              </a:rPr>
              <a:t>polveri, terra e sale marino alzati dal vento (il cosiddetto aerosol marino)</a:t>
            </a:r>
          </a:p>
          <a:p>
            <a:pPr lvl="1"/>
            <a:r>
              <a:rPr lang="it-IT" sz="1200" dirty="0">
                <a:latin typeface="Comic Sans MS" panose="030F0702030302020204" pitchFamily="66" charset="0"/>
                <a:cs typeface="Times New Roman" panose="02020603050405020304" pitchFamily="18" charset="0"/>
              </a:rPr>
              <a:t>pollini e spore</a:t>
            </a:r>
          </a:p>
          <a:p>
            <a:pPr lvl="1"/>
            <a:r>
              <a:rPr lang="it-IT" sz="1200" dirty="0">
                <a:latin typeface="Comic Sans MS" panose="030F0702030302020204" pitchFamily="66" charset="0"/>
                <a:cs typeface="Times New Roman" panose="02020603050405020304" pitchFamily="18" charset="0"/>
              </a:rPr>
              <a:t>erosione di rocce</a:t>
            </a:r>
          </a:p>
          <a:p>
            <a:r>
              <a:rPr lang="it-IT" sz="1200" dirty="0">
                <a:solidFill>
                  <a:srgbClr val="FF0000"/>
                </a:solidFill>
                <a:latin typeface="Comic Sans MS" panose="030F0702030302020204" pitchFamily="66" charset="0"/>
                <a:cs typeface="Times New Roman" panose="02020603050405020304" pitchFamily="18" charset="0"/>
              </a:rPr>
              <a:t>fonti antropogeniche </a:t>
            </a:r>
          </a:p>
          <a:p>
            <a:pPr lvl="1"/>
            <a:r>
              <a:rPr lang="it-IT" sz="1200" dirty="0">
                <a:latin typeface="Comic Sans MS" panose="030F0702030302020204" pitchFamily="66" charset="0"/>
                <a:cs typeface="Times New Roman" panose="02020603050405020304" pitchFamily="18" charset="0"/>
              </a:rPr>
              <a:t>traffico veicolare, sia dei mezzi diesel che benzina</a:t>
            </a:r>
          </a:p>
          <a:p>
            <a:pPr lvl="1"/>
            <a:r>
              <a:rPr lang="it-IT" sz="1200" dirty="0">
                <a:latin typeface="Comic Sans MS" panose="030F0702030302020204" pitchFamily="66" charset="0"/>
                <a:cs typeface="Times New Roman" panose="02020603050405020304" pitchFamily="18" charset="0"/>
              </a:rPr>
              <a:t>uso di combustibili solidi per il riscaldamento domestico (carbone, legna e gasolio)</a:t>
            </a:r>
          </a:p>
          <a:p>
            <a:pPr lvl="1"/>
            <a:r>
              <a:rPr lang="it-IT" sz="1200" dirty="0">
                <a:latin typeface="Comic Sans MS" panose="030F0702030302020204" pitchFamily="66" charset="0"/>
                <a:cs typeface="Times New Roman" panose="02020603050405020304" pitchFamily="18" charset="0"/>
              </a:rPr>
              <a:t>residui dell'usura del manto stradale, dei freni e delle gomme delle vetture</a:t>
            </a:r>
          </a:p>
          <a:p>
            <a:pPr lvl="1"/>
            <a:r>
              <a:rPr lang="it-IT" sz="1200" dirty="0">
                <a:latin typeface="Comic Sans MS" panose="030F0702030302020204" pitchFamily="66" charset="0"/>
                <a:cs typeface="Times New Roman" panose="02020603050405020304" pitchFamily="18" charset="0"/>
              </a:rPr>
              <a:t>attività industriale</a:t>
            </a:r>
          </a:p>
          <a:p>
            <a:r>
              <a:rPr lang="it-IT" sz="1200" dirty="0">
                <a:latin typeface="Comic Sans MS" panose="030F0702030302020204" pitchFamily="66" charset="0"/>
                <a:cs typeface="Times New Roman" panose="02020603050405020304" pitchFamily="18" charset="0"/>
              </a:rPr>
              <a:t>Il livello di concentrazione delle PM10 nelle aree urbane </a:t>
            </a:r>
            <a:r>
              <a:rPr lang="it-IT" sz="1200" dirty="0">
                <a:solidFill>
                  <a:srgbClr val="FF0000"/>
                </a:solidFill>
                <a:latin typeface="Comic Sans MS" panose="030F0702030302020204" pitchFamily="66" charset="0"/>
                <a:cs typeface="Times New Roman" panose="02020603050405020304" pitchFamily="18" charset="0"/>
              </a:rPr>
              <a:t>aumenta nel periodo autunno-inverno</a:t>
            </a:r>
            <a:r>
              <a:rPr lang="it-IT" sz="1200" dirty="0">
                <a:latin typeface="Comic Sans MS" panose="030F0702030302020204" pitchFamily="66" charset="0"/>
                <a:cs typeface="Times New Roman" panose="02020603050405020304" pitchFamily="18" charset="0"/>
              </a:rPr>
              <a:t>, cioè quando al traffico veicolare si aggiungono le emissioni di polveri derivanti dall'accensione degli impianti di riscaldamento, in modo particolare quelli alimentati a biomasse legnose. Le condizioni meteorologiche di questo periodo, inoltre, favoriscono un innalzamento del livello delle polveri fini. Fenomeni atmosferici come quello dell'inversione termica, infatti, causano lo schiacciamento delle polveri al suolo e ne impediscono la dispersione</a:t>
            </a:r>
            <a:r>
              <a:rPr lang="it-IT" sz="1200" dirty="0" smtClean="0">
                <a:latin typeface="Comic Sans MS" panose="030F0702030302020204" pitchFamily="66" charset="0"/>
                <a:cs typeface="Times New Roman" panose="02020603050405020304" pitchFamily="18" charset="0"/>
              </a:rPr>
              <a:t>.</a:t>
            </a:r>
            <a:endParaRPr lang="it-IT" sz="12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47204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3212976"/>
            <a:ext cx="8712968" cy="2862322"/>
          </a:xfrm>
          <a:prstGeom prst="rect">
            <a:avLst/>
          </a:prstGeom>
        </p:spPr>
        <p:txBody>
          <a:bodyPr wrap="square">
            <a:spAutoFit/>
          </a:bodyPr>
          <a:lstStyle/>
          <a:p>
            <a:pPr lvl="0"/>
            <a:r>
              <a:rPr lang="it-IT" sz="1200" b="1" dirty="0">
                <a:solidFill>
                  <a:prstClr val="black"/>
                </a:solidFill>
                <a:latin typeface="Comic Sans MS" panose="030F0702030302020204" pitchFamily="66" charset="0"/>
                <a:cs typeface="Times New Roman" panose="02020603050405020304" pitchFamily="18" charset="0"/>
              </a:rPr>
              <a:t>Consigli di comportamento</a:t>
            </a:r>
            <a:br>
              <a:rPr lang="it-IT" sz="1200" b="1" dirty="0">
                <a:solidFill>
                  <a:prstClr val="black"/>
                </a:solidFill>
                <a:latin typeface="Comic Sans MS" panose="030F0702030302020204" pitchFamily="66" charset="0"/>
                <a:cs typeface="Times New Roman" panose="02020603050405020304" pitchFamily="18" charset="0"/>
              </a:rPr>
            </a:br>
            <a:r>
              <a:rPr lang="it-IT" sz="1200" dirty="0">
                <a:solidFill>
                  <a:prstClr val="black"/>
                </a:solidFill>
                <a:latin typeface="Comic Sans MS" panose="030F0702030302020204" pitchFamily="66" charset="0"/>
                <a:cs typeface="Times New Roman" panose="02020603050405020304" pitchFamily="18" charset="0"/>
              </a:rPr>
              <a:t>Adottando un comportamento più consapevole tutti i cittadini possono contribuire quotidianamente alla riduzione dell'inquinamento da polveri fini, ecco alcuni consigli:</a:t>
            </a:r>
          </a:p>
          <a:p>
            <a:pPr lvl="0"/>
            <a:r>
              <a:rPr lang="it-IT" sz="1200" dirty="0">
                <a:solidFill>
                  <a:prstClr val="black"/>
                </a:solidFill>
                <a:latin typeface="Comic Sans MS" panose="030F0702030302020204" pitchFamily="66" charset="0"/>
                <a:cs typeface="Times New Roman" panose="02020603050405020304" pitchFamily="18" charset="0"/>
              </a:rPr>
              <a:t>usare di meno e meglio l'automobile</a:t>
            </a:r>
          </a:p>
          <a:p>
            <a:pPr lvl="0"/>
            <a:r>
              <a:rPr lang="it-IT" sz="1200" dirty="0">
                <a:solidFill>
                  <a:prstClr val="black"/>
                </a:solidFill>
                <a:latin typeface="Comic Sans MS" panose="030F0702030302020204" pitchFamily="66" charset="0"/>
                <a:cs typeface="Times New Roman" panose="02020603050405020304" pitchFamily="18" charset="0"/>
              </a:rPr>
              <a:t>far controllare periodicamente il motore e il consumo dei pneumatici dell'auto</a:t>
            </a:r>
          </a:p>
          <a:p>
            <a:pPr lvl="0"/>
            <a:r>
              <a:rPr lang="it-IT" sz="1200" dirty="0">
                <a:solidFill>
                  <a:prstClr val="black"/>
                </a:solidFill>
                <a:latin typeface="Comic Sans MS" panose="030F0702030302020204" pitchFamily="66" charset="0"/>
                <a:cs typeface="Times New Roman" panose="02020603050405020304" pitchFamily="18" charset="0"/>
              </a:rPr>
              <a:t>privilegiare nell'acquisto di un'auto nuova modelli a metano o GPL e comunque meno inquinanti</a:t>
            </a:r>
          </a:p>
          <a:p>
            <a:pPr lvl="0"/>
            <a:r>
              <a:rPr lang="it-IT" sz="1200" dirty="0">
                <a:solidFill>
                  <a:prstClr val="black"/>
                </a:solidFill>
                <a:latin typeface="Comic Sans MS" panose="030F0702030302020204" pitchFamily="66" charset="0"/>
                <a:cs typeface="Times New Roman" panose="02020603050405020304" pitchFamily="18" charset="0"/>
              </a:rPr>
              <a:t>praticare il </a:t>
            </a:r>
            <a:r>
              <a:rPr lang="it-IT" sz="1200" dirty="0" err="1">
                <a:solidFill>
                  <a:prstClr val="black"/>
                </a:solidFill>
                <a:latin typeface="Comic Sans MS" panose="030F0702030302020204" pitchFamily="66" charset="0"/>
                <a:cs typeface="Times New Roman" panose="02020603050405020304" pitchFamily="18" charset="0"/>
              </a:rPr>
              <a:t>carpool</a:t>
            </a:r>
            <a:r>
              <a:rPr lang="it-IT" sz="1200" dirty="0">
                <a:solidFill>
                  <a:prstClr val="black"/>
                </a:solidFill>
                <a:latin typeface="Comic Sans MS" panose="030F0702030302020204" pitchFamily="66" charset="0"/>
                <a:cs typeface="Times New Roman" panose="02020603050405020304" pitchFamily="18" charset="0"/>
              </a:rPr>
              <a:t>, ovvero usare la stessa macchina in più persone</a:t>
            </a:r>
          </a:p>
          <a:p>
            <a:pPr lvl="0"/>
            <a:r>
              <a:rPr lang="it-IT" sz="1200" dirty="0">
                <a:solidFill>
                  <a:prstClr val="black"/>
                </a:solidFill>
                <a:latin typeface="Comic Sans MS" panose="030F0702030302020204" pitchFamily="66" charset="0"/>
                <a:cs typeface="Times New Roman" panose="02020603050405020304" pitchFamily="18" charset="0"/>
              </a:rPr>
              <a:t>ridurre la velocità di marcia</a:t>
            </a:r>
          </a:p>
          <a:p>
            <a:pPr lvl="0"/>
            <a:r>
              <a:rPr lang="it-IT" sz="1200" dirty="0">
                <a:solidFill>
                  <a:prstClr val="black"/>
                </a:solidFill>
                <a:latin typeface="Comic Sans MS" panose="030F0702030302020204" pitchFamily="66" charset="0"/>
                <a:cs typeface="Times New Roman" panose="02020603050405020304" pitchFamily="18" charset="0"/>
              </a:rPr>
              <a:t>muoversi in bicicletta o a piedi usare i mezzi pubblici</a:t>
            </a:r>
          </a:p>
          <a:p>
            <a:pPr lvl="0"/>
            <a:r>
              <a:rPr lang="it-IT" sz="1200" dirty="0">
                <a:solidFill>
                  <a:prstClr val="black"/>
                </a:solidFill>
                <a:latin typeface="Comic Sans MS" panose="030F0702030302020204" pitchFamily="66" charset="0"/>
                <a:cs typeface="Times New Roman" panose="02020603050405020304" pitchFamily="18" charset="0"/>
              </a:rPr>
              <a:t>L'aumento delle concentrazioni delle PM10 è determinato anche dalla produzione di energia. È quindi opportuno:</a:t>
            </a:r>
          </a:p>
          <a:p>
            <a:pPr lvl="0"/>
            <a:r>
              <a:rPr lang="it-IT" sz="1200" dirty="0">
                <a:solidFill>
                  <a:prstClr val="black"/>
                </a:solidFill>
                <a:latin typeface="Comic Sans MS" panose="030F0702030302020204" pitchFamily="66" charset="0"/>
                <a:cs typeface="Times New Roman" panose="02020603050405020304" pitchFamily="18" charset="0"/>
              </a:rPr>
              <a:t>spegnere le luci quando si esce da una stanza</a:t>
            </a:r>
          </a:p>
          <a:p>
            <a:pPr lvl="0"/>
            <a:r>
              <a:rPr lang="it-IT" sz="1200" dirty="0">
                <a:solidFill>
                  <a:prstClr val="black"/>
                </a:solidFill>
                <a:latin typeface="Comic Sans MS" panose="030F0702030302020204" pitchFamily="66" charset="0"/>
                <a:cs typeface="Times New Roman" panose="02020603050405020304" pitchFamily="18" charset="0"/>
              </a:rPr>
              <a:t>spegnere il riscaldamento o il condizionatore quando non è necessario</a:t>
            </a:r>
          </a:p>
          <a:p>
            <a:pPr lvl="0"/>
            <a:r>
              <a:rPr lang="it-IT" sz="1200" dirty="0">
                <a:solidFill>
                  <a:prstClr val="black"/>
                </a:solidFill>
                <a:latin typeface="Comic Sans MS" panose="030F0702030302020204" pitchFamily="66" charset="0"/>
                <a:cs typeface="Times New Roman" panose="02020603050405020304" pitchFamily="18" charset="0"/>
              </a:rPr>
              <a:t>preferire il ventilatore al condizionatore d'aria</a:t>
            </a:r>
          </a:p>
          <a:p>
            <a:pPr lvl="0"/>
            <a:r>
              <a:rPr lang="it-IT" sz="1200" dirty="0">
                <a:solidFill>
                  <a:prstClr val="black"/>
                </a:solidFill>
                <a:latin typeface="Comic Sans MS" panose="030F0702030302020204" pitchFamily="66" charset="0"/>
                <a:cs typeface="Times New Roman" panose="02020603050405020304" pitchFamily="18" charset="0"/>
              </a:rPr>
              <a:t>utilizzare impianti di riscaldamento a biomasse legnose ad alta efficienza</a:t>
            </a:r>
          </a:p>
          <a:p>
            <a:pPr lvl="0"/>
            <a:r>
              <a:rPr lang="it-IT" sz="1200" dirty="0">
                <a:solidFill>
                  <a:prstClr val="black"/>
                </a:solidFill>
                <a:latin typeface="Comic Sans MS" panose="030F0702030302020204" pitchFamily="66" charset="0"/>
                <a:cs typeface="Times New Roman" panose="02020603050405020304" pitchFamily="18" charset="0"/>
              </a:rPr>
              <a:t>+ metano / + GPL / + passeggeri in un auto / meno condizionatore / meno spreco di energia</a:t>
            </a:r>
          </a:p>
        </p:txBody>
      </p:sp>
      <p:sp>
        <p:nvSpPr>
          <p:cNvPr id="4" name="Rettangolo 3"/>
          <p:cNvSpPr/>
          <p:nvPr/>
        </p:nvSpPr>
        <p:spPr>
          <a:xfrm>
            <a:off x="251520" y="332656"/>
            <a:ext cx="8568952" cy="2492990"/>
          </a:xfrm>
          <a:prstGeom prst="rect">
            <a:avLst/>
          </a:prstGeom>
        </p:spPr>
        <p:txBody>
          <a:bodyPr wrap="square">
            <a:spAutoFit/>
          </a:bodyPr>
          <a:lstStyle/>
          <a:p>
            <a:pPr lvl="0"/>
            <a:r>
              <a:rPr lang="it-IT" sz="1200" b="1" dirty="0">
                <a:solidFill>
                  <a:prstClr val="black"/>
                </a:solidFill>
                <a:latin typeface="Comic Sans MS" panose="030F0702030302020204" pitchFamily="66" charset="0"/>
                <a:cs typeface="Times New Roman" panose="02020603050405020304" pitchFamily="18" charset="0"/>
              </a:rPr>
              <a:t>Effetti sull'uomo</a:t>
            </a:r>
            <a:br>
              <a:rPr lang="it-IT" sz="1200" b="1" dirty="0">
                <a:solidFill>
                  <a:prstClr val="black"/>
                </a:solidFill>
                <a:latin typeface="Comic Sans MS" panose="030F0702030302020204" pitchFamily="66" charset="0"/>
                <a:cs typeface="Times New Roman" panose="02020603050405020304" pitchFamily="18" charset="0"/>
              </a:rPr>
            </a:br>
            <a:r>
              <a:rPr lang="it-IT" sz="1200" dirty="0">
                <a:solidFill>
                  <a:prstClr val="black"/>
                </a:solidFill>
                <a:latin typeface="Comic Sans MS" panose="030F0702030302020204" pitchFamily="66" charset="0"/>
                <a:cs typeface="Times New Roman" panose="02020603050405020304" pitchFamily="18" charset="0"/>
              </a:rPr>
              <a:t>Studi epidemiologici, confermati anche da analisi cliniche e tossicologiche, hanno dimostrato come l'inquinamento atmosferico abbia un </a:t>
            </a:r>
            <a:r>
              <a:rPr lang="it-IT" sz="1200" dirty="0">
                <a:solidFill>
                  <a:srgbClr val="FF0000"/>
                </a:solidFill>
                <a:latin typeface="Comic Sans MS" panose="030F0702030302020204" pitchFamily="66" charset="0"/>
                <a:cs typeface="Times New Roman" panose="02020603050405020304" pitchFamily="18" charset="0"/>
              </a:rPr>
              <a:t>impatto sanitario notevole</a:t>
            </a:r>
            <a:r>
              <a:rPr lang="it-IT" sz="1200" dirty="0">
                <a:solidFill>
                  <a:prstClr val="black"/>
                </a:solidFill>
                <a:latin typeface="Comic Sans MS" panose="030F0702030302020204" pitchFamily="66" charset="0"/>
                <a:cs typeface="Times New Roman" panose="02020603050405020304" pitchFamily="18" charset="0"/>
              </a:rPr>
              <a:t>; quanto più è alta la concentrazione di polveri fini nell'aria, infatti, tanto maggiore è l'effetto sulla salute della popolazione.</a:t>
            </a:r>
            <a:br>
              <a:rPr lang="it-IT" sz="1200" dirty="0">
                <a:solidFill>
                  <a:prstClr val="black"/>
                </a:solidFill>
                <a:latin typeface="Comic Sans MS" panose="030F0702030302020204" pitchFamily="66" charset="0"/>
                <a:cs typeface="Times New Roman" panose="02020603050405020304" pitchFamily="18" charset="0"/>
              </a:rPr>
            </a:br>
            <a:r>
              <a:rPr lang="it-IT" sz="1200" dirty="0">
                <a:solidFill>
                  <a:prstClr val="black"/>
                </a:solidFill>
                <a:latin typeface="Comic Sans MS" panose="030F0702030302020204" pitchFamily="66" charset="0"/>
                <a:cs typeface="Times New Roman" panose="02020603050405020304" pitchFamily="18" charset="0"/>
              </a:rPr>
              <a:t>Gli effetti di tipo </a:t>
            </a:r>
            <a:r>
              <a:rPr lang="it-IT" sz="1200" dirty="0">
                <a:solidFill>
                  <a:srgbClr val="FF0000"/>
                </a:solidFill>
                <a:latin typeface="Comic Sans MS" panose="030F0702030302020204" pitchFamily="66" charset="0"/>
                <a:cs typeface="Times New Roman" panose="02020603050405020304" pitchFamily="18" charset="0"/>
              </a:rPr>
              <a:t>acuto</a:t>
            </a:r>
            <a:r>
              <a:rPr lang="it-IT" sz="1200" dirty="0">
                <a:solidFill>
                  <a:prstClr val="black"/>
                </a:solidFill>
                <a:latin typeface="Comic Sans MS" panose="030F0702030302020204" pitchFamily="66" charset="0"/>
                <a:cs typeface="Times New Roman" panose="02020603050405020304" pitchFamily="18" charset="0"/>
              </a:rPr>
              <a:t>, sono legati ad una esposizione di breve durata (uno o due giorni) a elevate concentrazioni di polveri contenenti metalli. Questa condizione può provocare infiammazione delle vie respiratorie, come crisi di asma, o inficiare il funzionamento del sistema cardiocircolatorio.</a:t>
            </a:r>
            <a:br>
              <a:rPr lang="it-IT" sz="1200" dirty="0">
                <a:solidFill>
                  <a:prstClr val="black"/>
                </a:solidFill>
                <a:latin typeface="Comic Sans MS" panose="030F0702030302020204" pitchFamily="66" charset="0"/>
                <a:cs typeface="Times New Roman" panose="02020603050405020304" pitchFamily="18" charset="0"/>
              </a:rPr>
            </a:br>
            <a:r>
              <a:rPr lang="it-IT" sz="1200" dirty="0">
                <a:solidFill>
                  <a:prstClr val="black"/>
                </a:solidFill>
                <a:latin typeface="Comic Sans MS" panose="030F0702030302020204" pitchFamily="66" charset="0"/>
                <a:cs typeface="Times New Roman" panose="02020603050405020304" pitchFamily="18" charset="0"/>
              </a:rPr>
              <a:t>Gli effetti di tipo </a:t>
            </a:r>
            <a:r>
              <a:rPr lang="it-IT" sz="1200" dirty="0">
                <a:solidFill>
                  <a:srgbClr val="FF0000"/>
                </a:solidFill>
                <a:latin typeface="Comic Sans MS" panose="030F0702030302020204" pitchFamily="66" charset="0"/>
                <a:cs typeface="Times New Roman" panose="02020603050405020304" pitchFamily="18" charset="0"/>
              </a:rPr>
              <a:t>cronico </a:t>
            </a:r>
            <a:r>
              <a:rPr lang="it-IT" sz="1200" dirty="0">
                <a:solidFill>
                  <a:prstClr val="black"/>
                </a:solidFill>
                <a:latin typeface="Comic Sans MS" panose="030F0702030302020204" pitchFamily="66" charset="0"/>
                <a:cs typeface="Times New Roman" panose="02020603050405020304" pitchFamily="18" charset="0"/>
              </a:rPr>
              <a:t>dipendono, invece, da una esposizione prolungata ad alte concentrazioni di polveri e possono determinare sintomi respiratori come tosse e catarro, diminuzione della capacità polmonare e bronchite cronica. Per soggetti sensibili, cioè persone già affette da patologie polmonari e cardiache o asmatiche, è ragionevole temere un peggioramento delle malattie e uno scatenamento dei sintomi tipici del disturbo.</a:t>
            </a:r>
            <a:br>
              <a:rPr lang="it-IT" sz="1200" dirty="0">
                <a:solidFill>
                  <a:prstClr val="black"/>
                </a:solidFill>
                <a:latin typeface="Comic Sans MS" panose="030F0702030302020204" pitchFamily="66" charset="0"/>
                <a:cs typeface="Times New Roman" panose="02020603050405020304" pitchFamily="18" charset="0"/>
              </a:rPr>
            </a:br>
            <a:r>
              <a:rPr lang="it-IT" sz="1200" dirty="0">
                <a:solidFill>
                  <a:prstClr val="black"/>
                </a:solidFill>
                <a:latin typeface="Comic Sans MS" panose="030F0702030302020204" pitchFamily="66" charset="0"/>
                <a:cs typeface="Times New Roman" panose="02020603050405020304" pitchFamily="18" charset="0"/>
              </a:rPr>
              <a:t>Studi condotti in materia hanno anche registrato un aumento dei ricoveri ospedalieri e della mortalità per patologie respiratorie e cardiache direttamente riferibili all'inquinamento da polveri.</a:t>
            </a:r>
          </a:p>
        </p:txBody>
      </p:sp>
    </p:spTree>
    <p:extLst>
      <p:ext uri="{BB962C8B-B14F-4D97-AF65-F5344CB8AC3E}">
        <p14:creationId xmlns:p14="http://schemas.microsoft.com/office/powerpoint/2010/main" val="91094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noChangeAspect="1"/>
          </p:cNvGraphicFramePr>
          <p:nvPr>
            <p:extLst>
              <p:ext uri="{D42A27DB-BD31-4B8C-83A1-F6EECF244321}">
                <p14:modId xmlns:p14="http://schemas.microsoft.com/office/powerpoint/2010/main" val="3653370044"/>
              </p:ext>
            </p:extLst>
          </p:nvPr>
        </p:nvGraphicFramePr>
        <p:xfrm>
          <a:off x="1387609" y="476672"/>
          <a:ext cx="6368782" cy="4795122"/>
        </p:xfrm>
        <a:graphic>
          <a:graphicData uri="http://schemas.openxmlformats.org/drawingml/2006/table">
            <a:tbl>
              <a:tblPr/>
              <a:tblGrid>
                <a:gridCol w="909826"/>
                <a:gridCol w="909826"/>
                <a:gridCol w="909826"/>
                <a:gridCol w="909826"/>
                <a:gridCol w="909826"/>
                <a:gridCol w="909826"/>
                <a:gridCol w="909826"/>
              </a:tblGrid>
              <a:tr h="132683">
                <a:tc gridSpan="7">
                  <a:txBody>
                    <a:bodyPr/>
                    <a:lstStyle/>
                    <a:p>
                      <a:pPr algn="ctr">
                        <a:spcAft>
                          <a:spcPts val="0"/>
                        </a:spcAft>
                      </a:pPr>
                      <a:r>
                        <a:rPr lang="it-IT" sz="800" b="1" dirty="0">
                          <a:solidFill>
                            <a:srgbClr val="003366"/>
                          </a:solidFill>
                          <a:effectLst/>
                          <a:latin typeface="Arial"/>
                          <a:ea typeface="Times New Roman"/>
                        </a:rPr>
                        <a:t>Costituenti delle particelle atmosferiche e principali fonti</a:t>
                      </a:r>
                      <a:r>
                        <a:rPr lang="it-IT" sz="800" dirty="0">
                          <a:solidFill>
                            <a:srgbClr val="003366"/>
                          </a:solidFill>
                          <a:effectLst/>
                          <a:latin typeface="Arial"/>
                          <a:ea typeface="Times New Roman"/>
                        </a:rPr>
                        <a:t> </a:t>
                      </a:r>
                      <a:endParaRPr lang="it-IT" sz="900" dirty="0">
                        <a:effectLst/>
                        <a:latin typeface="Times New Roman"/>
                        <a:ea typeface="Times New Roman"/>
                      </a:endParaRPr>
                    </a:p>
                  </a:txBody>
                  <a:tcPr marL="7371" marR="7371" marT="7371" marB="7371"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32683">
                <a:tc gridSpan="3">
                  <a:txBody>
                    <a:bodyPr/>
                    <a:lstStyle/>
                    <a:p>
                      <a:pPr algn="ctr">
                        <a:spcAft>
                          <a:spcPts val="0"/>
                        </a:spcAft>
                      </a:pPr>
                      <a:r>
                        <a:rPr lang="it-IT" sz="800" b="1">
                          <a:solidFill>
                            <a:srgbClr val="003366"/>
                          </a:solidFill>
                          <a:effectLst/>
                          <a:latin typeface="Arial"/>
                          <a:ea typeface="Times New Roman"/>
                        </a:rPr>
                        <a:t>Primario (PM &lt;2.5) </a:t>
                      </a:r>
                      <a:endParaRPr lang="it-IT" sz="900">
                        <a:effectLst/>
                        <a:latin typeface="Times New Roman"/>
                        <a:ea typeface="Times New Roman"/>
                      </a:endParaRPr>
                    </a:p>
                  </a:txBody>
                  <a:tcPr marL="7371" marR="7371" marT="7371" marB="7371" anchor="ctr">
                    <a:lnL>
                      <a:noFill/>
                    </a:lnL>
                    <a:lnR>
                      <a:noFill/>
                    </a:lnR>
                    <a:lnT>
                      <a:noFill/>
                    </a:lnT>
                    <a:lnB>
                      <a:noFill/>
                    </a:lnB>
                  </a:tcPr>
                </a:tc>
                <a:tc hMerge="1">
                  <a:txBody>
                    <a:bodyPr/>
                    <a:lstStyle/>
                    <a:p>
                      <a:endParaRPr lang="it-IT"/>
                    </a:p>
                  </a:txBody>
                  <a:tcPr/>
                </a:tc>
                <a:tc hMerge="1">
                  <a:txBody>
                    <a:bodyPr/>
                    <a:lstStyle/>
                    <a:p>
                      <a:endParaRPr lang="it-IT"/>
                    </a:p>
                  </a:txBody>
                  <a:tcPr/>
                </a:tc>
                <a:tc gridSpan="2">
                  <a:txBody>
                    <a:bodyPr/>
                    <a:lstStyle/>
                    <a:p>
                      <a:pPr algn="ctr">
                        <a:spcAft>
                          <a:spcPts val="0"/>
                        </a:spcAft>
                      </a:pPr>
                      <a:r>
                        <a:rPr lang="it-IT" sz="800" b="1" dirty="0">
                          <a:solidFill>
                            <a:srgbClr val="003366"/>
                          </a:solidFill>
                          <a:effectLst/>
                          <a:latin typeface="Arial"/>
                          <a:ea typeface="Times New Roman"/>
                        </a:rPr>
                        <a:t>Primario (PM &gt;2.5) </a:t>
                      </a:r>
                      <a:endParaRPr lang="it-IT" sz="900" dirty="0">
                        <a:effectLst/>
                        <a:latin typeface="Times New Roman"/>
                        <a:ea typeface="Times New Roman"/>
                      </a:endParaRPr>
                    </a:p>
                  </a:txBody>
                  <a:tcPr marL="7371" marR="7371" marT="7371" marB="7371" anchor="ctr">
                    <a:lnL>
                      <a:noFill/>
                    </a:lnL>
                    <a:lnR>
                      <a:noFill/>
                    </a:lnR>
                    <a:lnT>
                      <a:noFill/>
                    </a:lnT>
                    <a:lnB>
                      <a:noFill/>
                    </a:lnB>
                  </a:tcPr>
                </a:tc>
                <a:tc hMerge="1">
                  <a:txBody>
                    <a:bodyPr/>
                    <a:lstStyle/>
                    <a:p>
                      <a:endParaRPr lang="it-IT"/>
                    </a:p>
                  </a:txBody>
                  <a:tcPr/>
                </a:tc>
                <a:tc gridSpan="2">
                  <a:txBody>
                    <a:bodyPr/>
                    <a:lstStyle/>
                    <a:p>
                      <a:pPr algn="ctr">
                        <a:spcAft>
                          <a:spcPts val="0"/>
                        </a:spcAft>
                      </a:pPr>
                      <a:r>
                        <a:rPr lang="it-IT" sz="800" b="1">
                          <a:solidFill>
                            <a:srgbClr val="003366"/>
                          </a:solidFill>
                          <a:effectLst/>
                          <a:latin typeface="Arial"/>
                          <a:ea typeface="Times New Roman"/>
                        </a:rPr>
                        <a:t>Secondario </a:t>
                      </a:r>
                      <a:endParaRPr lang="it-IT" sz="900">
                        <a:effectLst/>
                        <a:latin typeface="Times New Roman"/>
                        <a:ea typeface="Times New Roman"/>
                      </a:endParaRPr>
                    </a:p>
                  </a:txBody>
                  <a:tcPr marL="7371" marR="7371" marT="7371" marB="7371" anchor="ctr">
                    <a:lnL>
                      <a:noFill/>
                    </a:lnL>
                    <a:lnR>
                      <a:noFill/>
                    </a:lnR>
                    <a:lnT>
                      <a:noFill/>
                    </a:lnT>
                    <a:lnB>
                      <a:noFill/>
                    </a:lnB>
                  </a:tcPr>
                </a:tc>
                <a:tc hMerge="1">
                  <a:txBody>
                    <a:bodyPr/>
                    <a:lstStyle/>
                    <a:p>
                      <a:endParaRPr lang="it-IT"/>
                    </a:p>
                  </a:txBody>
                  <a:tcPr/>
                </a:tc>
              </a:tr>
              <a:tr h="132683">
                <a:tc>
                  <a:txBody>
                    <a:bodyPr/>
                    <a:lstStyle/>
                    <a:p>
                      <a:pPr>
                        <a:spcAft>
                          <a:spcPts val="0"/>
                        </a:spcAft>
                      </a:pPr>
                      <a:r>
                        <a:rPr lang="it-IT" sz="800">
                          <a:solidFill>
                            <a:srgbClr val="003366"/>
                          </a:solidFill>
                          <a:effectLst/>
                          <a:latin typeface="Arial"/>
                          <a:ea typeface="Times New Roman"/>
                        </a:rPr>
                        <a:t>sostanze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naturale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antropogena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naturale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antropogenica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naturale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antropogenica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604445">
                <a:tc>
                  <a:txBody>
                    <a:bodyPr/>
                    <a:lstStyle/>
                    <a:p>
                      <a:pPr>
                        <a:spcAft>
                          <a:spcPts val="0"/>
                        </a:spcAft>
                      </a:pPr>
                      <a:r>
                        <a:rPr lang="it-IT" sz="800">
                          <a:solidFill>
                            <a:srgbClr val="003366"/>
                          </a:solidFill>
                          <a:effectLst/>
                          <a:latin typeface="Arial"/>
                          <a:ea typeface="Times New Roman"/>
                        </a:rPr>
                        <a:t>ione solfato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aerosol marino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combustibili fossili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aerosol marino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ossidazione del solfato emesso da aerosol marino, aree umide, vulcani, incendi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ossidazione del solfato emesso dalla combustione di combustibili fossili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722385">
                <a:tc>
                  <a:txBody>
                    <a:bodyPr/>
                    <a:lstStyle/>
                    <a:p>
                      <a:pPr>
                        <a:spcAft>
                          <a:spcPts val="0"/>
                        </a:spcAft>
                      </a:pPr>
                      <a:r>
                        <a:rPr lang="it-IT" sz="800">
                          <a:solidFill>
                            <a:srgbClr val="003366"/>
                          </a:solidFill>
                          <a:effectLst/>
                          <a:latin typeface="Arial"/>
                          <a:ea typeface="Times New Roman"/>
                        </a:rPr>
                        <a:t>ione nitrato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ossidazione del nitrato prodotto da suoli e incendi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ossidazione del nitrato emesso dalla combustione di combustibili fossili e gas scarico motori per autotrasporto</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486504">
                <a:tc>
                  <a:txBody>
                    <a:bodyPr/>
                    <a:lstStyle/>
                    <a:p>
                      <a:pPr>
                        <a:spcAft>
                          <a:spcPts val="0"/>
                        </a:spcAft>
                      </a:pPr>
                      <a:r>
                        <a:rPr lang="it-IT" sz="800">
                          <a:solidFill>
                            <a:srgbClr val="003366"/>
                          </a:solidFill>
                          <a:effectLst/>
                          <a:latin typeface="Arial"/>
                          <a:ea typeface="Times New Roman"/>
                        </a:rPr>
                        <a:t>minerali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erosione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polveri derivanti da pavimentazioni stradali, agricoltura e foreste</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erosione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polveri derivanti da pavimentazioni stradali, agricoltura e foreste</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368564">
                <a:tc>
                  <a:txBody>
                    <a:bodyPr/>
                    <a:lstStyle/>
                    <a:p>
                      <a:pPr>
                        <a:spcAft>
                          <a:spcPts val="0"/>
                        </a:spcAft>
                      </a:pPr>
                      <a:r>
                        <a:rPr lang="it-IT" sz="800">
                          <a:solidFill>
                            <a:srgbClr val="003366"/>
                          </a:solidFill>
                          <a:effectLst/>
                          <a:latin typeface="Arial"/>
                          <a:ea typeface="Times New Roman"/>
                        </a:rPr>
                        <a:t>ione ammonio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animali e suoli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allevamenti animali, fognature, fertilizzazione</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604445">
                <a:tc>
                  <a:txBody>
                    <a:bodyPr/>
                    <a:lstStyle/>
                    <a:p>
                      <a:pPr>
                        <a:spcAft>
                          <a:spcPts val="0"/>
                        </a:spcAft>
                      </a:pPr>
                      <a:r>
                        <a:rPr lang="it-IT" sz="800">
                          <a:solidFill>
                            <a:srgbClr val="003366"/>
                          </a:solidFill>
                          <a:effectLst/>
                          <a:latin typeface="Arial"/>
                          <a:ea typeface="Times New Roman"/>
                        </a:rPr>
                        <a:t>carbonio organico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incendi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incendi, combustione biomasse, gas scarico</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pavimentazioni stradali (asfalto)</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ossidazione di terpeni e cere vegetali, incendi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ossidazione gas scarico da trasporto, incedni e combustione biomasse</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486504">
                <a:tc>
                  <a:txBody>
                    <a:bodyPr/>
                    <a:lstStyle/>
                    <a:p>
                      <a:pPr>
                        <a:spcAft>
                          <a:spcPts val="0"/>
                        </a:spcAft>
                      </a:pPr>
                      <a:r>
                        <a:rPr lang="it-IT" sz="800">
                          <a:solidFill>
                            <a:srgbClr val="003366"/>
                          </a:solidFill>
                          <a:effectLst/>
                          <a:latin typeface="Arial"/>
                          <a:ea typeface="Times New Roman"/>
                        </a:rPr>
                        <a:t>carbonio elementare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incendi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gas scarico da trasporto, combusrione biomasse, incendi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pavimentazioni stradali (asfalto)</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368564">
                <a:tc>
                  <a:txBody>
                    <a:bodyPr/>
                    <a:lstStyle/>
                    <a:p>
                      <a:pPr>
                        <a:spcAft>
                          <a:spcPts val="0"/>
                        </a:spcAft>
                      </a:pPr>
                      <a:r>
                        <a:rPr lang="it-IT" sz="800">
                          <a:solidFill>
                            <a:srgbClr val="003366"/>
                          </a:solidFill>
                          <a:effectLst/>
                          <a:latin typeface="Arial"/>
                          <a:ea typeface="Times New Roman"/>
                        </a:rPr>
                        <a:t>metalli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attività vulcanica</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combustione combustibili fossili, rivestimenti freni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erosione, detriti organici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r>
              <a:tr h="486504">
                <a:tc>
                  <a:txBody>
                    <a:bodyPr/>
                    <a:lstStyle/>
                    <a:p>
                      <a:pPr>
                        <a:spcAft>
                          <a:spcPts val="0"/>
                        </a:spcAft>
                      </a:pPr>
                      <a:r>
                        <a:rPr lang="it-IT" sz="800">
                          <a:solidFill>
                            <a:srgbClr val="003366"/>
                          </a:solidFill>
                          <a:effectLst/>
                          <a:latin typeface="Arial"/>
                          <a:ea typeface="Times New Roman"/>
                        </a:rPr>
                        <a:t>elementi biogeni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virus e batteri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piante, insetti, polline, spore fungine, aggregati batterici</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a:solidFill>
                            <a:srgbClr val="003366"/>
                          </a:solidFill>
                          <a:effectLst/>
                          <a:latin typeface="Arial"/>
                          <a:ea typeface="Times New Roman"/>
                        </a:rPr>
                        <a:t>  </a:t>
                      </a:r>
                      <a:endParaRPr lang="it-IT" sz="900">
                        <a:effectLst/>
                        <a:latin typeface="Times New Roman"/>
                        <a:ea typeface="Times New Roman"/>
                      </a:endParaRPr>
                    </a:p>
                  </a:txBody>
                  <a:tcPr marL="7371" marR="7371" marT="7371" marB="7371" anchor="ctr">
                    <a:lnL>
                      <a:noFill/>
                    </a:lnL>
                    <a:lnR>
                      <a:noFill/>
                    </a:lnR>
                    <a:lnT>
                      <a:noFill/>
                    </a:lnT>
                    <a:lnB>
                      <a:noFill/>
                    </a:lnB>
                    <a:solidFill>
                      <a:srgbClr val="DAE1E6"/>
                    </a:solidFill>
                  </a:tcPr>
                </a:tc>
                <a:tc>
                  <a:txBody>
                    <a:bodyPr/>
                    <a:lstStyle/>
                    <a:p>
                      <a:pPr>
                        <a:spcAft>
                          <a:spcPts val="0"/>
                        </a:spcAft>
                      </a:pPr>
                      <a:r>
                        <a:rPr lang="it-IT" sz="800" dirty="0">
                          <a:solidFill>
                            <a:srgbClr val="003366"/>
                          </a:solidFill>
                          <a:effectLst/>
                          <a:latin typeface="Arial"/>
                          <a:ea typeface="Times New Roman"/>
                        </a:rPr>
                        <a:t>  </a:t>
                      </a:r>
                      <a:endParaRPr lang="it-IT" sz="900" dirty="0">
                        <a:effectLst/>
                        <a:latin typeface="Times New Roman"/>
                        <a:ea typeface="Times New Roman"/>
                      </a:endParaRPr>
                    </a:p>
                  </a:txBody>
                  <a:tcPr marL="7371" marR="7371" marT="7371" marB="7371" anchor="ctr">
                    <a:lnL>
                      <a:noFill/>
                    </a:lnL>
                    <a:lnR>
                      <a:noFill/>
                    </a:lnR>
                    <a:lnT>
                      <a:noFill/>
                    </a:lnT>
                    <a:lnB>
                      <a:noFill/>
                    </a:lnB>
                    <a:solidFill>
                      <a:srgbClr val="DAE1E6"/>
                    </a:solidFill>
                  </a:tcPr>
                </a:tc>
              </a:tr>
            </a:tbl>
          </a:graphicData>
        </a:graphic>
      </p:graphicFrame>
      <p:sp>
        <p:nvSpPr>
          <p:cNvPr id="5" name="Rettangolo 4"/>
          <p:cNvSpPr/>
          <p:nvPr/>
        </p:nvSpPr>
        <p:spPr>
          <a:xfrm>
            <a:off x="755576" y="5661248"/>
            <a:ext cx="7704856" cy="738664"/>
          </a:xfrm>
          <a:prstGeom prst="rect">
            <a:avLst/>
          </a:prstGeom>
        </p:spPr>
        <p:txBody>
          <a:bodyPr wrap="square">
            <a:spAutoFit/>
          </a:bodyPr>
          <a:lstStyle/>
          <a:p>
            <a:r>
              <a:rPr lang="it-IT" sz="1400" b="1" dirty="0">
                <a:solidFill>
                  <a:prstClr val="black"/>
                </a:solidFill>
              </a:rPr>
              <a:t>Impianti di combustione </a:t>
            </a:r>
            <a:r>
              <a:rPr lang="it-IT" sz="1400" b="1" dirty="0" smtClean="0">
                <a:solidFill>
                  <a:prstClr val="black"/>
                </a:solidFill>
              </a:rPr>
              <a:t>domestici       Impianti </a:t>
            </a:r>
            <a:r>
              <a:rPr lang="it-IT" sz="1400" b="1" dirty="0">
                <a:solidFill>
                  <a:prstClr val="black"/>
                </a:solidFill>
              </a:rPr>
              <a:t>di combustione industriali</a:t>
            </a:r>
            <a:r>
              <a:rPr lang="it-IT" sz="1400" dirty="0">
                <a:solidFill>
                  <a:prstClr val="black"/>
                </a:solidFill>
              </a:rPr>
              <a:t/>
            </a:r>
            <a:br>
              <a:rPr lang="it-IT" sz="1400" dirty="0">
                <a:solidFill>
                  <a:prstClr val="black"/>
                </a:solidFill>
              </a:rPr>
            </a:br>
            <a:r>
              <a:rPr lang="it-IT" sz="1400" b="1" dirty="0" smtClean="0">
                <a:solidFill>
                  <a:prstClr val="black"/>
                </a:solidFill>
              </a:rPr>
              <a:t>Inceneritori </a:t>
            </a:r>
            <a:r>
              <a:rPr lang="it-IT" sz="1400" b="1" dirty="0">
                <a:solidFill>
                  <a:prstClr val="black"/>
                </a:solidFill>
              </a:rPr>
              <a:t>urbani ed </a:t>
            </a:r>
            <a:r>
              <a:rPr lang="it-IT" sz="1400" b="1" dirty="0" smtClean="0">
                <a:solidFill>
                  <a:prstClr val="black"/>
                </a:solidFill>
              </a:rPr>
              <a:t>industriali           Cantieri</a:t>
            </a:r>
            <a:r>
              <a:rPr lang="it-IT" sz="1400" b="1" dirty="0">
                <a:solidFill>
                  <a:prstClr val="black"/>
                </a:solidFill>
              </a:rPr>
              <a:t>, cave e </a:t>
            </a:r>
            <a:r>
              <a:rPr lang="it-IT" sz="1400" b="1" dirty="0" smtClean="0">
                <a:solidFill>
                  <a:prstClr val="black"/>
                </a:solidFill>
              </a:rPr>
              <a:t>miniere             Incendi </a:t>
            </a:r>
            <a:r>
              <a:rPr lang="it-IT" sz="1400" b="1" dirty="0">
                <a:solidFill>
                  <a:prstClr val="black"/>
                </a:solidFill>
              </a:rPr>
              <a:t>boschivi o fuochi agricoli</a:t>
            </a:r>
            <a:r>
              <a:rPr lang="it-IT" sz="1400" dirty="0">
                <a:solidFill>
                  <a:prstClr val="black"/>
                </a:solidFill>
              </a:rPr>
              <a:t/>
            </a:r>
            <a:br>
              <a:rPr lang="it-IT" sz="1400" dirty="0">
                <a:solidFill>
                  <a:prstClr val="black"/>
                </a:solidFill>
              </a:rPr>
            </a:br>
            <a:r>
              <a:rPr lang="it-IT" sz="1400" b="1" dirty="0" smtClean="0">
                <a:solidFill>
                  <a:prstClr val="black"/>
                </a:solidFill>
              </a:rPr>
              <a:t>Agricoltura</a:t>
            </a:r>
            <a:endParaRPr lang="it-IT" sz="1400" dirty="0">
              <a:solidFill>
                <a:prstClr val="black"/>
              </a:solidFill>
            </a:endParaRPr>
          </a:p>
        </p:txBody>
      </p:sp>
    </p:spTree>
    <p:extLst>
      <p:ext uri="{BB962C8B-B14F-4D97-AF65-F5344CB8AC3E}">
        <p14:creationId xmlns:p14="http://schemas.microsoft.com/office/powerpoint/2010/main" val="374332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31840" y="260648"/>
            <a:ext cx="2462534" cy="400110"/>
          </a:xfrm>
          <a:prstGeom prst="rect">
            <a:avLst/>
          </a:prstGeom>
        </p:spPr>
        <p:txBody>
          <a:bodyPr wrap="none">
            <a:spAutoFit/>
          </a:bodyPr>
          <a:lstStyle/>
          <a:p>
            <a:r>
              <a:rPr lang="it-IT" sz="2000" dirty="0">
                <a:solidFill>
                  <a:srgbClr val="C00000"/>
                </a:solidFill>
                <a:latin typeface="Comic Sans MS" panose="030F0702030302020204" pitchFamily="66" charset="0"/>
                <a:cs typeface="Times New Roman" panose="02020603050405020304" pitchFamily="18" charset="0"/>
              </a:rPr>
              <a:t>Chimica </a:t>
            </a:r>
            <a:r>
              <a:rPr lang="it-IT" sz="2000" dirty="0" smtClean="0">
                <a:solidFill>
                  <a:srgbClr val="C00000"/>
                </a:solidFill>
                <a:latin typeface="Comic Sans MS" panose="030F0702030302020204" pitchFamily="66" charset="0"/>
                <a:cs typeface="Times New Roman" panose="02020603050405020304" pitchFamily="18" charset="0"/>
              </a:rPr>
              <a:t>ambientale</a:t>
            </a:r>
            <a:endParaRPr lang="it-IT" dirty="0"/>
          </a:p>
        </p:txBody>
      </p:sp>
      <p:sp>
        <p:nvSpPr>
          <p:cNvPr id="5" name="Rettangolo 4"/>
          <p:cNvSpPr/>
          <p:nvPr/>
        </p:nvSpPr>
        <p:spPr>
          <a:xfrm>
            <a:off x="3419872" y="868650"/>
            <a:ext cx="4084773"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Inquinamento a livello del suolo </a:t>
            </a:r>
            <a:endParaRPr lang="it-IT" dirty="0"/>
          </a:p>
        </p:txBody>
      </p:sp>
      <p:sp>
        <p:nvSpPr>
          <p:cNvPr id="6" name="Rettangolo 5"/>
          <p:cNvSpPr/>
          <p:nvPr/>
        </p:nvSpPr>
        <p:spPr>
          <a:xfrm>
            <a:off x="251520" y="674693"/>
            <a:ext cx="3017173" cy="954107"/>
          </a:xfrm>
          <a:prstGeom prst="rect">
            <a:avLst/>
          </a:prstGeom>
          <a:ln w="19050">
            <a:solidFill>
              <a:srgbClr val="C00000"/>
            </a:solidFill>
          </a:ln>
        </p:spPr>
        <p:txBody>
          <a:bodyPr wrap="none">
            <a:spAutoFit/>
          </a:bodyPr>
          <a:lstStyle/>
          <a:p>
            <a:r>
              <a:rPr lang="it-IT" sz="1400" dirty="0" smtClean="0">
                <a:latin typeface="Comic Sans MS" panose="030F0702030302020204" pitchFamily="66" charset="0"/>
                <a:cs typeface="Times New Roman" panose="02020603050405020304" pitchFamily="18" charset="0"/>
              </a:rPr>
              <a:t>Troposfera:    - smog fotochimico</a:t>
            </a:r>
          </a:p>
          <a:p>
            <a:r>
              <a:rPr lang="it-IT" sz="1100" dirty="0" smtClean="0">
                <a:latin typeface="Comic Sans MS" panose="030F0702030302020204" pitchFamily="66" charset="0"/>
                <a:cs typeface="Times New Roman" panose="02020603050405020304" pitchFamily="18" charset="0"/>
              </a:rPr>
              <a:t>  (fino </a:t>
            </a:r>
            <a:r>
              <a:rPr lang="it-IT" sz="1050" dirty="0" smtClean="0">
                <a:latin typeface="Comic Sans MS" panose="030F0702030302020204" pitchFamily="66" charset="0"/>
                <a:cs typeface="Times New Roman" panose="02020603050405020304" pitchFamily="18" charset="0"/>
              </a:rPr>
              <a:t>a 15 km)      </a:t>
            </a:r>
            <a:r>
              <a:rPr lang="it-IT" sz="1400" dirty="0" smtClean="0">
                <a:latin typeface="Comic Sans MS" panose="030F0702030302020204" pitchFamily="66" charset="0"/>
                <a:cs typeface="Times New Roman" panose="02020603050405020304" pitchFamily="18" charset="0"/>
              </a:rPr>
              <a:t>-  </a:t>
            </a:r>
            <a:r>
              <a:rPr lang="it-IT" sz="1400" dirty="0" smtClean="0">
                <a:solidFill>
                  <a:srgbClr val="FF0000"/>
                </a:solidFill>
                <a:latin typeface="Comic Sans MS" panose="030F0702030302020204" pitchFamily="66" charset="0"/>
                <a:cs typeface="Times New Roman" panose="02020603050405020304" pitchFamily="18" charset="0"/>
              </a:rPr>
              <a:t>piogge acide</a:t>
            </a:r>
          </a:p>
          <a:p>
            <a:r>
              <a:rPr lang="it-IT" sz="1400" dirty="0" smtClean="0">
                <a:latin typeface="Comic Sans MS" panose="030F0702030302020204" pitchFamily="66" charset="0"/>
                <a:cs typeface="Times New Roman" panose="02020603050405020304" pitchFamily="18" charset="0"/>
              </a:rPr>
              <a:t>                       -  gas tossici/nocivi</a:t>
            </a:r>
          </a:p>
          <a:p>
            <a:r>
              <a:rPr lang="it-IT" sz="1400" dirty="0" smtClean="0">
                <a:latin typeface="Comic Sans MS" panose="030F0702030302020204" pitchFamily="66" charset="0"/>
                <a:cs typeface="Times New Roman" panose="02020603050405020304" pitchFamily="18" charset="0"/>
              </a:rPr>
              <a:t>                       - effetto serra</a:t>
            </a:r>
            <a:endParaRPr lang="it-IT" sz="1400" dirty="0"/>
          </a:p>
        </p:txBody>
      </p:sp>
      <p:sp>
        <p:nvSpPr>
          <p:cNvPr id="7" name="Rettangolo 6"/>
          <p:cNvSpPr/>
          <p:nvPr/>
        </p:nvSpPr>
        <p:spPr>
          <a:xfrm>
            <a:off x="323528" y="1700808"/>
            <a:ext cx="1931939" cy="461665"/>
          </a:xfrm>
          <a:prstGeom prst="rect">
            <a:avLst/>
          </a:prstGeom>
        </p:spPr>
        <p:txBody>
          <a:bodyPr wrap="none">
            <a:spAutoFit/>
          </a:bodyPr>
          <a:lstStyle/>
          <a:p>
            <a:r>
              <a:rPr lang="it-IT" sz="2400" u="sng" dirty="0" smtClean="0">
                <a:solidFill>
                  <a:srgbClr val="C00000"/>
                </a:solidFill>
                <a:latin typeface="Comic Sans MS" panose="030F0702030302020204" pitchFamily="66" charset="0"/>
                <a:cs typeface="Times New Roman" panose="02020603050405020304" pitchFamily="18" charset="0"/>
              </a:rPr>
              <a:t>Piogge acide</a:t>
            </a:r>
            <a:endParaRPr lang="it-IT" sz="2400" u="sng" dirty="0">
              <a:solidFill>
                <a:srgbClr val="C00000"/>
              </a:solidFill>
            </a:endParaRPr>
          </a:p>
        </p:txBody>
      </p:sp>
      <p:sp>
        <p:nvSpPr>
          <p:cNvPr id="2" name="Rettangolo 1"/>
          <p:cNvSpPr/>
          <p:nvPr/>
        </p:nvSpPr>
        <p:spPr>
          <a:xfrm>
            <a:off x="3203848" y="1772816"/>
            <a:ext cx="3106941" cy="338554"/>
          </a:xfrm>
          <a:prstGeom prst="rect">
            <a:avLst/>
          </a:prstGeom>
        </p:spPr>
        <p:txBody>
          <a:bodyPr wrap="none">
            <a:spAutoFit/>
          </a:bodyPr>
          <a:lstStyle/>
          <a:p>
            <a:pPr lvl="0"/>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CO</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 (g)</a:t>
            </a:r>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6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H</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600" baseline="-250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aq</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H</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CO</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 (</a:t>
            </a:r>
            <a:r>
              <a:rPr lang="it-IT" sz="1600" baseline="-250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aq</a:t>
            </a:r>
            <a:r>
              <a:rPr lang="it-IT" sz="16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6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endParaRPr lang="it-IT" dirty="0">
              <a:solidFill>
                <a:prstClr val="black"/>
              </a:solidFill>
            </a:endParaRPr>
          </a:p>
        </p:txBody>
      </p:sp>
      <p:sp>
        <p:nvSpPr>
          <p:cNvPr id="3" name="Rettangolo 2"/>
          <p:cNvSpPr/>
          <p:nvPr/>
        </p:nvSpPr>
        <p:spPr>
          <a:xfrm>
            <a:off x="6372200" y="1772816"/>
            <a:ext cx="1978427" cy="523220"/>
          </a:xfrm>
          <a:prstGeom prst="rect">
            <a:avLst/>
          </a:prstGeom>
        </p:spPr>
        <p:txBody>
          <a:bodyPr wrap="none">
            <a:spAutoFit/>
          </a:bodyPr>
          <a:lstStyle/>
          <a:p>
            <a:pPr algn="ctr"/>
            <a:r>
              <a:rPr lang="it-IT" sz="1400" dirty="0" smtClean="0">
                <a:solidFill>
                  <a:srgbClr val="C00000"/>
                </a:solidFill>
                <a:latin typeface="Comic Sans MS" panose="030F0702030302020204" pitchFamily="66" charset="0"/>
                <a:cs typeface="Times New Roman" panose="02020603050405020304" pitchFamily="18" charset="0"/>
              </a:rPr>
              <a:t>Pioggia naturale acida</a:t>
            </a:r>
          </a:p>
          <a:p>
            <a:pPr algn="ctr"/>
            <a:r>
              <a:rPr lang="it-IT" sz="1400" dirty="0" err="1" smtClean="0">
                <a:solidFill>
                  <a:srgbClr val="C00000"/>
                </a:solidFill>
                <a:latin typeface="Comic Sans MS" panose="030F0702030302020204" pitchFamily="66" charset="0"/>
                <a:cs typeface="Times New Roman" panose="02020603050405020304" pitchFamily="18" charset="0"/>
              </a:rPr>
              <a:t>pH</a:t>
            </a:r>
            <a:r>
              <a:rPr lang="it-IT" sz="1400" dirty="0" smtClean="0">
                <a:solidFill>
                  <a:srgbClr val="C00000"/>
                </a:solidFill>
                <a:latin typeface="Comic Sans MS" panose="030F0702030302020204" pitchFamily="66" charset="0"/>
                <a:cs typeface="Times New Roman" panose="02020603050405020304" pitchFamily="18" charset="0"/>
              </a:rPr>
              <a:t> circa 5,6</a:t>
            </a:r>
            <a:endParaRPr lang="it-IT" sz="1400" dirty="0"/>
          </a:p>
        </p:txBody>
      </p:sp>
      <p:sp>
        <p:nvSpPr>
          <p:cNvPr id="8" name="Rettangolo 7"/>
          <p:cNvSpPr/>
          <p:nvPr/>
        </p:nvSpPr>
        <p:spPr>
          <a:xfrm>
            <a:off x="7020272" y="3284984"/>
            <a:ext cx="1512168" cy="523220"/>
          </a:xfrm>
          <a:prstGeom prst="rect">
            <a:avLst/>
          </a:prstGeom>
        </p:spPr>
        <p:txBody>
          <a:bodyPr wrap="square">
            <a:spAutoFit/>
          </a:bodyPr>
          <a:lstStyle/>
          <a:p>
            <a:pPr lvl="0" algn="ctr"/>
            <a:r>
              <a:rPr lang="it-IT" sz="1400" dirty="0">
                <a:solidFill>
                  <a:srgbClr val="C00000"/>
                </a:solidFill>
                <a:latin typeface="Comic Sans MS" panose="030F0702030302020204" pitchFamily="66" charset="0"/>
                <a:cs typeface="Times New Roman" panose="02020603050405020304" pitchFamily="18" charset="0"/>
              </a:rPr>
              <a:t>Pioggia </a:t>
            </a:r>
            <a:r>
              <a:rPr lang="it-IT" sz="1400" dirty="0" smtClean="0">
                <a:solidFill>
                  <a:srgbClr val="C00000"/>
                </a:solidFill>
                <a:latin typeface="Comic Sans MS" panose="030F0702030302020204" pitchFamily="66" charset="0"/>
                <a:cs typeface="Times New Roman" panose="02020603050405020304" pitchFamily="18" charset="0"/>
              </a:rPr>
              <a:t>acida</a:t>
            </a:r>
            <a:endParaRPr lang="it-IT" sz="1400" dirty="0">
              <a:solidFill>
                <a:srgbClr val="C00000"/>
              </a:solidFill>
              <a:latin typeface="Comic Sans MS" panose="030F0702030302020204" pitchFamily="66" charset="0"/>
              <a:cs typeface="Times New Roman" panose="02020603050405020304" pitchFamily="18" charset="0"/>
            </a:endParaRPr>
          </a:p>
          <a:p>
            <a:pPr lvl="0" algn="ctr"/>
            <a:r>
              <a:rPr lang="it-IT" sz="1400" dirty="0" err="1">
                <a:solidFill>
                  <a:srgbClr val="C00000"/>
                </a:solidFill>
                <a:latin typeface="Comic Sans MS" panose="030F0702030302020204" pitchFamily="66" charset="0"/>
                <a:cs typeface="Times New Roman" panose="02020603050405020304" pitchFamily="18" charset="0"/>
              </a:rPr>
              <a:t>pH</a:t>
            </a:r>
            <a:r>
              <a:rPr lang="it-IT" sz="1400" dirty="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rPr>
              <a:t>&lt; 5</a:t>
            </a:r>
            <a:endParaRPr lang="it-IT" sz="1400" dirty="0">
              <a:solidFill>
                <a:prstClr val="black"/>
              </a:solidFill>
            </a:endParaRPr>
          </a:p>
        </p:txBody>
      </p:sp>
      <p:sp>
        <p:nvSpPr>
          <p:cNvPr id="9" name="Ovale 8"/>
          <p:cNvSpPr/>
          <p:nvPr/>
        </p:nvSpPr>
        <p:spPr>
          <a:xfrm>
            <a:off x="6876256" y="3212976"/>
            <a:ext cx="180020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491880" y="2996952"/>
            <a:ext cx="854721" cy="338554"/>
          </a:xfrm>
          <a:prstGeom prst="rect">
            <a:avLst/>
          </a:prstGeom>
        </p:spPr>
        <p:txBody>
          <a:bodyPr wrap="none">
            <a:spAutoFit/>
          </a:bodyPr>
          <a:lstStyle/>
          <a:p>
            <a:r>
              <a:rPr lang="it-IT" sz="16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H</a:t>
            </a:r>
            <a:r>
              <a:rPr lang="it-IT" sz="16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2</a:t>
            </a:r>
            <a:r>
              <a:rPr lang="it-IT" sz="16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SO</a:t>
            </a:r>
            <a:r>
              <a:rPr lang="it-IT" sz="16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4 </a:t>
            </a:r>
            <a:endParaRPr lang="it-IT" dirty="0">
              <a:solidFill>
                <a:srgbClr val="C00000"/>
              </a:solidFill>
            </a:endParaRPr>
          </a:p>
        </p:txBody>
      </p:sp>
      <p:sp>
        <p:nvSpPr>
          <p:cNvPr id="11" name="Rettangolo 10"/>
          <p:cNvSpPr/>
          <p:nvPr/>
        </p:nvSpPr>
        <p:spPr>
          <a:xfrm>
            <a:off x="5580112" y="3018438"/>
            <a:ext cx="792205" cy="338554"/>
          </a:xfrm>
          <a:prstGeom prst="rect">
            <a:avLst/>
          </a:prstGeom>
        </p:spPr>
        <p:txBody>
          <a:bodyPr wrap="none">
            <a:spAutoFit/>
          </a:bodyPr>
          <a:lstStyle/>
          <a:p>
            <a:r>
              <a:rPr lang="it-IT" sz="16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HNO</a:t>
            </a:r>
            <a:r>
              <a:rPr lang="it-IT" sz="16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 </a:t>
            </a:r>
            <a:endParaRPr lang="it-IT" dirty="0">
              <a:solidFill>
                <a:srgbClr val="C00000"/>
              </a:solidFill>
            </a:endParaRPr>
          </a:p>
        </p:txBody>
      </p:sp>
      <p:sp>
        <p:nvSpPr>
          <p:cNvPr id="12" name="Rettangolo 11"/>
          <p:cNvSpPr/>
          <p:nvPr/>
        </p:nvSpPr>
        <p:spPr>
          <a:xfrm>
            <a:off x="3275856" y="2420888"/>
            <a:ext cx="2739853" cy="307777"/>
          </a:xfrm>
          <a:prstGeom prst="rect">
            <a:avLst/>
          </a:prstGeom>
        </p:spPr>
        <p:txBody>
          <a:bodyPr wrap="non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Inquinanti primari: SO</a:t>
            </a:r>
            <a:r>
              <a:rPr lang="it-IT" sz="1400" baseline="-25000" dirty="0" smtClean="0">
                <a:solidFill>
                  <a:srgbClr val="C00000"/>
                </a:solidFill>
                <a:latin typeface="Comic Sans MS" panose="030F0702030302020204" pitchFamily="66" charset="0"/>
                <a:cs typeface="Times New Roman" panose="02020603050405020304" pitchFamily="18" charset="0"/>
              </a:rPr>
              <a:t>2</a:t>
            </a:r>
            <a:r>
              <a:rPr lang="it-IT" sz="1400" dirty="0" smtClean="0">
                <a:solidFill>
                  <a:srgbClr val="C00000"/>
                </a:solidFill>
                <a:latin typeface="Comic Sans MS" panose="030F0702030302020204" pitchFamily="66" charset="0"/>
                <a:cs typeface="Times New Roman" panose="02020603050405020304" pitchFamily="18" charset="0"/>
              </a:rPr>
              <a:t> e </a:t>
            </a:r>
            <a:r>
              <a:rPr lang="it-IT" sz="1400" dirty="0" err="1" smtClean="0">
                <a:solidFill>
                  <a:srgbClr val="C00000"/>
                </a:solidFill>
                <a:latin typeface="Comic Sans MS" panose="030F0702030302020204" pitchFamily="66" charset="0"/>
                <a:cs typeface="Times New Roman" panose="02020603050405020304" pitchFamily="18" charset="0"/>
              </a:rPr>
              <a:t>NO</a:t>
            </a:r>
            <a:r>
              <a:rPr lang="it-IT" sz="1400" baseline="-25000" dirty="0" err="1" smtClean="0">
                <a:solidFill>
                  <a:srgbClr val="C00000"/>
                </a:solidFill>
                <a:latin typeface="Comic Sans MS" panose="030F0702030302020204" pitchFamily="66" charset="0"/>
                <a:cs typeface="Times New Roman" panose="02020603050405020304" pitchFamily="18" charset="0"/>
              </a:rPr>
              <a:t>x</a:t>
            </a:r>
            <a:r>
              <a:rPr lang="it-IT" sz="1400" dirty="0" smtClean="0">
                <a:solidFill>
                  <a:srgbClr val="C00000"/>
                </a:solidFill>
                <a:latin typeface="Comic Sans MS" panose="030F0702030302020204" pitchFamily="66" charset="0"/>
                <a:cs typeface="Times New Roman" panose="02020603050405020304" pitchFamily="18" charset="0"/>
              </a:rPr>
              <a:t> </a:t>
            </a:r>
            <a:endParaRPr lang="it-IT" dirty="0"/>
          </a:p>
        </p:txBody>
      </p:sp>
      <p:cxnSp>
        <p:nvCxnSpPr>
          <p:cNvPr id="14" name="Connettore 2 13"/>
          <p:cNvCxnSpPr/>
          <p:nvPr/>
        </p:nvCxnSpPr>
        <p:spPr>
          <a:xfrm flipH="1">
            <a:off x="4283968" y="2708920"/>
            <a:ext cx="792088"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endCxn id="11" idx="0"/>
          </p:cNvCxnSpPr>
          <p:nvPr/>
        </p:nvCxnSpPr>
        <p:spPr>
          <a:xfrm>
            <a:off x="5652120" y="2780928"/>
            <a:ext cx="324095" cy="23751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2646805" y="3356992"/>
            <a:ext cx="4671472" cy="1169551"/>
          </a:xfrm>
          <a:prstGeom prst="rect">
            <a:avLst/>
          </a:prstGeom>
        </p:spPr>
        <p:txBody>
          <a:bodyPr wrap="none">
            <a:spAutoFit/>
          </a:bodyPr>
          <a:lstStyle/>
          <a:p>
            <a:pPr algn="ctr"/>
            <a:r>
              <a:rPr lang="it-IT" sz="1400" dirty="0" smtClean="0">
                <a:solidFill>
                  <a:srgbClr val="0070C0"/>
                </a:solidFill>
                <a:latin typeface="Comic Sans MS" panose="030F0702030302020204" pitchFamily="66" charset="0"/>
                <a:cs typeface="Times New Roman" panose="02020603050405020304" pitchFamily="18" charset="0"/>
              </a:rPr>
              <a:t>Trasporto tramite le goccioline di acqua </a:t>
            </a:r>
          </a:p>
          <a:p>
            <a:pPr algn="ctr"/>
            <a:r>
              <a:rPr lang="it-IT" sz="1400" dirty="0" smtClean="0">
                <a:solidFill>
                  <a:srgbClr val="0070C0"/>
                </a:solidFill>
                <a:latin typeface="Comic Sans MS" panose="030F0702030302020204" pitchFamily="66" charset="0"/>
                <a:cs typeface="Times New Roman" panose="02020603050405020304" pitchFamily="18" charset="0"/>
              </a:rPr>
              <a:t>con i movimenti delle masse d’aria </a:t>
            </a:r>
          </a:p>
          <a:p>
            <a:pPr algn="ctr"/>
            <a:endParaRPr lang="it-IT" sz="1400" dirty="0" smtClean="0">
              <a:solidFill>
                <a:srgbClr val="0070C0"/>
              </a:solidFill>
              <a:latin typeface="Comic Sans MS" panose="030F0702030302020204" pitchFamily="66" charset="0"/>
              <a:cs typeface="Times New Roman" panose="02020603050405020304" pitchFamily="18" charset="0"/>
            </a:endParaRPr>
          </a:p>
          <a:p>
            <a:pPr algn="ctr"/>
            <a:endParaRPr lang="it-IT" sz="1400" dirty="0">
              <a:solidFill>
                <a:srgbClr val="0070C0"/>
              </a:solidFill>
              <a:latin typeface="Comic Sans MS" panose="030F0702030302020204" pitchFamily="66" charset="0"/>
              <a:cs typeface="Times New Roman" panose="02020603050405020304" pitchFamily="18" charset="0"/>
            </a:endParaRPr>
          </a:p>
          <a:p>
            <a:pPr algn="ctr"/>
            <a:r>
              <a:rPr lang="it-IT" sz="1400" dirty="0" smtClean="0">
                <a:solidFill>
                  <a:srgbClr val="0070C0"/>
                </a:solidFill>
                <a:latin typeface="Comic Sans MS" panose="030F0702030302020204" pitchFamily="66" charset="0"/>
                <a:cs typeface="Times New Roman" panose="02020603050405020304" pitchFamily="18" charset="0"/>
              </a:rPr>
              <a:t>Pioggia acida anche lontano dal luogo dell’inquinamento</a:t>
            </a:r>
            <a:endParaRPr lang="it-IT" dirty="0">
              <a:solidFill>
                <a:srgbClr val="0070C0"/>
              </a:solidFill>
            </a:endParaRPr>
          </a:p>
        </p:txBody>
      </p:sp>
      <p:sp>
        <p:nvSpPr>
          <p:cNvPr id="18" name="Freccia in giù 17"/>
          <p:cNvSpPr/>
          <p:nvPr/>
        </p:nvSpPr>
        <p:spPr>
          <a:xfrm>
            <a:off x="4716016" y="3861048"/>
            <a:ext cx="484632" cy="40234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95536" y="4509120"/>
            <a:ext cx="5888150" cy="677108"/>
          </a:xfrm>
          <a:prstGeom prst="rect">
            <a:avLst/>
          </a:prstGeom>
        </p:spPr>
        <p:txBody>
          <a:bodyPr wrap="none">
            <a:spAutoFit/>
          </a:bodyPr>
          <a:lstStyle/>
          <a:p>
            <a:r>
              <a:rPr lang="it-IT" sz="1200" dirty="0" smtClean="0">
                <a:solidFill>
                  <a:srgbClr val="C00000"/>
                </a:solidFill>
                <a:latin typeface="Comic Sans MS" panose="030F0702030302020204" pitchFamily="66" charset="0"/>
                <a:cs typeface="Times New Roman" panose="02020603050405020304" pitchFamily="18" charset="0"/>
              </a:rPr>
              <a:t>ARIA PULITA:</a:t>
            </a:r>
          </a:p>
          <a:p>
            <a:r>
              <a:rPr lang="it-IT" sz="1400" dirty="0" smtClean="0">
                <a:solidFill>
                  <a:srgbClr val="C00000"/>
                </a:solidFill>
                <a:latin typeface="Comic Sans MS" panose="030F0702030302020204" pitchFamily="66" charset="0"/>
                <a:cs typeface="Times New Roman" panose="02020603050405020304" pitchFamily="18" charset="0"/>
              </a:rPr>
              <a:t>SO</a:t>
            </a:r>
            <a:r>
              <a:rPr lang="it-IT" sz="1400" baseline="-25000" dirty="0" smtClean="0">
                <a:solidFill>
                  <a:srgbClr val="C00000"/>
                </a:solidFill>
                <a:latin typeface="Comic Sans MS" panose="030F0702030302020204" pitchFamily="66" charset="0"/>
                <a:cs typeface="Times New Roman" panose="02020603050405020304" pitchFamily="18" charset="0"/>
              </a:rPr>
              <a:t>2</a:t>
            </a:r>
            <a:r>
              <a:rPr lang="it-IT" sz="1400" dirty="0" smtClean="0">
                <a:solidFill>
                  <a:srgbClr val="C00000"/>
                </a:solidFill>
                <a:latin typeface="Comic Sans MS" panose="030F0702030302020204" pitchFamily="66" charset="0"/>
                <a:cs typeface="Times New Roman" panose="02020603050405020304" pitchFamily="18" charset="0"/>
              </a:rPr>
              <a:t> : </a:t>
            </a:r>
            <a:r>
              <a:rPr lang="it-IT" sz="1200" dirty="0" smtClean="0">
                <a:solidFill>
                  <a:srgbClr val="C00000"/>
                </a:solidFill>
                <a:latin typeface="Comic Sans MS" panose="030F0702030302020204" pitchFamily="66" charset="0"/>
                <a:cs typeface="Times New Roman" panose="02020603050405020304" pitchFamily="18" charset="0"/>
              </a:rPr>
              <a:t>vulcani (quindi negli strati alti dell’atmosfera), </a:t>
            </a:r>
          </a:p>
          <a:p>
            <a:r>
              <a:rPr lang="it-IT" sz="1200" dirty="0">
                <a:solidFill>
                  <a:srgbClr val="C00000"/>
                </a:solidFill>
                <a:latin typeface="Comic Sans MS" panose="030F0702030302020204" pitchFamily="66" charset="0"/>
                <a:cs typeface="Times New Roman" panose="02020603050405020304" pitchFamily="18" charset="0"/>
              </a:rPr>
              <a:t> </a:t>
            </a:r>
            <a:r>
              <a:rPr lang="it-IT" sz="1200" dirty="0" smtClean="0">
                <a:solidFill>
                  <a:srgbClr val="C00000"/>
                </a:solidFill>
                <a:latin typeface="Comic Sans MS" panose="030F0702030302020204" pitchFamily="66" charset="0"/>
                <a:cs typeface="Times New Roman" panose="02020603050405020304" pitchFamily="18" charset="0"/>
              </a:rPr>
              <a:t>          prodotti di </a:t>
            </a:r>
            <a:r>
              <a:rPr lang="it-IT" sz="1200" dirty="0" err="1" smtClean="0">
                <a:solidFill>
                  <a:srgbClr val="C00000"/>
                </a:solidFill>
                <a:latin typeface="Comic Sans MS" panose="030F0702030302020204" pitchFamily="66" charset="0"/>
                <a:cs typeface="Times New Roman" panose="02020603050405020304" pitchFamily="18" charset="0"/>
              </a:rPr>
              <a:t>ox</a:t>
            </a:r>
            <a:r>
              <a:rPr lang="it-IT" sz="1200" dirty="0" smtClean="0">
                <a:solidFill>
                  <a:srgbClr val="C00000"/>
                </a:solidFill>
                <a:latin typeface="Comic Sans MS" panose="030F0702030302020204" pitchFamily="66" charset="0"/>
                <a:cs typeface="Times New Roman" panose="02020603050405020304" pitchFamily="18" charset="0"/>
              </a:rPr>
              <a:t> di resti vegetali (quindi di solito lontano dai centri abitati)</a:t>
            </a:r>
            <a:endParaRPr lang="it-IT" sz="1200" dirty="0"/>
          </a:p>
        </p:txBody>
      </p:sp>
      <p:sp>
        <p:nvSpPr>
          <p:cNvPr id="20" name="Rettangolo 19"/>
          <p:cNvSpPr/>
          <p:nvPr/>
        </p:nvSpPr>
        <p:spPr>
          <a:xfrm>
            <a:off x="467544" y="5301208"/>
            <a:ext cx="7632848" cy="861774"/>
          </a:xfrm>
          <a:prstGeom prst="rect">
            <a:avLst/>
          </a:prstGeom>
        </p:spPr>
        <p:txBody>
          <a:bodyPr wrap="square">
            <a:spAutoFit/>
          </a:bodyPr>
          <a:lstStyle/>
          <a:p>
            <a:pPr lvl="0"/>
            <a:r>
              <a:rPr lang="it-IT" sz="1200" dirty="0">
                <a:solidFill>
                  <a:srgbClr val="C00000"/>
                </a:solidFill>
                <a:latin typeface="Comic Sans MS" panose="030F0702030302020204" pitchFamily="66" charset="0"/>
                <a:cs typeface="Times New Roman" panose="02020603050405020304" pitchFamily="18" charset="0"/>
              </a:rPr>
              <a:t>ARIA </a:t>
            </a:r>
            <a:r>
              <a:rPr lang="it-IT" sz="1200" dirty="0" smtClean="0">
                <a:solidFill>
                  <a:srgbClr val="C00000"/>
                </a:solidFill>
                <a:latin typeface="Comic Sans MS" panose="030F0702030302020204" pitchFamily="66" charset="0"/>
                <a:cs typeface="Times New Roman" panose="02020603050405020304" pitchFamily="18" charset="0"/>
              </a:rPr>
              <a:t>INQUINATA:</a:t>
            </a:r>
            <a:endParaRPr lang="it-IT" sz="1200" dirty="0">
              <a:solidFill>
                <a:srgbClr val="C00000"/>
              </a:solidFill>
              <a:latin typeface="Comic Sans MS" panose="030F0702030302020204" pitchFamily="66" charset="0"/>
              <a:cs typeface="Times New Roman" panose="02020603050405020304" pitchFamily="18" charset="0"/>
            </a:endParaRPr>
          </a:p>
          <a:p>
            <a:pPr lvl="0"/>
            <a:r>
              <a:rPr lang="it-IT" sz="1400" dirty="0">
                <a:solidFill>
                  <a:srgbClr val="C00000"/>
                </a:solidFill>
                <a:latin typeface="Comic Sans MS" panose="030F0702030302020204" pitchFamily="66" charset="0"/>
                <a:cs typeface="Times New Roman" panose="02020603050405020304" pitchFamily="18" charset="0"/>
              </a:rPr>
              <a:t>SO</a:t>
            </a:r>
            <a:r>
              <a:rPr lang="it-IT" sz="1400" baseline="-25000" dirty="0">
                <a:solidFill>
                  <a:srgbClr val="C00000"/>
                </a:solidFill>
                <a:latin typeface="Comic Sans MS" panose="030F0702030302020204" pitchFamily="66" charset="0"/>
                <a:cs typeface="Times New Roman" panose="02020603050405020304" pitchFamily="18" charset="0"/>
              </a:rPr>
              <a:t>2</a:t>
            </a:r>
            <a:r>
              <a:rPr lang="it-IT" sz="1400" dirty="0">
                <a:solidFill>
                  <a:srgbClr val="C00000"/>
                </a:solidFill>
                <a:latin typeface="Comic Sans MS" panose="030F0702030302020204" pitchFamily="66" charset="0"/>
                <a:cs typeface="Times New Roman" panose="02020603050405020304" pitchFamily="18" charset="0"/>
              </a:rPr>
              <a:t> : </a:t>
            </a:r>
            <a:r>
              <a:rPr lang="it-IT" sz="1200" dirty="0" smtClean="0">
                <a:solidFill>
                  <a:srgbClr val="C00000"/>
                </a:solidFill>
                <a:latin typeface="Comic Sans MS" panose="030F0702030302020204" pitchFamily="66" charset="0"/>
                <a:cs typeface="Times New Roman" panose="02020603050405020304" pitchFamily="18" charset="0"/>
              </a:rPr>
              <a:t>combustione del carbone estratto dalle miniere (contiene S)</a:t>
            </a:r>
          </a:p>
          <a:p>
            <a:pPr lvl="0"/>
            <a:r>
              <a:rPr lang="it-IT" sz="1200" dirty="0">
                <a:solidFill>
                  <a:srgbClr val="C00000"/>
                </a:solidFill>
                <a:latin typeface="Comic Sans MS" panose="030F0702030302020204" pitchFamily="66" charset="0"/>
                <a:cs typeface="Times New Roman" panose="02020603050405020304" pitchFamily="18" charset="0"/>
              </a:rPr>
              <a:t> </a:t>
            </a:r>
            <a:r>
              <a:rPr lang="it-IT" sz="1200" dirty="0" smtClean="0">
                <a:solidFill>
                  <a:srgbClr val="C00000"/>
                </a:solidFill>
                <a:latin typeface="Comic Sans MS" panose="030F0702030302020204" pitchFamily="66" charset="0"/>
                <a:cs typeface="Times New Roman" panose="02020603050405020304" pitchFamily="18" charset="0"/>
              </a:rPr>
              <a:t>          lavorazione del petrolio (anche H</a:t>
            </a:r>
            <a:r>
              <a:rPr lang="it-IT" sz="1200" baseline="-25000" dirty="0" smtClean="0">
                <a:solidFill>
                  <a:srgbClr val="C00000"/>
                </a:solidFill>
                <a:latin typeface="Comic Sans MS" panose="030F0702030302020204" pitchFamily="66" charset="0"/>
                <a:cs typeface="Times New Roman" panose="02020603050405020304" pitchFamily="18" charset="0"/>
              </a:rPr>
              <a:t>2</a:t>
            </a:r>
            <a:r>
              <a:rPr lang="it-IT" sz="1200" dirty="0" smtClean="0">
                <a:solidFill>
                  <a:srgbClr val="C00000"/>
                </a:solidFill>
                <a:latin typeface="Comic Sans MS" panose="030F0702030302020204" pitchFamily="66" charset="0"/>
                <a:cs typeface="Times New Roman" panose="02020603050405020304" pitchFamily="18" charset="0"/>
              </a:rPr>
              <a:t>S)</a:t>
            </a:r>
          </a:p>
          <a:p>
            <a:pPr lvl="0"/>
            <a:r>
              <a:rPr lang="it-IT" sz="1200" dirty="0">
                <a:solidFill>
                  <a:srgbClr val="C00000"/>
                </a:solidFill>
                <a:latin typeface="Comic Sans MS" panose="030F0702030302020204" pitchFamily="66" charset="0"/>
                <a:cs typeface="Times New Roman" panose="02020603050405020304" pitchFamily="18" charset="0"/>
              </a:rPr>
              <a:t> </a:t>
            </a:r>
            <a:r>
              <a:rPr lang="it-IT" sz="1200" dirty="0" smtClean="0">
                <a:solidFill>
                  <a:srgbClr val="C00000"/>
                </a:solidFill>
                <a:latin typeface="Comic Sans MS" panose="030F0702030302020204" pitchFamily="66" charset="0"/>
                <a:cs typeface="Times New Roman" panose="02020603050405020304" pitchFamily="18" charset="0"/>
              </a:rPr>
              <a:t>          fabbriche di carta (H</a:t>
            </a:r>
            <a:r>
              <a:rPr lang="it-IT" sz="1200" baseline="-25000" dirty="0" smtClean="0">
                <a:solidFill>
                  <a:srgbClr val="C00000"/>
                </a:solidFill>
                <a:latin typeface="Comic Sans MS" panose="030F0702030302020204" pitchFamily="66" charset="0"/>
                <a:cs typeface="Times New Roman" panose="02020603050405020304" pitchFamily="18" charset="0"/>
              </a:rPr>
              <a:t>2</a:t>
            </a:r>
            <a:r>
              <a:rPr lang="it-IT" sz="1200" dirty="0" smtClean="0">
                <a:solidFill>
                  <a:srgbClr val="C00000"/>
                </a:solidFill>
                <a:latin typeface="Comic Sans MS" panose="030F0702030302020204" pitchFamily="66" charset="0"/>
                <a:cs typeface="Times New Roman" panose="02020603050405020304" pitchFamily="18" charset="0"/>
              </a:rPr>
              <a:t>S)</a:t>
            </a:r>
            <a:endParaRPr lang="it-IT" dirty="0"/>
          </a:p>
        </p:txBody>
      </p:sp>
      <p:sp>
        <p:nvSpPr>
          <p:cNvPr id="21" name="Rettangolo 20"/>
          <p:cNvSpPr/>
          <p:nvPr/>
        </p:nvSpPr>
        <p:spPr>
          <a:xfrm>
            <a:off x="5508104" y="5284365"/>
            <a:ext cx="3470822" cy="1384995"/>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H</a:t>
            </a:r>
            <a:r>
              <a:rPr lang="it-IT" sz="1200" baseline="-25000" dirty="0" smtClean="0">
                <a:solidFill>
                  <a:srgbClr val="0070C0"/>
                </a:solidFill>
                <a:latin typeface="Comic Sans MS" panose="030F0702030302020204" pitchFamily="66" charset="0"/>
                <a:cs typeface="Times New Roman" panose="02020603050405020304" pitchFamily="18" charset="0"/>
              </a:rPr>
              <a:t>2</a:t>
            </a:r>
            <a:r>
              <a:rPr lang="it-IT" sz="1200" dirty="0" smtClean="0">
                <a:solidFill>
                  <a:srgbClr val="0070C0"/>
                </a:solidFill>
                <a:latin typeface="Comic Sans MS" panose="030F0702030302020204" pitchFamily="66" charset="0"/>
                <a:cs typeface="Times New Roman" panose="02020603050405020304" pitchFamily="18" charset="0"/>
              </a:rPr>
              <a:t>S altamente velenoso! Va eliminato, per es.</a:t>
            </a:r>
          </a:p>
          <a:p>
            <a:pPr algn="ctr"/>
            <a:r>
              <a:rPr lang="it-IT" sz="1200" dirty="0" smtClean="0">
                <a:solidFill>
                  <a:srgbClr val="0070C0"/>
                </a:solidFill>
                <a:latin typeface="Comic Sans MS" panose="030F0702030302020204" pitchFamily="66" charset="0"/>
                <a:cs typeface="Times New Roman" panose="02020603050405020304" pitchFamily="18" charset="0"/>
              </a:rPr>
              <a:t>2 H</a:t>
            </a:r>
            <a:r>
              <a:rPr lang="it-IT" sz="1200" baseline="-25000" dirty="0" smtClean="0">
                <a:solidFill>
                  <a:srgbClr val="0070C0"/>
                </a:solidFill>
                <a:latin typeface="Comic Sans MS" panose="030F0702030302020204" pitchFamily="66" charset="0"/>
                <a:cs typeface="Times New Roman" panose="02020603050405020304" pitchFamily="18" charset="0"/>
              </a:rPr>
              <a:t>2</a:t>
            </a:r>
            <a:r>
              <a:rPr lang="it-IT" sz="1200" dirty="0" smtClean="0">
                <a:solidFill>
                  <a:srgbClr val="0070C0"/>
                </a:solidFill>
                <a:latin typeface="Comic Sans MS" panose="030F0702030302020204" pitchFamily="66" charset="0"/>
                <a:cs typeface="Times New Roman" panose="02020603050405020304" pitchFamily="18" charset="0"/>
              </a:rPr>
              <a:t>S + SO</a:t>
            </a:r>
            <a:r>
              <a:rPr lang="it-IT" sz="1200" baseline="-25000" dirty="0" smtClean="0">
                <a:solidFill>
                  <a:srgbClr val="0070C0"/>
                </a:solidFill>
                <a:latin typeface="Comic Sans MS" panose="030F0702030302020204" pitchFamily="66" charset="0"/>
                <a:cs typeface="Times New Roman" panose="02020603050405020304" pitchFamily="18" charset="0"/>
              </a:rPr>
              <a:t>2</a:t>
            </a:r>
            <a:r>
              <a:rPr lang="it-IT" sz="1200" dirty="0" smtClean="0">
                <a:solidFill>
                  <a:srgbClr val="0070C0"/>
                </a:solidFill>
                <a:latin typeface="Comic Sans MS" panose="030F0702030302020204" pitchFamily="66" charset="0"/>
                <a:cs typeface="Times New Roman" panose="02020603050405020304" pitchFamily="18" charset="0"/>
              </a:rPr>
              <a:t>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 S + 2 H</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Ma anche tioli e </a:t>
            </a:r>
            <a:r>
              <a:rPr lang="it-IT" sz="12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tio</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-eteri: </a:t>
            </a:r>
            <a:r>
              <a:rPr lang="it-IT" sz="1200" u="sng"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zolfo ridotto totale</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Quantità controllate nelle benzine </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da ridurre ulteriormente</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SOLFURI molto diffusi</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«arrostiti» (ossidi  e SO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endParaRPr lang="it-IT" dirty="0">
              <a:solidFill>
                <a:srgbClr val="0070C0"/>
              </a:solidFill>
            </a:endParaRPr>
          </a:p>
        </p:txBody>
      </p:sp>
      <p:sp>
        <p:nvSpPr>
          <p:cNvPr id="22" name="Ovale 21"/>
          <p:cNvSpPr/>
          <p:nvPr/>
        </p:nvSpPr>
        <p:spPr>
          <a:xfrm>
            <a:off x="323528" y="4725144"/>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circolare a destra 22"/>
          <p:cNvSpPr/>
          <p:nvPr/>
        </p:nvSpPr>
        <p:spPr>
          <a:xfrm flipV="1">
            <a:off x="107504" y="3933056"/>
            <a:ext cx="288032" cy="864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Rettangolo 23"/>
          <p:cNvSpPr/>
          <p:nvPr/>
        </p:nvSpPr>
        <p:spPr>
          <a:xfrm>
            <a:off x="395536" y="3573016"/>
            <a:ext cx="2190023" cy="646331"/>
          </a:xfrm>
          <a:prstGeom prst="rect">
            <a:avLst/>
          </a:prstGeom>
        </p:spPr>
        <p:txBody>
          <a:bodyPr wrap="none">
            <a:spAutoFit/>
          </a:bodyPr>
          <a:lstStyle/>
          <a:p>
            <a:r>
              <a:rPr lang="it-IT" sz="1200" dirty="0" smtClean="0">
                <a:solidFill>
                  <a:srgbClr val="0070C0"/>
                </a:solidFill>
                <a:latin typeface="Comic Sans MS" panose="030F0702030302020204" pitchFamily="66" charset="0"/>
                <a:cs typeface="Times New Roman" panose="02020603050405020304" pitchFamily="18" charset="0"/>
              </a:rPr>
              <a:t>Solubile nei tessuti biologici</a:t>
            </a:r>
          </a:p>
          <a:p>
            <a:r>
              <a:rPr lang="it-IT" sz="1200" dirty="0" smtClean="0">
                <a:solidFill>
                  <a:srgbClr val="0070C0"/>
                </a:solidFill>
                <a:latin typeface="Comic Sans MS" panose="030F0702030302020204" pitchFamily="66" charset="0"/>
                <a:cs typeface="Times New Roman" panose="02020603050405020304" pitchFamily="18" charset="0"/>
              </a:rPr>
              <a:t>Ossidante</a:t>
            </a:r>
          </a:p>
          <a:p>
            <a:r>
              <a:rPr lang="it-IT" sz="1200" dirty="0" smtClean="0">
                <a:solidFill>
                  <a:srgbClr val="0070C0"/>
                </a:solidFill>
                <a:latin typeface="Comic Sans MS" panose="030F0702030302020204" pitchFamily="66" charset="0"/>
                <a:cs typeface="Times New Roman" panose="02020603050405020304" pitchFamily="18" charset="0"/>
              </a:rPr>
              <a:t>Dannoso alla salute</a:t>
            </a:r>
            <a:endParaRPr lang="it-IT" sz="1200" dirty="0"/>
          </a:p>
        </p:txBody>
      </p:sp>
      <p:sp>
        <p:nvSpPr>
          <p:cNvPr id="25" name="Ovale 24"/>
          <p:cNvSpPr/>
          <p:nvPr/>
        </p:nvSpPr>
        <p:spPr>
          <a:xfrm>
            <a:off x="3059832" y="2996952"/>
            <a:ext cx="180020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5076056" y="3068960"/>
            <a:ext cx="180020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1403648" y="2708920"/>
            <a:ext cx="2784737" cy="307777"/>
          </a:xfrm>
          <a:prstGeom prst="rect">
            <a:avLst/>
          </a:prstGeom>
        </p:spPr>
        <p:txBody>
          <a:bodyPr wrap="none">
            <a:spAutoFit/>
          </a:bodyPr>
          <a:lstStyle/>
          <a:p>
            <a:r>
              <a:rPr lang="it-IT" sz="1400" dirty="0" smtClean="0">
                <a:solidFill>
                  <a:schemeClr val="accent4">
                    <a:lumMod val="60000"/>
                    <a:lumOff val="40000"/>
                  </a:schemeClr>
                </a:solidFill>
                <a:latin typeface="Comic Sans MS" panose="030F0702030302020204" pitchFamily="66" charset="0"/>
                <a:cs typeface="Times New Roman" panose="02020603050405020304" pitchFamily="18" charset="0"/>
              </a:rPr>
              <a:t>SO</a:t>
            </a:r>
            <a:r>
              <a:rPr lang="it-IT" sz="1400" baseline="-25000" dirty="0" smtClean="0">
                <a:solidFill>
                  <a:schemeClr val="accent4">
                    <a:lumMod val="60000"/>
                    <a:lumOff val="40000"/>
                  </a:schemeClr>
                </a:solidFill>
                <a:latin typeface="Comic Sans MS" panose="030F0702030302020204" pitchFamily="66" charset="0"/>
                <a:cs typeface="Times New Roman" panose="02020603050405020304" pitchFamily="18" charset="0"/>
              </a:rPr>
              <a:t>2</a:t>
            </a:r>
            <a:r>
              <a:rPr lang="it-IT" sz="1400" dirty="0" smtClean="0">
                <a:solidFill>
                  <a:schemeClr val="accent4">
                    <a:lumMod val="60000"/>
                    <a:lumOff val="40000"/>
                  </a:schemeClr>
                </a:solidFill>
                <a:latin typeface="Comic Sans MS" panose="030F0702030302020204" pitchFamily="66" charset="0"/>
                <a:cs typeface="Times New Roman" panose="02020603050405020304" pitchFamily="18" charset="0"/>
              </a:rPr>
              <a:t> per </a:t>
            </a:r>
            <a:r>
              <a:rPr lang="it-IT" sz="1400" dirty="0" err="1" smtClean="0">
                <a:solidFill>
                  <a:schemeClr val="accent4">
                    <a:lumMod val="60000"/>
                    <a:lumOff val="40000"/>
                  </a:schemeClr>
                </a:solidFill>
                <a:latin typeface="Comic Sans MS" panose="030F0702030302020204" pitchFamily="66" charset="0"/>
                <a:cs typeface="Times New Roman" panose="02020603050405020304" pitchFamily="18" charset="0"/>
              </a:rPr>
              <a:t>ox</a:t>
            </a:r>
            <a:r>
              <a:rPr lang="it-IT" sz="1400" dirty="0" smtClean="0">
                <a:solidFill>
                  <a:schemeClr val="accent4">
                    <a:lumMod val="60000"/>
                    <a:lumOff val="40000"/>
                  </a:schemeClr>
                </a:solidFill>
                <a:latin typeface="Comic Sans MS" panose="030F0702030302020204" pitchFamily="66" charset="0"/>
                <a:cs typeface="Times New Roman" panose="02020603050405020304" pitchFamily="18" charset="0"/>
              </a:rPr>
              <a:t> con HO</a:t>
            </a:r>
            <a:r>
              <a:rPr lang="it-IT" sz="2000" b="1" baseline="30000"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 H</a:t>
            </a:r>
            <a:r>
              <a:rPr lang="it-IT" sz="1400" baseline="-25000"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SO</a:t>
            </a:r>
            <a:r>
              <a:rPr lang="it-IT" sz="1400" baseline="-25000"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4</a:t>
            </a:r>
            <a:endParaRPr lang="it-IT" sz="1400" dirty="0">
              <a:solidFill>
                <a:schemeClr val="accent4">
                  <a:lumMod val="60000"/>
                  <a:lumOff val="40000"/>
                </a:schemeClr>
              </a:solidFill>
            </a:endParaRPr>
          </a:p>
        </p:txBody>
      </p:sp>
    </p:spTree>
    <p:extLst>
      <p:ext uri="{BB962C8B-B14F-4D97-AF65-F5344CB8AC3E}">
        <p14:creationId xmlns:p14="http://schemas.microsoft.com/office/powerpoint/2010/main" val="334654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91680" y="404664"/>
            <a:ext cx="5432898" cy="307777"/>
          </a:xfrm>
          <a:prstGeom prst="rect">
            <a:avLst/>
          </a:prstGeom>
        </p:spPr>
        <p:txBody>
          <a:bodyPr wrap="none">
            <a:spAutoFit/>
          </a:bodyPr>
          <a:lstStyle/>
          <a:p>
            <a:r>
              <a:rPr lang="it-IT" sz="1400" dirty="0" smtClean="0">
                <a:solidFill>
                  <a:srgbClr val="0070C0"/>
                </a:solidFill>
                <a:latin typeface="Comic Sans MS" panose="030F0702030302020204" pitchFamily="66" charset="0"/>
                <a:cs typeface="Times New Roman" panose="02020603050405020304" pitchFamily="18" charset="0"/>
              </a:rPr>
              <a:t>Atmosfera = ambiente ossidante (per elevato contenuto di O</a:t>
            </a:r>
            <a:r>
              <a:rPr lang="it-IT" sz="1400" baseline="-25000" dirty="0" smtClean="0">
                <a:solidFill>
                  <a:srgbClr val="0070C0"/>
                </a:solidFill>
                <a:latin typeface="Comic Sans MS" panose="030F0702030302020204" pitchFamily="66" charset="0"/>
                <a:cs typeface="Times New Roman" panose="02020603050405020304" pitchFamily="18" charset="0"/>
              </a:rPr>
              <a:t>2</a:t>
            </a:r>
            <a:r>
              <a:rPr lang="it-IT" sz="1400" dirty="0" smtClean="0">
                <a:solidFill>
                  <a:srgbClr val="0070C0"/>
                </a:solidFill>
                <a:latin typeface="Comic Sans MS" panose="030F0702030302020204" pitchFamily="66" charset="0"/>
                <a:cs typeface="Times New Roman" panose="02020603050405020304" pitchFamily="18" charset="0"/>
              </a:rPr>
              <a:t> )</a:t>
            </a:r>
          </a:p>
        </p:txBody>
      </p:sp>
      <p:sp>
        <p:nvSpPr>
          <p:cNvPr id="6" name="Rettangolo 5"/>
          <p:cNvSpPr/>
          <p:nvPr/>
        </p:nvSpPr>
        <p:spPr>
          <a:xfrm>
            <a:off x="2298140" y="908720"/>
            <a:ext cx="4362092" cy="738664"/>
          </a:xfrm>
          <a:prstGeom prst="rect">
            <a:avLst/>
          </a:prstGeom>
        </p:spPr>
        <p:txBody>
          <a:bodyPr wrap="none">
            <a:spAutoFit/>
          </a:bodyPr>
          <a:lstStyle/>
          <a:p>
            <a:pPr algn="ctr"/>
            <a:r>
              <a:rPr lang="it-IT" sz="1400" dirty="0" smtClean="0">
                <a:solidFill>
                  <a:srgbClr val="0070C0"/>
                </a:solidFill>
                <a:latin typeface="Comic Sans MS" panose="030F0702030302020204" pitchFamily="66" charset="0"/>
                <a:cs typeface="Times New Roman" panose="02020603050405020304" pitchFamily="18" charset="0"/>
              </a:rPr>
              <a:t>Sostanze rilasciate nell’aria </a:t>
            </a:r>
            <a:r>
              <a:rPr lang="it-IT" sz="1400" dirty="0" smtClean="0">
                <a:solidFill>
                  <a:srgbClr val="C00000"/>
                </a:solidFill>
                <a:latin typeface="Comic Sans MS" panose="030F0702030302020204" pitchFamily="66" charset="0"/>
                <a:cs typeface="Times New Roman" panose="02020603050405020304" pitchFamily="18" charset="0"/>
              </a:rPr>
              <a:t>(naturali o inquinanti) </a:t>
            </a:r>
          </a:p>
          <a:p>
            <a:pPr algn="ctr"/>
            <a:r>
              <a:rPr lang="it-IT" sz="1400" dirty="0" smtClean="0">
                <a:solidFill>
                  <a:srgbClr val="C00000"/>
                </a:solidFill>
                <a:latin typeface="Comic Sans MS" panose="030F0702030302020204" pitchFamily="66" charset="0"/>
                <a:cs typeface="Times New Roman" panose="02020603050405020304" pitchFamily="18" charset="0"/>
              </a:rPr>
              <a:t>OSSIDATE  </a:t>
            </a:r>
            <a:r>
              <a:rPr lang="it-IT" sz="1400" dirty="0" smtClean="0">
                <a:solidFill>
                  <a:schemeClr val="accent1"/>
                </a:solidFill>
                <a:latin typeface="Comic Sans MS" panose="030F0702030302020204" pitchFamily="66" charset="0"/>
                <a:cs typeface="Times New Roman" panose="02020603050405020304" pitchFamily="18" charset="0"/>
              </a:rPr>
              <a:t>dall’atmosfera </a:t>
            </a:r>
          </a:p>
          <a:p>
            <a:pPr algn="ctr"/>
            <a:r>
              <a:rPr lang="it-IT" sz="1400" dirty="0" smtClean="0">
                <a:solidFill>
                  <a:schemeClr val="accent1"/>
                </a:solidFill>
                <a:latin typeface="Comic Sans MS" panose="030F0702030302020204" pitchFamily="66" charset="0"/>
                <a:cs typeface="Times New Roman" panose="02020603050405020304" pitchFamily="18" charset="0"/>
              </a:rPr>
              <a:t>e i prodotti depositati sulla superficie terrestre </a:t>
            </a:r>
            <a:endParaRPr lang="it-IT" sz="1400" dirty="0">
              <a:solidFill>
                <a:schemeClr val="accent1"/>
              </a:solidFill>
            </a:endParaRPr>
          </a:p>
        </p:txBody>
      </p:sp>
      <p:sp>
        <p:nvSpPr>
          <p:cNvPr id="7" name="Rettangolo 6"/>
          <p:cNvSpPr/>
          <p:nvPr/>
        </p:nvSpPr>
        <p:spPr>
          <a:xfrm>
            <a:off x="2195736" y="1772816"/>
            <a:ext cx="4653838" cy="338554"/>
          </a:xfrm>
          <a:prstGeom prst="rect">
            <a:avLst/>
          </a:prstGeom>
        </p:spPr>
        <p:txBody>
          <a:bodyPr wrap="none">
            <a:spAutoFit/>
          </a:bodyPr>
          <a:lstStyle/>
          <a:p>
            <a:pPr lvl="0" algn="ctr"/>
            <a:r>
              <a:rPr lang="it-IT" sz="1600" dirty="0" smtClean="0">
                <a:solidFill>
                  <a:srgbClr val="C00000"/>
                </a:solidFill>
                <a:latin typeface="Comic Sans MS" panose="030F0702030302020204" pitchFamily="66" charset="0"/>
                <a:cs typeface="Times New Roman" panose="02020603050405020304" pitchFamily="18" charset="0"/>
              </a:rPr>
              <a:t>Le reazioni di ossidazione PULISCONO l’aria!</a:t>
            </a:r>
            <a:r>
              <a:rPr lang="it-IT" sz="1600" dirty="0" smtClean="0">
                <a:solidFill>
                  <a:srgbClr val="4F81BD"/>
                </a:solidFill>
                <a:latin typeface="Comic Sans MS" panose="030F0702030302020204" pitchFamily="66" charset="0"/>
                <a:cs typeface="Times New Roman" panose="02020603050405020304" pitchFamily="18" charset="0"/>
              </a:rPr>
              <a:t> </a:t>
            </a:r>
            <a:endParaRPr lang="it-IT" sz="1600" dirty="0">
              <a:solidFill>
                <a:srgbClr val="4F81BD"/>
              </a:solidFill>
              <a:latin typeface="Comic Sans MS" panose="030F0702030302020204" pitchFamily="66" charset="0"/>
              <a:cs typeface="Times New Roman" panose="02020603050405020304" pitchFamily="18" charset="0"/>
            </a:endParaRPr>
          </a:p>
        </p:txBody>
      </p:sp>
      <p:sp>
        <p:nvSpPr>
          <p:cNvPr id="8" name="Freccia circolare a destra 7"/>
          <p:cNvSpPr/>
          <p:nvPr/>
        </p:nvSpPr>
        <p:spPr>
          <a:xfrm flipH="1">
            <a:off x="6732240" y="1196752"/>
            <a:ext cx="288032" cy="792088"/>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a destra 10"/>
          <p:cNvSpPr/>
          <p:nvPr/>
        </p:nvSpPr>
        <p:spPr>
          <a:xfrm rot="19320920">
            <a:off x="1742940" y="587545"/>
            <a:ext cx="432048" cy="1152128"/>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Rettangolo 8"/>
          <p:cNvSpPr/>
          <p:nvPr/>
        </p:nvSpPr>
        <p:spPr>
          <a:xfrm>
            <a:off x="107504" y="2204864"/>
            <a:ext cx="8746305" cy="1384995"/>
          </a:xfrm>
          <a:prstGeom prst="rect">
            <a:avLst/>
          </a:prstGeom>
        </p:spPr>
        <p:txBody>
          <a:bodyPr wrap="none">
            <a:spAutoFit/>
          </a:bodyPr>
          <a:lstStyle/>
          <a:p>
            <a:r>
              <a:rPr lang="it-IT" sz="1400" dirty="0" smtClean="0">
                <a:solidFill>
                  <a:srgbClr val="4F81BD"/>
                </a:solidFill>
                <a:latin typeface="Comic Sans MS" panose="030F0702030302020204" pitchFamily="66" charset="0"/>
                <a:cs typeface="Times New Roman" panose="02020603050405020304" pitchFamily="18" charset="0"/>
              </a:rPr>
              <a:t>Immissioni «naturali»:     incendi – fulmini – decomposizione biologica anaerobica –vulcani</a:t>
            </a:r>
          </a:p>
          <a:p>
            <a:pPr lvl="0"/>
            <a:r>
              <a:rPr lang="it-IT" sz="1400" dirty="0" smtClean="0">
                <a:solidFill>
                  <a:srgbClr val="4F81BD"/>
                </a:solidFill>
                <a:latin typeface="Comic Sans MS" panose="030F0702030302020204" pitchFamily="66" charset="0"/>
                <a:cs typeface="Times New Roman" panose="02020603050405020304" pitchFamily="18" charset="0"/>
              </a:rPr>
              <a:t>Producono : 	CO – NO - S</a:t>
            </a:r>
            <a:r>
              <a:rPr lang="it-IT" sz="1400" dirty="0">
                <a:solidFill>
                  <a:srgbClr val="0070C0"/>
                </a:solidFill>
                <a:latin typeface="Comic Sans MS" panose="030F0702030302020204" pitchFamily="66" charset="0"/>
                <a:cs typeface="Times New Roman" panose="02020603050405020304" pitchFamily="18" charset="0"/>
              </a:rPr>
              <a:t>O</a:t>
            </a:r>
            <a:r>
              <a:rPr lang="it-IT" sz="1400" baseline="-25000" dirty="0">
                <a:solidFill>
                  <a:srgbClr val="0070C0"/>
                </a:solidFill>
                <a:latin typeface="Comic Sans MS" panose="030F0702030302020204" pitchFamily="66" charset="0"/>
                <a:cs typeface="Times New Roman" panose="02020603050405020304" pitchFamily="18" charset="0"/>
              </a:rPr>
              <a:t>2</a:t>
            </a:r>
            <a:r>
              <a:rPr lang="it-IT" sz="1400" dirty="0">
                <a:solidFill>
                  <a:srgbClr val="0070C0"/>
                </a:solidFill>
                <a:latin typeface="Comic Sans MS" panose="030F0702030302020204" pitchFamily="66" charset="0"/>
                <a:cs typeface="Times New Roman" panose="02020603050405020304" pitchFamily="18" charset="0"/>
              </a:rPr>
              <a:t> </a:t>
            </a:r>
            <a:r>
              <a:rPr lang="it-IT" sz="1400" dirty="0" smtClean="0">
                <a:solidFill>
                  <a:srgbClr val="0070C0"/>
                </a:solidFill>
                <a:latin typeface="Comic Sans MS" panose="030F0702030302020204" pitchFamily="66" charset="0"/>
                <a:cs typeface="Times New Roman" panose="02020603050405020304" pitchFamily="18" charset="0"/>
              </a:rPr>
              <a:t>- NH</a:t>
            </a:r>
            <a:r>
              <a:rPr lang="it-IT" sz="1400" baseline="-25000" dirty="0" smtClean="0">
                <a:solidFill>
                  <a:srgbClr val="0070C0"/>
                </a:solidFill>
                <a:latin typeface="Comic Sans MS" panose="030F0702030302020204" pitchFamily="66" charset="0"/>
                <a:cs typeface="Times New Roman" panose="02020603050405020304" pitchFamily="18" charset="0"/>
              </a:rPr>
              <a:t>3</a:t>
            </a:r>
            <a:r>
              <a:rPr lang="it-IT" sz="1400" dirty="0" smtClean="0">
                <a:solidFill>
                  <a:srgbClr val="0070C0"/>
                </a:solidFill>
                <a:latin typeface="Comic Sans MS" panose="030F0702030302020204" pitchFamily="66" charset="0"/>
                <a:cs typeface="Times New Roman" panose="02020603050405020304" pitchFamily="18" charset="0"/>
              </a:rPr>
              <a:t> -H</a:t>
            </a:r>
            <a:r>
              <a:rPr lang="it-IT" sz="1400" baseline="-25000" dirty="0" smtClean="0">
                <a:solidFill>
                  <a:srgbClr val="0070C0"/>
                </a:solidFill>
                <a:latin typeface="Comic Sans MS" panose="030F0702030302020204" pitchFamily="66" charset="0"/>
                <a:cs typeface="Times New Roman" panose="02020603050405020304" pitchFamily="18" charset="0"/>
              </a:rPr>
              <a:t>2</a:t>
            </a:r>
            <a:r>
              <a:rPr lang="it-IT" sz="1400" dirty="0" smtClean="0">
                <a:solidFill>
                  <a:srgbClr val="0070C0"/>
                </a:solidFill>
                <a:latin typeface="Comic Sans MS" panose="030F0702030302020204" pitchFamily="66" charset="0"/>
                <a:cs typeface="Times New Roman" panose="02020603050405020304" pitchFamily="18" charset="0"/>
              </a:rPr>
              <a:t>S - CH</a:t>
            </a:r>
            <a:r>
              <a:rPr lang="it-IT" sz="1400" baseline="-25000" dirty="0" smtClean="0">
                <a:solidFill>
                  <a:srgbClr val="0070C0"/>
                </a:solidFill>
                <a:latin typeface="Comic Sans MS" panose="030F0702030302020204" pitchFamily="66" charset="0"/>
                <a:cs typeface="Times New Roman" panose="02020603050405020304" pitchFamily="18" charset="0"/>
              </a:rPr>
              <a:t>4</a:t>
            </a:r>
            <a:r>
              <a:rPr lang="it-IT" sz="1400" dirty="0" smtClean="0">
                <a:solidFill>
                  <a:srgbClr val="0070C0"/>
                </a:solidFill>
                <a:latin typeface="Comic Sans MS" panose="030F0702030302020204" pitchFamily="66" charset="0"/>
                <a:cs typeface="Times New Roman" panose="02020603050405020304" pitchFamily="18" charset="0"/>
              </a:rPr>
              <a:t> 	(tutte forme parzialmente ossidate)</a:t>
            </a:r>
          </a:p>
          <a:p>
            <a:pPr lvl="0" algn="ctr"/>
            <a:endParaRPr lang="it-IT" sz="1400" dirty="0" smtClean="0">
              <a:solidFill>
                <a:srgbClr val="0070C0"/>
              </a:solidFill>
              <a:latin typeface="Comic Sans MS" panose="030F0702030302020204" pitchFamily="66" charset="0"/>
              <a:cs typeface="Times New Roman" panose="02020603050405020304" pitchFamily="18" charset="0"/>
            </a:endParaRPr>
          </a:p>
          <a:p>
            <a:pPr lvl="0" algn="ctr"/>
            <a:r>
              <a:rPr lang="it-IT" sz="1400" dirty="0">
                <a:solidFill>
                  <a:srgbClr val="0070C0"/>
                </a:solidFill>
                <a:latin typeface="Comic Sans MS" panose="030F0702030302020204" pitchFamily="66" charset="0"/>
                <a:cs typeface="Times New Roman" panose="02020603050405020304" pitchFamily="18" charset="0"/>
              </a:rPr>
              <a:t>n</a:t>
            </a:r>
            <a:r>
              <a:rPr lang="it-IT" sz="1400" dirty="0" smtClean="0">
                <a:solidFill>
                  <a:srgbClr val="0070C0"/>
                </a:solidFill>
                <a:latin typeface="Comic Sans MS" panose="030F0702030302020204" pitchFamily="66" charset="0"/>
                <a:cs typeface="Times New Roman" panose="02020603050405020304" pitchFamily="18" charset="0"/>
              </a:rPr>
              <a:t>on si accumulano perché continuamente distrutti</a:t>
            </a:r>
          </a:p>
          <a:p>
            <a:pPr lvl="0" algn="ctr"/>
            <a:endParaRPr lang="it-IT" sz="1400" dirty="0" smtClean="0">
              <a:solidFill>
                <a:srgbClr val="0070C0"/>
              </a:solidFill>
              <a:latin typeface="Comic Sans MS" panose="030F0702030302020204" pitchFamily="66" charset="0"/>
              <a:cs typeface="Times New Roman" panose="02020603050405020304" pitchFamily="18" charset="0"/>
            </a:endParaRPr>
          </a:p>
          <a:p>
            <a:pPr algn="ctr"/>
            <a:r>
              <a:rPr lang="it-IT" sz="1400" dirty="0" smtClean="0">
                <a:solidFill>
                  <a:srgbClr val="0070C0"/>
                </a:solidFill>
                <a:latin typeface="Comic Sans MS" panose="030F0702030302020204" pitchFamily="66" charset="0"/>
                <a:cs typeface="Times New Roman" panose="02020603050405020304" pitchFamily="18" charset="0"/>
              </a:rPr>
              <a:t>MA NON per reazione diretta con </a:t>
            </a:r>
            <a:r>
              <a:rPr lang="it-IT" sz="1400" dirty="0">
                <a:solidFill>
                  <a:srgbClr val="0070C0"/>
                </a:solidFill>
                <a:latin typeface="Comic Sans MS" panose="030F0702030302020204" pitchFamily="66" charset="0"/>
                <a:cs typeface="Times New Roman" panose="02020603050405020304" pitchFamily="18" charset="0"/>
              </a:rPr>
              <a:t>O</a:t>
            </a:r>
            <a:r>
              <a:rPr lang="it-IT" sz="1400" baseline="-25000" dirty="0">
                <a:solidFill>
                  <a:srgbClr val="0070C0"/>
                </a:solidFill>
                <a:latin typeface="Comic Sans MS" panose="030F0702030302020204" pitchFamily="66" charset="0"/>
                <a:cs typeface="Times New Roman" panose="02020603050405020304" pitchFamily="18" charset="0"/>
              </a:rPr>
              <a:t>2</a:t>
            </a:r>
            <a:r>
              <a:rPr lang="it-IT" sz="1400" dirty="0">
                <a:solidFill>
                  <a:srgbClr val="0070C0"/>
                </a:solidFill>
                <a:latin typeface="Comic Sans MS" panose="030F0702030302020204" pitchFamily="66" charset="0"/>
                <a:cs typeface="Times New Roman" panose="02020603050405020304" pitchFamily="18" charset="0"/>
              </a:rPr>
              <a:t> </a:t>
            </a:r>
            <a:r>
              <a:rPr lang="it-IT" sz="1400" dirty="0" smtClean="0">
                <a:solidFill>
                  <a:srgbClr val="0070C0"/>
                </a:solidFill>
                <a:latin typeface="Comic Sans MS" panose="030F0702030302020204" pitchFamily="66" charset="0"/>
                <a:cs typeface="Times New Roman" panose="02020603050405020304" pitchFamily="18" charset="0"/>
              </a:rPr>
              <a:t>troppo lenta (E</a:t>
            </a:r>
            <a:r>
              <a:rPr lang="it-IT" sz="1400" baseline="-25000" dirty="0" smtClean="0">
                <a:solidFill>
                  <a:srgbClr val="0070C0"/>
                </a:solidFill>
                <a:latin typeface="Comic Sans MS" panose="030F0702030302020204" pitchFamily="66" charset="0"/>
                <a:cs typeface="Times New Roman" panose="02020603050405020304" pitchFamily="18" charset="0"/>
              </a:rPr>
              <a:t>a</a:t>
            </a:r>
            <a:r>
              <a:rPr lang="it-IT" sz="1400" dirty="0" smtClean="0">
                <a:solidFill>
                  <a:srgbClr val="0070C0"/>
                </a:solidFill>
                <a:latin typeface="Comic Sans MS" panose="030F0702030302020204" pitchFamily="66" charset="0"/>
                <a:cs typeface="Times New Roman" panose="02020603050405020304" pitchFamily="18" charset="0"/>
              </a:rPr>
              <a:t> troppo alta!)</a:t>
            </a:r>
            <a:endParaRPr lang="it-IT" dirty="0"/>
          </a:p>
        </p:txBody>
      </p:sp>
      <p:sp>
        <p:nvSpPr>
          <p:cNvPr id="12" name="Rettangolo 11"/>
          <p:cNvSpPr/>
          <p:nvPr/>
        </p:nvSpPr>
        <p:spPr>
          <a:xfrm>
            <a:off x="807503" y="3697287"/>
            <a:ext cx="7580921" cy="307777"/>
          </a:xfrm>
          <a:prstGeom prst="rect">
            <a:avLst/>
          </a:prstGeom>
        </p:spPr>
        <p:txBody>
          <a:bodyPr wrap="none">
            <a:spAutoFit/>
          </a:bodyPr>
          <a:lstStyle/>
          <a:p>
            <a:r>
              <a:rPr lang="it-IT" sz="1400" dirty="0" smtClean="0">
                <a:solidFill>
                  <a:srgbClr val="0070C0"/>
                </a:solidFill>
                <a:latin typeface="Comic Sans MS" panose="030F0702030302020204" pitchFamily="66" charset="0"/>
                <a:cs typeface="Times New Roman" panose="02020603050405020304" pitchFamily="18" charset="0"/>
              </a:rPr>
              <a:t>Reagiscono invece con </a:t>
            </a:r>
            <a:r>
              <a:rPr lang="it-IT" sz="1400" dirty="0" smtClean="0">
                <a:solidFill>
                  <a:srgbClr val="C00000"/>
                </a:solidFill>
                <a:latin typeface="Comic Sans MS" panose="030F0702030302020204" pitchFamily="66" charset="0"/>
                <a:cs typeface="Times New Roman" panose="02020603050405020304" pitchFamily="18" charset="0"/>
              </a:rPr>
              <a:t>HO· radicale ossidrile </a:t>
            </a:r>
            <a:r>
              <a:rPr lang="it-IT" sz="1400" dirty="0" smtClean="0">
                <a:solidFill>
                  <a:schemeClr val="accent1"/>
                </a:solidFill>
                <a:latin typeface="Comic Sans MS" panose="030F0702030302020204" pitchFamily="66" charset="0"/>
                <a:cs typeface="Times New Roman" panose="02020603050405020304" pitchFamily="18" charset="0"/>
              </a:rPr>
              <a:t>(anche se presente in bassa concentrazione)</a:t>
            </a:r>
            <a:r>
              <a:rPr lang="it-IT" sz="1400" dirty="0" smtClean="0">
                <a:solidFill>
                  <a:srgbClr val="C00000"/>
                </a:solidFill>
                <a:latin typeface="Comic Sans MS" panose="030F0702030302020204" pitchFamily="66" charset="0"/>
                <a:cs typeface="Times New Roman" panose="02020603050405020304" pitchFamily="18" charset="0"/>
              </a:rPr>
              <a:t> </a:t>
            </a:r>
            <a:endParaRPr lang="it-IT" dirty="0">
              <a:solidFill>
                <a:srgbClr val="C00000"/>
              </a:solidFill>
            </a:endParaRPr>
          </a:p>
        </p:txBody>
      </p:sp>
      <p:grpSp>
        <p:nvGrpSpPr>
          <p:cNvPr id="16" name="Gruppo 15"/>
          <p:cNvGrpSpPr/>
          <p:nvPr/>
        </p:nvGrpSpPr>
        <p:grpSpPr>
          <a:xfrm>
            <a:off x="251520" y="4293096"/>
            <a:ext cx="8270268" cy="615836"/>
            <a:chOff x="251520" y="4221088"/>
            <a:chExt cx="8270268" cy="615836"/>
          </a:xfrm>
        </p:grpSpPr>
        <p:sp>
          <p:nvSpPr>
            <p:cNvPr id="10" name="Rettangolo 9"/>
            <p:cNvSpPr/>
            <p:nvPr/>
          </p:nvSpPr>
          <p:spPr>
            <a:xfrm>
              <a:off x="251520" y="4293096"/>
              <a:ext cx="1552028" cy="307777"/>
            </a:xfrm>
            <a:prstGeom prst="rect">
              <a:avLst/>
            </a:prstGeom>
          </p:spPr>
          <p:txBody>
            <a:bodyPr wrap="non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Nell’aria pulita: </a:t>
              </a:r>
              <a:r>
                <a:rPr lang="it-IT" sz="1400" dirty="0" smtClean="0">
                  <a:solidFill>
                    <a:srgbClr val="0070C0"/>
                  </a:solidFill>
                  <a:latin typeface="Comic Sans MS" panose="030F0702030302020204" pitchFamily="66" charset="0"/>
                  <a:cs typeface="Times New Roman" panose="02020603050405020304" pitchFamily="18" charset="0"/>
                </a:rPr>
                <a:t> </a:t>
              </a:r>
              <a:endParaRPr lang="it-IT"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5991" b="81104"/>
            <a:stretch/>
          </p:blipFill>
          <p:spPr bwMode="auto">
            <a:xfrm>
              <a:off x="1979712" y="4221088"/>
              <a:ext cx="1972558" cy="24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7521" t="30074" b="32314"/>
            <a:stretch/>
          </p:blipFill>
          <p:spPr bwMode="auto">
            <a:xfrm>
              <a:off x="2331071" y="4509120"/>
              <a:ext cx="1880889" cy="32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a:xfrm>
              <a:off x="4018720" y="4232121"/>
              <a:ext cx="3921266" cy="276999"/>
            </a:xfrm>
            <a:prstGeom prst="rect">
              <a:avLst/>
            </a:prstGeom>
          </p:spPr>
          <p:txBody>
            <a:bodyPr wrap="none">
              <a:spAutoFit/>
            </a:bodyPr>
            <a:lstStyle/>
            <a:p>
              <a:r>
                <a:rPr lang="it-IT" sz="1200" dirty="0" smtClean="0">
                  <a:solidFill>
                    <a:srgbClr val="4F81BD"/>
                  </a:solidFill>
                  <a:latin typeface="Comic Sans MS" panose="030F0702030302020204" pitchFamily="66" charset="0"/>
                  <a:cs typeface="Times New Roman" panose="02020603050405020304" pitchFamily="18" charset="0"/>
                </a:rPr>
                <a:t>(Ozono in tracce, e decompone di giorno, con la luce)</a:t>
              </a:r>
              <a:endParaRPr lang="it-IT" sz="1200" dirty="0"/>
            </a:p>
          </p:txBody>
        </p:sp>
        <p:sp>
          <p:nvSpPr>
            <p:cNvPr id="14" name="Ovale 13"/>
            <p:cNvSpPr/>
            <p:nvPr/>
          </p:nvSpPr>
          <p:spPr>
            <a:xfrm>
              <a:off x="3275856" y="4437112"/>
              <a:ext cx="576064" cy="338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851920" y="4509120"/>
              <a:ext cx="4669868" cy="276999"/>
            </a:xfrm>
            <a:prstGeom prst="rect">
              <a:avLst/>
            </a:prstGeom>
          </p:spPr>
          <p:txBody>
            <a:bodyPr wrap="none">
              <a:spAutoFit/>
            </a:bodyPr>
            <a:lstStyle/>
            <a:p>
              <a:r>
                <a:rPr lang="it-IT" sz="1200" dirty="0" smtClean="0">
                  <a:solidFill>
                    <a:srgbClr val="C00000"/>
                  </a:solidFill>
                  <a:latin typeface="Comic Sans MS" panose="030F0702030302020204" pitchFamily="66" charset="0"/>
                  <a:cs typeface="Times New Roman" panose="02020603050405020304" pitchFamily="18" charset="0"/>
                </a:rPr>
                <a:t>Reagisce velocemente, vita media 1 sec (è prodotto di giorno)</a:t>
              </a:r>
              <a:endParaRPr lang="it-IT" dirty="0"/>
            </a:p>
          </p:txBody>
        </p:sp>
      </p:grpSp>
      <p:sp>
        <p:nvSpPr>
          <p:cNvPr id="21" name="Ovale 20"/>
          <p:cNvSpPr/>
          <p:nvPr/>
        </p:nvSpPr>
        <p:spPr>
          <a:xfrm>
            <a:off x="6876256" y="4293096"/>
            <a:ext cx="1440160" cy="5543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5" name="Gruppo 24"/>
          <p:cNvGrpSpPr/>
          <p:nvPr/>
        </p:nvGrpSpPr>
        <p:grpSpPr>
          <a:xfrm>
            <a:off x="1187624" y="5138608"/>
            <a:ext cx="7547259" cy="1395447"/>
            <a:chOff x="323528" y="5157192"/>
            <a:chExt cx="7547259" cy="1395447"/>
          </a:xfrm>
        </p:grpSpPr>
        <p:sp>
          <p:nvSpPr>
            <p:cNvPr id="17" name="Rettangolo 16"/>
            <p:cNvSpPr/>
            <p:nvPr/>
          </p:nvSpPr>
          <p:spPr>
            <a:xfrm>
              <a:off x="323528" y="5229200"/>
              <a:ext cx="7547259" cy="1323439"/>
            </a:xfrm>
            <a:prstGeom prst="rect">
              <a:avLst/>
            </a:prstGeom>
          </p:spPr>
          <p:txBody>
            <a:bodyPr wrap="non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HO + CO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HOCO  		</a:t>
              </a:r>
              <a:r>
                <a:rPr lang="it-IT" sz="1200" dirty="0" smtClean="0">
                  <a:latin typeface="Comic Sans MS" panose="030F0702030302020204" pitchFamily="66" charset="0"/>
                  <a:cs typeface="Times New Roman" panose="02020603050405020304" pitchFamily="18" charset="0"/>
                  <a:sym typeface="Wingdings" panose="05000000000000000000" pitchFamily="2" charset="2"/>
                </a:rPr>
                <a:t>lento (vita media CO 1/2 mesi)</a:t>
              </a:r>
            </a:p>
            <a:p>
              <a:pPr lvl="0"/>
              <a:r>
                <a:rPr lang="it-IT" sz="1400" dirty="0" smtClean="0">
                  <a:solidFill>
                    <a:srgbClr val="C00000"/>
                  </a:solidFill>
                  <a:latin typeface="Comic Sans MS" panose="030F0702030302020204" pitchFamily="66" charset="0"/>
                  <a:cs typeface="Times New Roman" panose="02020603050405020304" pitchFamily="18" charset="0"/>
                </a:rPr>
                <a:t>HOCO + </a:t>
              </a:r>
              <a:r>
                <a:rPr lang="it-IT" sz="1400" dirty="0">
                  <a:solidFill>
                    <a:srgbClr val="C00000"/>
                  </a:solidFill>
                  <a:latin typeface="Comic Sans MS" panose="030F0702030302020204" pitchFamily="66" charset="0"/>
                  <a:cs typeface="Times New Roman" panose="02020603050405020304" pitchFamily="18" charset="0"/>
                </a:rPr>
                <a:t>O</a:t>
              </a:r>
              <a:r>
                <a:rPr lang="it-IT" sz="1400" baseline="-25000" dirty="0">
                  <a:solidFill>
                    <a:srgbClr val="C00000"/>
                  </a:solidFill>
                  <a:latin typeface="Comic Sans MS" panose="030F0702030302020204" pitchFamily="66" charset="0"/>
                  <a:cs typeface="Times New Roman" panose="02020603050405020304" pitchFamily="18" charset="0"/>
                </a:rPr>
                <a:t>2</a:t>
              </a:r>
              <a:r>
                <a:rPr lang="it-IT" sz="1400" dirty="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HOO + C</a:t>
              </a:r>
              <a:r>
                <a:rPr lang="it-IT" sz="1400" dirty="0" smtClean="0">
                  <a:solidFill>
                    <a:srgbClr val="C00000"/>
                  </a:solidFill>
                  <a:latin typeface="Comic Sans MS" panose="030F0702030302020204" pitchFamily="66" charset="0"/>
                  <a:cs typeface="Times New Roman" panose="02020603050405020304" pitchFamily="18" charset="0"/>
                </a:rPr>
                <a:t>O</a:t>
              </a:r>
              <a:r>
                <a:rPr lang="it-IT" sz="1400" baseline="-25000" dirty="0" smtClean="0">
                  <a:solidFill>
                    <a:srgbClr val="C00000"/>
                  </a:solidFill>
                  <a:latin typeface="Comic Sans MS" panose="030F0702030302020204" pitchFamily="66" charset="0"/>
                  <a:cs typeface="Times New Roman" panose="02020603050405020304" pitchFamily="18" charset="0"/>
                </a:rPr>
                <a:t>2</a:t>
              </a:r>
              <a:r>
                <a:rPr lang="it-IT" sz="1400" dirty="0" smtClean="0">
                  <a:solidFill>
                    <a:srgbClr val="C00000"/>
                  </a:solidFill>
                  <a:latin typeface="Comic Sans MS" panose="030F0702030302020204" pitchFamily="66" charset="0"/>
                  <a:cs typeface="Times New Roman" panose="02020603050405020304" pitchFamily="18" charset="0"/>
                </a:rPr>
                <a:t> </a:t>
              </a:r>
            </a:p>
            <a:p>
              <a:pPr lvl="0"/>
              <a:r>
                <a:rPr lang="it-IT" sz="1400" dirty="0" smtClean="0">
                  <a:solidFill>
                    <a:srgbClr val="C00000"/>
                  </a:solidFill>
                  <a:latin typeface="Comic Sans MS" panose="030F0702030302020204" pitchFamily="66" charset="0"/>
                  <a:cs typeface="Times New Roman" panose="02020603050405020304" pitchFamily="18" charset="0"/>
                </a:rPr>
                <a:t>HOO + NO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HO + N</a:t>
              </a:r>
              <a:r>
                <a:rPr lang="it-IT" sz="1400" dirty="0" smtClean="0">
                  <a:solidFill>
                    <a:srgbClr val="C00000"/>
                  </a:solidFill>
                  <a:latin typeface="Comic Sans MS" panose="030F0702030302020204" pitchFamily="66" charset="0"/>
                  <a:cs typeface="Times New Roman" panose="02020603050405020304" pitchFamily="18" charset="0"/>
                </a:rPr>
                <a:t>O</a:t>
              </a:r>
              <a:r>
                <a:rPr lang="it-IT" sz="1400" baseline="-25000" dirty="0" smtClean="0">
                  <a:solidFill>
                    <a:srgbClr val="C00000"/>
                  </a:solidFill>
                  <a:latin typeface="Comic Sans MS" panose="030F0702030302020204" pitchFamily="66" charset="0"/>
                  <a:cs typeface="Times New Roman" panose="02020603050405020304" pitchFamily="18" charset="0"/>
                </a:rPr>
                <a:t>2  	</a:t>
              </a: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(NO sempre presente in aria non completamente pura)</a:t>
              </a:r>
            </a:p>
            <a:p>
              <a:pPr lvl="0"/>
              <a:endPar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endParaRPr>
            </a:p>
            <a:p>
              <a:pPr lvl="0"/>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N</a:t>
              </a:r>
              <a:r>
                <a:rPr lang="it-IT" sz="1400" dirty="0" smtClean="0">
                  <a:solidFill>
                    <a:srgbClr val="C00000"/>
                  </a:solidFill>
                  <a:latin typeface="Comic Sans MS" panose="030F0702030302020204" pitchFamily="66" charset="0"/>
                  <a:cs typeface="Times New Roman" panose="02020603050405020304" pitchFamily="18" charset="0"/>
                </a:rPr>
                <a:t>O</a:t>
              </a:r>
              <a:r>
                <a:rPr lang="it-IT" sz="1400" baseline="-25000" dirty="0" smtClean="0">
                  <a:solidFill>
                    <a:srgbClr val="C00000"/>
                  </a:solidFill>
                  <a:latin typeface="Comic Sans MS" panose="030F0702030302020204" pitchFamily="66" charset="0"/>
                  <a:cs typeface="Times New Roman" panose="02020603050405020304" pitchFamily="18" charset="0"/>
                </a:rPr>
                <a:t>2 </a:t>
              </a:r>
              <a:r>
                <a:rPr lang="it-IT" sz="1400" dirty="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rPr>
                <a:t>UV-A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NO + O</a:t>
              </a:r>
              <a:r>
                <a:rPr lang="it-IT" sz="1400" dirty="0" smtClean="0">
                  <a:solidFill>
                    <a:srgbClr val="C00000"/>
                  </a:solidFill>
                  <a:latin typeface="Comic Sans MS" panose="030F0702030302020204" pitchFamily="66" charset="0"/>
                  <a:cs typeface="Times New Roman" panose="02020603050405020304" pitchFamily="18" charset="0"/>
                </a:rPr>
                <a:t>       (</a:t>
              </a: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che per collisione </a:t>
              </a:r>
              <a:r>
                <a:rPr lang="it-IT" sz="1200" dirty="0" smtClean="0">
                  <a:latin typeface="Comic Sans MS" panose="030F0702030302020204" pitchFamily="66" charset="0"/>
                  <a:cs typeface="Times New Roman" panose="02020603050405020304" pitchFamily="18" charset="0"/>
                  <a:sym typeface="Wingdings" panose="05000000000000000000" pitchFamily="2" charset="2"/>
                </a:rPr>
                <a:t>con </a:t>
              </a:r>
              <a:r>
                <a:rPr lang="it-IT" sz="1200" dirty="0" smtClean="0">
                  <a:latin typeface="Comic Sans MS" panose="030F0702030302020204" pitchFamily="66" charset="0"/>
                  <a:cs typeface="Times New Roman" panose="02020603050405020304" pitchFamily="18" charset="0"/>
                </a:rPr>
                <a:t>O</a:t>
              </a:r>
              <a:r>
                <a:rPr lang="it-IT" sz="1200" baseline="-25000" dirty="0" smtClean="0">
                  <a:latin typeface="Comic Sans MS" panose="030F0702030302020204" pitchFamily="66" charset="0"/>
                  <a:cs typeface="Times New Roman" panose="02020603050405020304" pitchFamily="18" charset="0"/>
                </a:rPr>
                <a:t>2</a:t>
              </a:r>
              <a:r>
                <a:rPr lang="it-IT" sz="1200" dirty="0" smtClean="0">
                  <a:latin typeface="Comic Sans MS" panose="030F0702030302020204" pitchFamily="66" charset="0"/>
                  <a:cs typeface="Times New Roman" panose="02020603050405020304" pitchFamily="18" charset="0"/>
                </a:rPr>
                <a:t> produce ozono nella troposfera!)</a:t>
              </a:r>
              <a:endParaRPr lang="it-IT" sz="1200" dirty="0">
                <a:latin typeface="Comic Sans MS" panose="030F0702030302020204" pitchFamily="66" charset="0"/>
                <a:cs typeface="Times New Roman" panose="02020603050405020304" pitchFamily="18" charset="0"/>
              </a:endParaRPr>
            </a:p>
            <a:p>
              <a:pPr lvl="0"/>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   </a:t>
              </a:r>
              <a:endParaRPr lang="it-IT" sz="1200" dirty="0"/>
            </a:p>
          </p:txBody>
        </p:sp>
        <p:sp>
          <p:nvSpPr>
            <p:cNvPr id="29" name="Ovale 28"/>
            <p:cNvSpPr/>
            <p:nvPr/>
          </p:nvSpPr>
          <p:spPr>
            <a:xfrm>
              <a:off x="827584" y="5157192"/>
              <a:ext cx="432048" cy="3383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2267744" y="5445224"/>
              <a:ext cx="432048" cy="3383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Ovale 35"/>
          <p:cNvSpPr/>
          <p:nvPr/>
        </p:nvSpPr>
        <p:spPr>
          <a:xfrm>
            <a:off x="3851920" y="6021288"/>
            <a:ext cx="432048" cy="3383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circolare a destra 36"/>
          <p:cNvSpPr/>
          <p:nvPr/>
        </p:nvSpPr>
        <p:spPr>
          <a:xfrm rot="10211336">
            <a:off x="4107165" y="4267379"/>
            <a:ext cx="306103" cy="1832794"/>
          </a:xfrm>
          <a:prstGeom prst="curv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6" name="Rettangolo 25"/>
          <p:cNvSpPr/>
          <p:nvPr/>
        </p:nvSpPr>
        <p:spPr>
          <a:xfrm>
            <a:off x="3491880" y="6381328"/>
            <a:ext cx="2531462" cy="338554"/>
          </a:xfrm>
          <a:prstGeom prst="rect">
            <a:avLst/>
          </a:prstGeom>
        </p:spPr>
        <p:txBody>
          <a:bodyPr wrap="none">
            <a:spAutoFit/>
          </a:bodyPr>
          <a:lstStyle/>
          <a:p>
            <a:r>
              <a:rPr lang="it-IT" sz="1600" dirty="0" smtClean="0">
                <a:solidFill>
                  <a:srgbClr val="00B050"/>
                </a:solidFill>
                <a:latin typeface="Comic Sans MS" panose="030F0702030302020204" pitchFamily="66" charset="0"/>
                <a:cs typeface="Times New Roman" panose="02020603050405020304" pitchFamily="18" charset="0"/>
              </a:rPr>
              <a:t>HO «spazzino» dell’aria! </a:t>
            </a:r>
            <a:endParaRPr lang="it-IT" dirty="0">
              <a:solidFill>
                <a:srgbClr val="00B050"/>
              </a:solidFill>
            </a:endParaRPr>
          </a:p>
        </p:txBody>
      </p:sp>
      <p:sp>
        <p:nvSpPr>
          <p:cNvPr id="24" name="Ovale 23"/>
          <p:cNvSpPr/>
          <p:nvPr/>
        </p:nvSpPr>
        <p:spPr>
          <a:xfrm>
            <a:off x="1835696" y="5661248"/>
            <a:ext cx="432048" cy="3383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rot="20505628">
            <a:off x="1877309" y="5819864"/>
            <a:ext cx="1541636" cy="4232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057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descr="B04.0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968375"/>
            <a:ext cx="895032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93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59632" y="188640"/>
            <a:ext cx="7617791" cy="646331"/>
          </a:xfrm>
          <a:prstGeom prst="rect">
            <a:avLst/>
          </a:prstGeom>
        </p:spPr>
        <p:txBody>
          <a:bodyPr wrap="none">
            <a:spAutoFit/>
          </a:bodyPr>
          <a:lstStyle/>
          <a:p>
            <a:r>
              <a:rPr lang="it-IT" sz="1200" dirty="0" err="1" smtClean="0">
                <a:solidFill>
                  <a:srgbClr val="0070C0"/>
                </a:solidFill>
                <a:latin typeface="Comic Sans MS" panose="030F0702030302020204" pitchFamily="66" charset="0"/>
                <a:cs typeface="Times New Roman" panose="02020603050405020304" pitchFamily="18" charset="0"/>
              </a:rPr>
              <a:t>Desolfurazione</a:t>
            </a:r>
            <a:r>
              <a:rPr lang="it-IT" sz="1200" dirty="0" smtClean="0">
                <a:solidFill>
                  <a:srgbClr val="0070C0"/>
                </a:solidFill>
                <a:latin typeface="Comic Sans MS" panose="030F0702030302020204" pitchFamily="66" charset="0"/>
                <a:cs typeface="Times New Roman" panose="02020603050405020304" pitchFamily="18" charset="0"/>
              </a:rPr>
              <a:t> dei gas combusti	CaCO</a:t>
            </a:r>
            <a:r>
              <a:rPr lang="it-IT" sz="1200" baseline="-25000" dirty="0" smtClean="0">
                <a:solidFill>
                  <a:srgbClr val="0070C0"/>
                </a:solidFill>
                <a:latin typeface="Comic Sans MS" panose="030F0702030302020204" pitchFamily="66" charset="0"/>
                <a:cs typeface="Times New Roman" panose="02020603050405020304" pitchFamily="18" charset="0"/>
              </a:rPr>
              <a:t>3</a:t>
            </a:r>
            <a:r>
              <a:rPr lang="it-IT" sz="1200" dirty="0" smtClean="0">
                <a:solidFill>
                  <a:srgbClr val="0070C0"/>
                </a:solidFill>
                <a:latin typeface="Comic Sans MS" panose="030F0702030302020204" pitchFamily="66" charset="0"/>
                <a:cs typeface="Times New Roman" panose="02020603050405020304" pitchFamily="18" charset="0"/>
              </a:rPr>
              <a:t> + SO</a:t>
            </a:r>
            <a:r>
              <a:rPr lang="it-IT" sz="1200" baseline="-25000" dirty="0" smtClean="0">
                <a:solidFill>
                  <a:srgbClr val="0070C0"/>
                </a:solidFill>
                <a:latin typeface="Comic Sans MS" panose="030F0702030302020204" pitchFamily="66" charset="0"/>
                <a:cs typeface="Times New Roman" panose="02020603050405020304" pitchFamily="18" charset="0"/>
              </a:rPr>
              <a:t>2</a:t>
            </a:r>
            <a:r>
              <a:rPr lang="it-IT" sz="1200" dirty="0" smtClean="0">
                <a:solidFill>
                  <a:srgbClr val="0070C0"/>
                </a:solidFill>
                <a:latin typeface="Comic Sans MS" panose="030F0702030302020204" pitchFamily="66" charset="0"/>
                <a:cs typeface="Times New Roman" panose="02020603050405020304" pitchFamily="18" charset="0"/>
              </a:rPr>
              <a:t>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CaSO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CO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a:solidFill>
                  <a:srgbClr val="0070C0"/>
                </a:solidFill>
                <a:latin typeface="Comic Sans MS" panose="030F0702030302020204" pitchFamily="66" charset="0"/>
                <a:cs typeface="Times New Roman" panose="02020603050405020304" pitchFamily="18" charset="0"/>
              </a:rPr>
              <a:t> </a:t>
            </a:r>
            <a:r>
              <a:rPr lang="it-IT" sz="1200" dirty="0" smtClean="0">
                <a:solidFill>
                  <a:srgbClr val="0070C0"/>
                </a:solidFill>
                <a:latin typeface="Comic Sans MS" panose="030F0702030302020204" pitchFamily="66" charset="0"/>
                <a:cs typeface="Times New Roman" panose="02020603050405020304" pitchFamily="18" charset="0"/>
              </a:rPr>
              <a:t>CaSO</a:t>
            </a:r>
            <a:r>
              <a:rPr lang="it-IT" sz="1200" baseline="-25000" dirty="0" smtClean="0">
                <a:solidFill>
                  <a:srgbClr val="0070C0"/>
                </a:solidFill>
                <a:latin typeface="Comic Sans MS" panose="030F0702030302020204" pitchFamily="66" charset="0"/>
                <a:cs typeface="Times New Roman" panose="02020603050405020304" pitchFamily="18" charset="0"/>
              </a:rPr>
              <a:t>3</a:t>
            </a:r>
            <a:r>
              <a:rPr lang="it-IT" sz="1200" dirty="0" smtClean="0">
                <a:solidFill>
                  <a:srgbClr val="0070C0"/>
                </a:solidFill>
                <a:latin typeface="Comic Sans MS" panose="030F0702030302020204" pitchFamily="66" charset="0"/>
                <a:cs typeface="Times New Roman" panose="02020603050405020304" pitchFamily="18" charset="0"/>
              </a:rPr>
              <a:t> </a:t>
            </a:r>
            <a:r>
              <a:rPr lang="it-IT" sz="1200" dirty="0">
                <a:solidFill>
                  <a:srgbClr val="0070C0"/>
                </a:solidFill>
                <a:latin typeface="Comic Sans MS" panose="030F0702030302020204" pitchFamily="66" charset="0"/>
                <a:cs typeface="Times New Roman" panose="02020603050405020304" pitchFamily="18" charset="0"/>
              </a:rPr>
              <a:t>+ </a:t>
            </a:r>
            <a:r>
              <a:rPr lang="it-IT" sz="1200" dirty="0" smtClean="0">
                <a:solidFill>
                  <a:srgbClr val="0070C0"/>
                </a:solidFill>
                <a:latin typeface="Comic Sans MS" panose="030F0702030302020204" pitchFamily="66" charset="0"/>
                <a:cs typeface="Times New Roman" panose="02020603050405020304" pitchFamily="18" charset="0"/>
              </a:rPr>
              <a:t>½ O</a:t>
            </a:r>
            <a:r>
              <a:rPr lang="it-IT" sz="1200" baseline="-25000" dirty="0" smtClean="0">
                <a:solidFill>
                  <a:srgbClr val="0070C0"/>
                </a:solidFill>
                <a:latin typeface="Comic Sans MS" panose="030F0702030302020204" pitchFamily="66" charset="0"/>
                <a:cs typeface="Times New Roman" panose="02020603050405020304" pitchFamily="18" charset="0"/>
              </a:rPr>
              <a:t>2</a:t>
            </a:r>
            <a:r>
              <a:rPr lang="it-IT" sz="1200" dirty="0" smtClean="0">
                <a:solidFill>
                  <a:srgbClr val="0070C0"/>
                </a:solidFill>
                <a:latin typeface="Comic Sans MS" panose="030F0702030302020204" pitchFamily="66" charset="0"/>
                <a:cs typeface="Times New Roman" panose="02020603050405020304" pitchFamily="18" charset="0"/>
              </a:rPr>
              <a:t> </a:t>
            </a:r>
            <a:r>
              <a:rPr lang="it-IT" sz="12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CaSO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4</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rgbClr val="0070C0"/>
                </a:solidFill>
                <a:latin typeface="Comic Sans MS" panose="030F0702030302020204" pitchFamily="66" charset="0"/>
                <a:cs typeface="Times New Roman" panose="02020603050405020304" pitchFamily="18" charset="0"/>
              </a:rPr>
              <a:t> </a:t>
            </a:r>
          </a:p>
          <a:p>
            <a:r>
              <a:rPr lang="it-IT" sz="1200" dirty="0" smtClean="0">
                <a:solidFill>
                  <a:srgbClr val="0070C0"/>
                </a:solidFill>
                <a:latin typeface="Comic Sans MS" panose="030F0702030302020204" pitchFamily="66" charset="0"/>
                <a:cs typeface="Times New Roman" panose="02020603050405020304" pitchFamily="18" charset="0"/>
              </a:rPr>
              <a:t>Ciminiere alte</a:t>
            </a:r>
          </a:p>
          <a:p>
            <a:r>
              <a:rPr lang="it-IT" sz="1200" dirty="0" smtClean="0">
                <a:solidFill>
                  <a:srgbClr val="0070C0"/>
                </a:solidFill>
                <a:latin typeface="Comic Sans MS" panose="030F0702030302020204" pitchFamily="66" charset="0"/>
                <a:cs typeface="Times New Roman" panose="02020603050405020304" pitchFamily="18" charset="0"/>
              </a:rPr>
              <a:t>Uso di oli combustibili, carbone, gas naturali a basso contenuto in zolfo </a:t>
            </a:r>
            <a:endParaRPr lang="it-IT" dirty="0">
              <a:solidFill>
                <a:srgbClr val="0070C0"/>
              </a:solidFill>
            </a:endParaRPr>
          </a:p>
        </p:txBody>
      </p:sp>
      <p:sp>
        <p:nvSpPr>
          <p:cNvPr id="6" name="Rettangolo 5"/>
          <p:cNvSpPr/>
          <p:nvPr/>
        </p:nvSpPr>
        <p:spPr>
          <a:xfrm>
            <a:off x="323528" y="332656"/>
            <a:ext cx="893193" cy="307777"/>
          </a:xfrm>
          <a:prstGeom prst="rect">
            <a:avLst/>
          </a:prstGeom>
        </p:spPr>
        <p:txBody>
          <a:bodyPr wrap="none">
            <a:spAutoFit/>
          </a:bodyPr>
          <a:lstStyle/>
          <a:p>
            <a:r>
              <a:rPr lang="it-IT" sz="1400" dirty="0" smtClean="0">
                <a:solidFill>
                  <a:srgbClr val="0070C0"/>
                </a:solidFill>
                <a:latin typeface="Comic Sans MS" panose="030F0702030302020204" pitchFamily="66" charset="0"/>
                <a:cs typeface="Times New Roman" panose="02020603050405020304" pitchFamily="18" charset="0"/>
              </a:rPr>
              <a:t>RIMEDI</a:t>
            </a:r>
            <a:endParaRPr lang="it-IT" dirty="0"/>
          </a:p>
        </p:txBody>
      </p:sp>
      <p:sp>
        <p:nvSpPr>
          <p:cNvPr id="7" name="Rettangolo 6"/>
          <p:cNvSpPr/>
          <p:nvPr/>
        </p:nvSpPr>
        <p:spPr>
          <a:xfrm>
            <a:off x="107504" y="908720"/>
            <a:ext cx="8063426" cy="1015663"/>
          </a:xfrm>
          <a:prstGeom prst="rect">
            <a:avLst/>
          </a:prstGeom>
        </p:spPr>
        <p:txBody>
          <a:bodyPr wrap="none">
            <a:spAutoFit/>
          </a:bodyPr>
          <a:lstStyle/>
          <a:p>
            <a:r>
              <a:rPr lang="it-IT" sz="1200" dirty="0" smtClean="0">
                <a:solidFill>
                  <a:srgbClr val="C00000"/>
                </a:solidFill>
                <a:latin typeface="Comic Sans MS" panose="030F0702030302020204" pitchFamily="66" charset="0"/>
                <a:cs typeface="Times New Roman" panose="02020603050405020304" pitchFamily="18" charset="0"/>
              </a:rPr>
              <a:t>DEPOSIZIONE UMIDA 	con pioggia neve nebbia</a:t>
            </a:r>
          </a:p>
          <a:p>
            <a:endParaRPr lang="it-IT" sz="1200" dirty="0" smtClean="0">
              <a:solidFill>
                <a:srgbClr val="C00000"/>
              </a:solidFill>
              <a:latin typeface="Comic Sans MS" panose="030F0702030302020204" pitchFamily="66" charset="0"/>
              <a:cs typeface="Times New Roman" panose="02020603050405020304" pitchFamily="18" charset="0"/>
            </a:endParaRPr>
          </a:p>
          <a:p>
            <a:r>
              <a:rPr lang="it-IT" sz="1200" dirty="0" smtClean="0">
                <a:solidFill>
                  <a:srgbClr val="C00000"/>
                </a:solidFill>
                <a:latin typeface="Comic Sans MS" panose="030F0702030302020204" pitchFamily="66" charset="0"/>
                <a:cs typeface="Times New Roman" panose="02020603050405020304" pitchFamily="18" charset="0"/>
              </a:rPr>
              <a:t>DEPOSIZIONE SECCA 	acidi e in generale sostanze chimiche non acquose</a:t>
            </a:r>
          </a:p>
          <a:p>
            <a:r>
              <a:rPr lang="it-IT" sz="1200" dirty="0">
                <a:solidFill>
                  <a:srgbClr val="C00000"/>
                </a:solidFill>
                <a:latin typeface="Comic Sans MS" panose="030F0702030302020204" pitchFamily="66" charset="0"/>
                <a:cs typeface="Times New Roman" panose="02020603050405020304" pitchFamily="18" charset="0"/>
              </a:rPr>
              <a:t>	</a:t>
            </a:r>
            <a:r>
              <a:rPr lang="it-IT" sz="1200" dirty="0" smtClean="0">
                <a:solidFill>
                  <a:srgbClr val="C00000"/>
                </a:solidFill>
                <a:latin typeface="Comic Sans MS" panose="030F0702030302020204" pitchFamily="66" charset="0"/>
                <a:cs typeface="Times New Roman" panose="02020603050405020304" pitchFamily="18" charset="0"/>
              </a:rPr>
              <a:t>		depositate su superfici solide e liquide del suolo quando l’aria le sorvola.</a:t>
            </a:r>
            <a:endParaRPr lang="it-IT" sz="1200" dirty="0">
              <a:solidFill>
                <a:srgbClr val="C00000"/>
              </a:solidFill>
              <a:latin typeface="Comic Sans MS" panose="030F0702030302020204" pitchFamily="66" charset="0"/>
              <a:cs typeface="Times New Roman" panose="02020603050405020304" pitchFamily="18" charset="0"/>
            </a:endParaRPr>
          </a:p>
          <a:p>
            <a:r>
              <a:rPr lang="it-IT" sz="1200" dirty="0" smtClean="0">
                <a:solidFill>
                  <a:srgbClr val="C00000"/>
                </a:solidFill>
                <a:latin typeface="Comic Sans MS" panose="030F0702030302020204" pitchFamily="66" charset="0"/>
                <a:cs typeface="Times New Roman" panose="02020603050405020304" pitchFamily="18" charset="0"/>
              </a:rPr>
              <a:t>	ES. SO</a:t>
            </a:r>
            <a:r>
              <a:rPr lang="it-IT" sz="1200" baseline="-25000" dirty="0" smtClean="0">
                <a:solidFill>
                  <a:srgbClr val="C00000"/>
                </a:solidFill>
                <a:latin typeface="Comic Sans MS" panose="030F0702030302020204" pitchFamily="66" charset="0"/>
                <a:cs typeface="Times New Roman" panose="02020603050405020304" pitchFamily="18" charset="0"/>
              </a:rPr>
              <a:t>2  </a:t>
            </a:r>
            <a:r>
              <a:rPr lang="it-IT" sz="1200" dirty="0" smtClean="0">
                <a:solidFill>
                  <a:srgbClr val="C00000"/>
                </a:solidFill>
                <a:latin typeface="Comic Sans MS" panose="030F0702030302020204" pitchFamily="66" charset="0"/>
                <a:cs typeface="Times New Roman" panose="02020603050405020304" pitchFamily="18" charset="0"/>
              </a:rPr>
              <a:t>ossidato non nell’aria ma deposto a terra «secco» e dopo convertito in acido solforico</a:t>
            </a:r>
            <a:endParaRPr lang="it-IT" sz="1200" dirty="0">
              <a:solidFill>
                <a:srgbClr val="C00000"/>
              </a:solidFill>
            </a:endParaRPr>
          </a:p>
        </p:txBody>
      </p:sp>
      <p:sp>
        <p:nvSpPr>
          <p:cNvPr id="8" name="Rettangolo 7"/>
          <p:cNvSpPr/>
          <p:nvPr/>
        </p:nvSpPr>
        <p:spPr>
          <a:xfrm>
            <a:off x="2474026" y="2636912"/>
            <a:ext cx="4020652" cy="553998"/>
          </a:xfrm>
          <a:prstGeom prst="rect">
            <a:avLst/>
          </a:prstGeom>
        </p:spPr>
        <p:txBody>
          <a:bodyPr wrap="none">
            <a:spAutoFit/>
          </a:bodyPr>
          <a:lstStyle/>
          <a:p>
            <a:pPr lvl="0" algn="ctr"/>
            <a:r>
              <a:rPr lang="it-IT" dirty="0" smtClean="0">
                <a:solidFill>
                  <a:srgbClr val="C00000"/>
                </a:solidFill>
                <a:latin typeface="Comic Sans MS" panose="030F0702030302020204" pitchFamily="66" charset="0"/>
                <a:cs typeface="Times New Roman" panose="02020603050405020304" pitchFamily="18" charset="0"/>
              </a:rPr>
              <a:t>Effetti delle piogge acide</a:t>
            </a:r>
          </a:p>
          <a:p>
            <a:pPr lvl="0" algn="ctr"/>
            <a:r>
              <a:rPr lang="it-IT" sz="1200" dirty="0">
                <a:solidFill>
                  <a:srgbClr val="C00000"/>
                </a:solidFill>
                <a:latin typeface="Comic Sans MS" panose="030F0702030302020204" pitchFamily="66" charset="0"/>
                <a:cs typeface="Times New Roman" panose="02020603050405020304" pitchFamily="18" charset="0"/>
              </a:rPr>
              <a:t>d</a:t>
            </a:r>
            <a:r>
              <a:rPr lang="it-IT" sz="1200" dirty="0" smtClean="0">
                <a:solidFill>
                  <a:srgbClr val="C00000"/>
                </a:solidFill>
                <a:latin typeface="Comic Sans MS" panose="030F0702030302020204" pitchFamily="66" charset="0"/>
                <a:cs typeface="Times New Roman" panose="02020603050405020304" pitchFamily="18" charset="0"/>
              </a:rPr>
              <a:t>ipendono da composizione del suolo e strato roccioso</a:t>
            </a:r>
          </a:p>
        </p:txBody>
      </p:sp>
      <p:sp>
        <p:nvSpPr>
          <p:cNvPr id="9" name="Rettangolo 8"/>
          <p:cNvSpPr/>
          <p:nvPr/>
        </p:nvSpPr>
        <p:spPr>
          <a:xfrm>
            <a:off x="144096" y="3140968"/>
            <a:ext cx="4907113" cy="1200329"/>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Rocce come granito e quarzo (silicati)</a:t>
            </a:r>
          </a:p>
          <a:p>
            <a:pPr algn="ctr"/>
            <a:r>
              <a:rPr lang="it-IT" sz="1200" dirty="0" smtClean="0">
                <a:solidFill>
                  <a:srgbClr val="0070C0"/>
                </a:solidFill>
                <a:latin typeface="Comic Sans MS" panose="030F0702030302020204" pitchFamily="66" charset="0"/>
                <a:cs typeface="Times New Roman" panose="02020603050405020304" pitchFamily="18" charset="0"/>
              </a:rPr>
              <a:t>NON neutralizzano gli acidi</a:t>
            </a:r>
          </a:p>
          <a:p>
            <a:pPr algn="ctr"/>
            <a:endParaRPr lang="it-IT" sz="1200" dirty="0">
              <a:solidFill>
                <a:srgbClr val="0070C0"/>
              </a:solidFill>
              <a:latin typeface="Comic Sans MS" panose="030F0702030302020204" pitchFamily="66" charset="0"/>
              <a:cs typeface="Times New Roman" panose="02020603050405020304" pitchFamily="18" charset="0"/>
            </a:endParaRPr>
          </a:p>
          <a:p>
            <a:pPr algn="ctr"/>
            <a:r>
              <a:rPr lang="it-IT" sz="1200" dirty="0" smtClean="0">
                <a:solidFill>
                  <a:srgbClr val="0070C0"/>
                </a:solidFill>
                <a:latin typeface="Comic Sans MS" panose="030F0702030302020204" pitchFamily="66" charset="0"/>
                <a:cs typeface="Times New Roman" panose="02020603050405020304" pitchFamily="18" charset="0"/>
              </a:rPr>
              <a:t>Danni biologici maggiori (ioni calcio prima aumentano e poi dilavati)</a:t>
            </a:r>
          </a:p>
          <a:p>
            <a:pPr algn="ctr"/>
            <a:r>
              <a:rPr lang="it-IT" sz="1200" dirty="0" smtClean="0">
                <a:solidFill>
                  <a:srgbClr val="0070C0"/>
                </a:solidFill>
                <a:latin typeface="Comic Sans MS" panose="030F0702030302020204" pitchFamily="66" charset="0"/>
                <a:cs typeface="Times New Roman" panose="02020603050405020304" pitchFamily="18" charset="0"/>
              </a:rPr>
              <a:t>Coinvolgimento della chimica dell’Alluminio (nei laghi acidificati)</a:t>
            </a:r>
          </a:p>
          <a:p>
            <a:pPr algn="ctr"/>
            <a:r>
              <a:rPr lang="it-IT" sz="1200" dirty="0" smtClean="0">
                <a:solidFill>
                  <a:srgbClr val="0070C0"/>
                </a:solidFill>
                <a:latin typeface="Comic Sans MS" panose="030F0702030302020204" pitchFamily="66" charset="0"/>
                <a:cs typeface="Times New Roman" panose="02020603050405020304" pitchFamily="18" charset="0"/>
              </a:rPr>
              <a:t>trascinato durante il dilavamento delle rocce</a:t>
            </a:r>
            <a:endParaRPr lang="it-IT" dirty="0"/>
          </a:p>
        </p:txBody>
      </p:sp>
      <p:sp>
        <p:nvSpPr>
          <p:cNvPr id="10" name="Rettangolo 9"/>
          <p:cNvSpPr/>
          <p:nvPr/>
        </p:nvSpPr>
        <p:spPr>
          <a:xfrm>
            <a:off x="5320976" y="3140968"/>
            <a:ext cx="2951449" cy="1200329"/>
          </a:xfrm>
          <a:prstGeom prst="rect">
            <a:avLst/>
          </a:prstGeom>
        </p:spPr>
        <p:txBody>
          <a:bodyPr wrap="none">
            <a:spAutoFit/>
          </a:bodyPr>
          <a:lstStyle/>
          <a:p>
            <a:pPr algn="ctr"/>
            <a:r>
              <a:rPr lang="it-IT" sz="1200" dirty="0">
                <a:solidFill>
                  <a:srgbClr val="0070C0"/>
                </a:solidFill>
                <a:latin typeface="Comic Sans MS" panose="030F0702030302020204" pitchFamily="66" charset="0"/>
                <a:cs typeface="Times New Roman" panose="02020603050405020304" pitchFamily="18" charset="0"/>
              </a:rPr>
              <a:t>Rocce </a:t>
            </a:r>
            <a:r>
              <a:rPr lang="it-IT" sz="1200" dirty="0" smtClean="0">
                <a:solidFill>
                  <a:srgbClr val="0070C0"/>
                </a:solidFill>
                <a:latin typeface="Comic Sans MS" panose="030F0702030302020204" pitchFamily="66" charset="0"/>
                <a:cs typeface="Times New Roman" panose="02020603050405020304" pitchFamily="18" charset="0"/>
              </a:rPr>
              <a:t>come calcare o creta</a:t>
            </a:r>
            <a:r>
              <a:rPr lang="it-IT" sz="1200" dirty="0">
                <a:solidFill>
                  <a:srgbClr val="0070C0"/>
                </a:solidFill>
                <a:latin typeface="Comic Sans MS" panose="030F0702030302020204" pitchFamily="66" charset="0"/>
                <a:cs typeface="Times New Roman" panose="02020603050405020304" pitchFamily="18" charset="0"/>
              </a:rPr>
              <a:t> </a:t>
            </a:r>
            <a:r>
              <a:rPr lang="it-IT" sz="1200" dirty="0" smtClean="0">
                <a:solidFill>
                  <a:srgbClr val="0070C0"/>
                </a:solidFill>
                <a:latin typeface="Comic Sans MS" panose="030F0702030302020204" pitchFamily="66" charset="0"/>
                <a:cs typeface="Times New Roman" panose="02020603050405020304" pitchFamily="18" charset="0"/>
              </a:rPr>
              <a:t>(carbonati)</a:t>
            </a:r>
          </a:p>
          <a:p>
            <a:pPr algn="ctr"/>
            <a:r>
              <a:rPr lang="it-IT" sz="1200" dirty="0" smtClean="0">
                <a:solidFill>
                  <a:srgbClr val="0070C0"/>
                </a:solidFill>
                <a:latin typeface="Comic Sans MS" panose="030F0702030302020204" pitchFamily="66" charset="0"/>
                <a:cs typeface="Times New Roman" panose="02020603050405020304" pitchFamily="18" charset="0"/>
              </a:rPr>
              <a:t>Neutralizzano gli acidi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HC</a:t>
            </a:r>
            <a:r>
              <a:rPr lang="it-IT" sz="1200" dirty="0" smtClean="0">
                <a:solidFill>
                  <a:srgbClr val="0070C0"/>
                </a:solidFill>
                <a:latin typeface="Comic Sans MS" panose="030F0702030302020204" pitchFamily="66" charset="0"/>
                <a:cs typeface="Times New Roman" panose="02020603050405020304" pitchFamily="18" charset="0"/>
              </a:rPr>
              <a:t>O</a:t>
            </a:r>
            <a:r>
              <a:rPr lang="it-IT" sz="1200" baseline="-25000" dirty="0" smtClean="0">
                <a:solidFill>
                  <a:srgbClr val="0070C0"/>
                </a:solidFill>
                <a:latin typeface="Comic Sans MS" panose="030F0702030302020204" pitchFamily="66" charset="0"/>
                <a:cs typeface="Times New Roman" panose="02020603050405020304" pitchFamily="18" charset="0"/>
              </a:rPr>
              <a:t>3</a:t>
            </a:r>
            <a:r>
              <a:rPr lang="it-IT" sz="1200" dirty="0" smtClean="0">
                <a:solidFill>
                  <a:srgbClr val="0070C0"/>
                </a:solidFill>
                <a:latin typeface="Comic Sans MS" panose="030F0702030302020204" pitchFamily="66" charset="0"/>
                <a:cs typeface="Times New Roman" panose="02020603050405020304" pitchFamily="18" charset="0"/>
              </a:rPr>
              <a:t>-)</a:t>
            </a:r>
          </a:p>
          <a:p>
            <a:pPr algn="ctr"/>
            <a:endParaRPr lang="it-IT" sz="1200" dirty="0">
              <a:solidFill>
                <a:srgbClr val="0070C0"/>
              </a:solidFill>
              <a:latin typeface="Comic Sans MS" panose="030F0702030302020204" pitchFamily="66" charset="0"/>
              <a:cs typeface="Times New Roman" panose="02020603050405020304" pitchFamily="18" charset="0"/>
            </a:endParaRPr>
          </a:p>
          <a:p>
            <a:pPr algn="ctr"/>
            <a:r>
              <a:rPr lang="it-IT" sz="1200" dirty="0" smtClean="0">
                <a:solidFill>
                  <a:srgbClr val="0070C0"/>
                </a:solidFill>
                <a:latin typeface="Comic Sans MS" panose="030F0702030302020204" pitchFamily="66" charset="0"/>
                <a:cs typeface="Times New Roman" panose="02020603050405020304" pitchFamily="18" charset="0"/>
              </a:rPr>
              <a:t>Danni biologici minori</a:t>
            </a:r>
          </a:p>
          <a:p>
            <a:pPr algn="ctr"/>
            <a:r>
              <a:rPr lang="it-IT" sz="1200" dirty="0" smtClean="0">
                <a:solidFill>
                  <a:srgbClr val="0070C0"/>
                </a:solidFill>
                <a:latin typeface="Comic Sans MS" panose="030F0702030302020204" pitchFamily="66" charset="0"/>
                <a:cs typeface="Times New Roman" panose="02020603050405020304" pitchFamily="18" charset="0"/>
              </a:rPr>
              <a:t>Ma le rocce si dissolvono</a:t>
            </a:r>
          </a:p>
          <a:p>
            <a:pPr algn="ctr"/>
            <a:r>
              <a:rPr lang="it-IT" sz="1200" dirty="0" smtClean="0">
                <a:solidFill>
                  <a:srgbClr val="0070C0"/>
                </a:solidFill>
                <a:latin typeface="Comic Sans MS" panose="030F0702030302020204" pitchFamily="66" charset="0"/>
                <a:cs typeface="Times New Roman" panose="02020603050405020304" pitchFamily="18" charset="0"/>
              </a:rPr>
              <a:t>(anche danni ai beni culturali)</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581128"/>
            <a:ext cx="292608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5076056" y="4437112"/>
            <a:ext cx="1282723" cy="276999"/>
          </a:xfrm>
          <a:prstGeom prst="rect">
            <a:avLst/>
          </a:prstGeom>
        </p:spPr>
        <p:txBody>
          <a:bodyPr wrap="none">
            <a:spAutoFit/>
          </a:bodyPr>
          <a:lstStyle/>
          <a:p>
            <a:r>
              <a:rPr lang="it-IT" sz="1200" b="1" dirty="0" smtClean="0">
                <a:solidFill>
                  <a:srgbClr val="92D050"/>
                </a:solidFill>
                <a:latin typeface="Comic Sans MS" panose="030F0702030302020204" pitchFamily="66" charset="0"/>
                <a:cs typeface="Times New Roman" panose="02020603050405020304" pitchFamily="18" charset="0"/>
              </a:rPr>
              <a:t>Acque limpide?</a:t>
            </a:r>
          </a:p>
        </p:txBody>
      </p:sp>
      <p:sp>
        <p:nvSpPr>
          <p:cNvPr id="13" name="Rettangolo 12"/>
          <p:cNvSpPr/>
          <p:nvPr/>
        </p:nvSpPr>
        <p:spPr>
          <a:xfrm>
            <a:off x="4427984" y="5301208"/>
            <a:ext cx="3635931" cy="461665"/>
          </a:xfrm>
          <a:prstGeom prst="rect">
            <a:avLst/>
          </a:prstGeom>
        </p:spPr>
        <p:txBody>
          <a:bodyPr wrap="none">
            <a:spAutoFit/>
          </a:bodyPr>
          <a:lstStyle/>
          <a:p>
            <a:pPr lvl="0" algn="ctr"/>
            <a:r>
              <a:rPr lang="it-IT" sz="1200" dirty="0" smtClean="0">
                <a:solidFill>
                  <a:srgbClr val="0070C0"/>
                </a:solidFill>
                <a:latin typeface="Comic Sans MS" panose="030F0702030302020204" pitchFamily="66" charset="0"/>
                <a:cs typeface="Times New Roman" panose="02020603050405020304" pitchFamily="18" charset="0"/>
              </a:rPr>
              <a:t>Nei suoli: interferenza processi di assorbimento</a:t>
            </a:r>
          </a:p>
          <a:p>
            <a:pPr lvl="0" algn="ctr"/>
            <a:r>
              <a:rPr lang="it-IT" sz="1200" dirty="0" smtClean="0">
                <a:solidFill>
                  <a:srgbClr val="0070C0"/>
                </a:solidFill>
                <a:latin typeface="Comic Sans MS" panose="030F0702030302020204" pitchFamily="66" charset="0"/>
                <a:cs typeface="Times New Roman" panose="02020603050405020304" pitchFamily="18" charset="0"/>
              </a:rPr>
              <a:t>delle sostanze nutritive</a:t>
            </a:r>
            <a:endParaRPr lang="it-IT" sz="1200" dirty="0">
              <a:solidFill>
                <a:srgbClr val="0070C0"/>
              </a:solidFill>
              <a:latin typeface="Comic Sans MS" panose="030F0702030302020204" pitchFamily="66" charset="0"/>
              <a:cs typeface="Times New Roman" panose="02020603050405020304" pitchFamily="18" charset="0"/>
            </a:endParaRPr>
          </a:p>
        </p:txBody>
      </p:sp>
      <p:sp>
        <p:nvSpPr>
          <p:cNvPr id="2" name="Rettangolo 1"/>
          <p:cNvSpPr/>
          <p:nvPr/>
        </p:nvSpPr>
        <p:spPr>
          <a:xfrm>
            <a:off x="3851920" y="4653136"/>
            <a:ext cx="4217821" cy="646331"/>
          </a:xfrm>
          <a:prstGeom prst="rect">
            <a:avLst/>
          </a:prstGeom>
        </p:spPr>
        <p:txBody>
          <a:bodyPr wrap="none">
            <a:spAutoFit/>
          </a:bodyPr>
          <a:lstStyle/>
          <a:p>
            <a:pPr algn="ctr"/>
            <a:r>
              <a:rPr lang="it-IT" sz="1200" dirty="0" smtClean="0">
                <a:solidFill>
                  <a:srgbClr val="92D050"/>
                </a:solidFill>
                <a:latin typeface="Comic Sans MS" panose="030F0702030302020204" pitchFamily="66" charset="0"/>
                <a:cs typeface="Times New Roman" panose="02020603050405020304" pitchFamily="18" charset="0"/>
              </a:rPr>
              <a:t>Ridotta crescita di certe piante </a:t>
            </a:r>
            <a:r>
              <a:rPr lang="it-IT" sz="1200" dirty="0" smtClean="0">
                <a:solidFill>
                  <a:srgbClr val="92D050"/>
                </a:solidFill>
                <a:latin typeface="Comic Sans MS" panose="030F0702030302020204" pitchFamily="66" charset="0"/>
                <a:cs typeface="Times New Roman" panose="02020603050405020304" pitchFamily="18" charset="0"/>
                <a:sym typeface="Wingdings" panose="05000000000000000000" pitchFamily="2" charset="2"/>
              </a:rPr>
              <a:t> ridotta produzione </a:t>
            </a:r>
          </a:p>
          <a:p>
            <a:pPr algn="ctr"/>
            <a:r>
              <a:rPr lang="it-IT" sz="1200" dirty="0" smtClean="0">
                <a:solidFill>
                  <a:srgbClr val="92D050"/>
                </a:solidFill>
                <a:latin typeface="Comic Sans MS" panose="030F0702030302020204" pitchFamily="66" charset="0"/>
                <a:cs typeface="Times New Roman" panose="02020603050405020304" pitchFamily="18" charset="0"/>
                <a:sym typeface="Wingdings" panose="05000000000000000000" pitchFamily="2" charset="2"/>
              </a:rPr>
              <a:t>Carbonio organico disciolto (DOC)  acqua più limpida </a:t>
            </a:r>
          </a:p>
          <a:p>
            <a:pPr algn="ctr"/>
            <a:r>
              <a:rPr lang="it-IT" sz="1200" dirty="0" smtClean="0">
                <a:solidFill>
                  <a:srgbClr val="92D050"/>
                </a:solidFill>
                <a:latin typeface="Comic Sans MS" panose="030F0702030302020204" pitchFamily="66" charset="0"/>
                <a:cs typeface="Times New Roman" panose="02020603050405020304" pitchFamily="18" charset="0"/>
                <a:sym typeface="Wingdings" panose="05000000000000000000" pitchFamily="2" charset="2"/>
              </a:rPr>
              <a:t>maggiore penetrazione di UV</a:t>
            </a:r>
            <a:endParaRPr lang="it-IT" dirty="0">
              <a:solidFill>
                <a:srgbClr val="92D050"/>
              </a:solidFill>
            </a:endParaRPr>
          </a:p>
        </p:txBody>
      </p:sp>
      <p:sp>
        <p:nvSpPr>
          <p:cNvPr id="3" name="Freccia circolare in giù 2"/>
          <p:cNvSpPr/>
          <p:nvPr/>
        </p:nvSpPr>
        <p:spPr>
          <a:xfrm rot="979787">
            <a:off x="2348609" y="4446756"/>
            <a:ext cx="1648200" cy="299472"/>
          </a:xfrm>
          <a:prstGeom prst="curved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a destra 10"/>
          <p:cNvSpPr/>
          <p:nvPr/>
        </p:nvSpPr>
        <p:spPr>
          <a:xfrm>
            <a:off x="611560" y="4005064"/>
            <a:ext cx="288032" cy="1576192"/>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Rettangolo 14"/>
          <p:cNvSpPr/>
          <p:nvPr/>
        </p:nvSpPr>
        <p:spPr>
          <a:xfrm>
            <a:off x="3563888" y="5775647"/>
            <a:ext cx="5557932" cy="646331"/>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Dal dilavamento delle rocce con acqua acida (che scioglie i suoi composti)</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diminuzione fauna ittica sia per </a:t>
            </a:r>
            <a:r>
              <a:rPr lang="it-IT" sz="12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pH</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troppo basso</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(interferenze riproduzione / crescita) sia interferenze respirazione</a:t>
            </a:r>
            <a:endParaRPr lang="it-IT" dirty="0"/>
          </a:p>
        </p:txBody>
      </p:sp>
      <p:sp>
        <p:nvSpPr>
          <p:cNvPr id="14" name="Rettangolo 13"/>
          <p:cNvSpPr/>
          <p:nvPr/>
        </p:nvSpPr>
        <p:spPr>
          <a:xfrm>
            <a:off x="251520" y="1844824"/>
            <a:ext cx="7899920" cy="830997"/>
          </a:xfrm>
          <a:prstGeom prst="rect">
            <a:avLst/>
          </a:prstGeom>
        </p:spPr>
        <p:txBody>
          <a:bodyPr wrap="none">
            <a:spAutoFit/>
          </a:bodyPr>
          <a:lstStyle/>
          <a:p>
            <a:r>
              <a:rPr lang="it-IT" sz="1200" dirty="0" smtClean="0">
                <a:solidFill>
                  <a:schemeClr val="accent3">
                    <a:lumMod val="50000"/>
                  </a:schemeClr>
                </a:solidFill>
                <a:latin typeface="Comic Sans MS" panose="030F0702030302020204" pitchFamily="66" charset="0"/>
                <a:cs typeface="Times New Roman" panose="02020603050405020304" pitchFamily="18" charset="0"/>
              </a:rPr>
              <a:t>Altro processo di acidificazione dei suoli: 	emissioni di NH</a:t>
            </a:r>
            <a:r>
              <a:rPr lang="it-IT" sz="1200" baseline="-25000" dirty="0" smtClean="0">
                <a:solidFill>
                  <a:schemeClr val="accent3">
                    <a:lumMod val="50000"/>
                  </a:schemeClr>
                </a:solidFill>
                <a:latin typeface="Comic Sans MS" panose="030F0702030302020204" pitchFamily="66" charset="0"/>
                <a:cs typeface="Times New Roman" panose="02020603050405020304" pitchFamily="18" charset="0"/>
              </a:rPr>
              <a:t>3  </a:t>
            </a:r>
            <a:r>
              <a:rPr lang="it-IT" sz="1200" dirty="0" smtClean="0">
                <a:solidFill>
                  <a:schemeClr val="accent3">
                    <a:lumMod val="50000"/>
                  </a:schemeClr>
                </a:solidFill>
                <a:latin typeface="Comic Sans MS" panose="030F0702030302020204" pitchFamily="66" charset="0"/>
                <a:cs typeface="Times New Roman" panose="02020603050405020304" pitchFamily="18" charset="0"/>
              </a:rPr>
              <a:t>da letame allevamenti intensivi </a:t>
            </a:r>
            <a:r>
              <a:rPr lang="it-IT" sz="1200" dirty="0" smtClean="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a:t>
            </a:r>
            <a:endParaRPr lang="it-IT" sz="1200" dirty="0" smtClean="0">
              <a:solidFill>
                <a:schemeClr val="accent3">
                  <a:lumMod val="50000"/>
                </a:schemeClr>
              </a:solidFill>
              <a:latin typeface="Comic Sans MS" panose="030F0702030302020204" pitchFamily="66" charset="0"/>
              <a:cs typeface="Times New Roman" panose="02020603050405020304" pitchFamily="18" charset="0"/>
            </a:endParaRPr>
          </a:p>
          <a:p>
            <a:r>
              <a:rPr lang="it-IT" sz="1200" baseline="-25000" dirty="0">
                <a:solidFill>
                  <a:schemeClr val="accent3">
                    <a:lumMod val="50000"/>
                  </a:schemeClr>
                </a:solidFill>
                <a:latin typeface="Comic Sans MS" panose="030F0702030302020204" pitchFamily="66" charset="0"/>
                <a:cs typeface="Times New Roman" panose="02020603050405020304" pitchFamily="18" charset="0"/>
              </a:rPr>
              <a:t>	</a:t>
            </a:r>
            <a:r>
              <a:rPr lang="it-IT" sz="1200" baseline="-25000" dirty="0" smtClean="0">
                <a:solidFill>
                  <a:schemeClr val="accent3">
                    <a:lumMod val="50000"/>
                  </a:schemeClr>
                </a:solidFill>
                <a:latin typeface="Comic Sans MS" panose="030F0702030302020204" pitchFamily="66" charset="0"/>
                <a:cs typeface="Times New Roman" panose="02020603050405020304" pitchFamily="18" charset="0"/>
              </a:rPr>
              <a:t>			</a:t>
            </a:r>
            <a:r>
              <a:rPr lang="it-IT" sz="1200" dirty="0" smtClean="0">
                <a:solidFill>
                  <a:schemeClr val="accent3">
                    <a:lumMod val="50000"/>
                  </a:schemeClr>
                </a:solidFill>
                <a:latin typeface="Comic Sans MS" panose="030F0702030302020204" pitchFamily="66" charset="0"/>
                <a:cs typeface="Times New Roman" panose="02020603050405020304" pitchFamily="18" charset="0"/>
              </a:rPr>
              <a:t>in ambiente acido ione ammonio NH</a:t>
            </a:r>
            <a:r>
              <a:rPr lang="it-IT" sz="1200" baseline="-25000" dirty="0" smtClean="0">
                <a:solidFill>
                  <a:schemeClr val="accent3">
                    <a:lumMod val="50000"/>
                  </a:schemeClr>
                </a:solidFill>
                <a:latin typeface="Comic Sans MS" panose="030F0702030302020204" pitchFamily="66" charset="0"/>
                <a:cs typeface="Times New Roman" panose="02020603050405020304" pitchFamily="18" charset="0"/>
              </a:rPr>
              <a:t>4</a:t>
            </a:r>
            <a:r>
              <a:rPr lang="it-IT" sz="1200" dirty="0" smtClean="0">
                <a:solidFill>
                  <a:schemeClr val="accent3">
                    <a:lumMod val="50000"/>
                  </a:schemeClr>
                </a:solidFill>
                <a:latin typeface="Comic Sans MS" panose="030F0702030302020204" pitchFamily="66" charset="0"/>
                <a:cs typeface="Times New Roman" panose="02020603050405020304" pitchFamily="18" charset="0"/>
              </a:rPr>
              <a:t>+ </a:t>
            </a:r>
            <a:r>
              <a:rPr lang="it-IT" sz="1200" dirty="0" smtClean="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a:t>
            </a:r>
          </a:p>
          <a:p>
            <a:r>
              <a:rPr lang="it-IT" sz="1200" dirty="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			deposto al suolo e </a:t>
            </a:r>
            <a:r>
              <a:rPr lang="it-IT" sz="1200" dirty="0" err="1" smtClean="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ox</a:t>
            </a:r>
            <a:r>
              <a:rPr lang="it-IT" sz="1200" dirty="0" smtClean="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 da microorganismi a ione nitrato </a:t>
            </a:r>
          </a:p>
          <a:p>
            <a:r>
              <a:rPr lang="it-IT" sz="1200" dirty="0" smtClean="0">
                <a:solidFill>
                  <a:schemeClr val="accent3">
                    <a:lumMod val="50000"/>
                  </a:schemeClr>
                </a:solidFill>
                <a:latin typeface="Comic Sans MS" panose="030F0702030302020204" pitchFamily="66" charset="0"/>
                <a:cs typeface="Times New Roman" panose="02020603050405020304" pitchFamily="18" charset="0"/>
                <a:sym typeface="Wingdings" panose="05000000000000000000" pitchFamily="2" charset="2"/>
              </a:rPr>
              <a:t>				 acidificazione del suolo</a:t>
            </a:r>
            <a:endParaRPr lang="it-IT" dirty="0">
              <a:solidFill>
                <a:schemeClr val="accent3">
                  <a:lumMod val="50000"/>
                </a:schemeClr>
              </a:solidFill>
            </a:endParaRPr>
          </a:p>
        </p:txBody>
      </p:sp>
    </p:spTree>
    <p:extLst>
      <p:ext uri="{BB962C8B-B14F-4D97-AF65-F5344CB8AC3E}">
        <p14:creationId xmlns:p14="http://schemas.microsoft.com/office/powerpoint/2010/main" val="99095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ttangolo 5"/>
          <p:cNvSpPr/>
          <p:nvPr/>
        </p:nvSpPr>
        <p:spPr>
          <a:xfrm>
            <a:off x="4965195" y="75396"/>
            <a:ext cx="4169731" cy="3970318"/>
          </a:xfrm>
          <a:prstGeom prst="rect">
            <a:avLst/>
          </a:prstGeom>
          <a:ln w="12700">
            <a:solidFill>
              <a:srgbClr val="C00000"/>
            </a:solidFill>
          </a:ln>
        </p:spPr>
        <p:txBody>
          <a:bodyPr wrap="none">
            <a:spAutoFit/>
          </a:bodyPr>
          <a:lstStyle/>
          <a:p>
            <a:pPr algn="ctr"/>
            <a:r>
              <a:rPr lang="it-IT" sz="1200" dirty="0" smtClean="0">
                <a:latin typeface="Comic Sans MS" panose="030F0702030302020204" pitchFamily="66" charset="0"/>
                <a:cs typeface="Times New Roman" panose="02020603050405020304" pitchFamily="18" charset="0"/>
              </a:rPr>
              <a:t>Atmosfera e terra riscaldate da energia  solare</a:t>
            </a:r>
          </a:p>
          <a:p>
            <a:pPr algn="ctr"/>
            <a:endParaRPr lang="it-IT" sz="1200" dirty="0" smtClean="0">
              <a:latin typeface="Comic Sans MS" panose="030F0702030302020204" pitchFamily="66" charset="0"/>
              <a:cs typeface="Times New Roman" panose="02020603050405020304" pitchFamily="18" charset="0"/>
            </a:endParaRPr>
          </a:p>
          <a:p>
            <a:pPr algn="ctr"/>
            <a:r>
              <a:rPr lang="el-GR" sz="1200" dirty="0" smtClean="0">
                <a:latin typeface="Comic Sans MS" panose="030F0702030302020204" pitchFamily="66" charset="0"/>
                <a:cs typeface="Times New Roman" panose="02020603050405020304" pitchFamily="18" charset="0"/>
              </a:rPr>
              <a:t>Λ</a:t>
            </a:r>
            <a:r>
              <a:rPr lang="it-IT" sz="1200" dirty="0" smtClean="0">
                <a:latin typeface="Comic Sans MS" panose="030F0702030302020204" pitchFamily="66" charset="0"/>
                <a:cs typeface="Times New Roman" panose="02020603050405020304" pitchFamily="18" charset="0"/>
              </a:rPr>
              <a:t> della massima E radiante dipende da T</a:t>
            </a:r>
          </a:p>
          <a:p>
            <a:pPr algn="ctr"/>
            <a:r>
              <a:rPr lang="el-GR" sz="1200" dirty="0">
                <a:latin typeface="Comic Sans MS" panose="030F0702030302020204" pitchFamily="66" charset="0"/>
                <a:cs typeface="Times New Roman" panose="02020603050405020304" pitchFamily="18" charset="0"/>
              </a:rPr>
              <a:t>Λ</a:t>
            </a:r>
            <a:r>
              <a:rPr lang="it-IT" sz="1200" dirty="0">
                <a:latin typeface="Comic Sans MS" panose="030F0702030302020204" pitchFamily="66" charset="0"/>
                <a:cs typeface="Times New Roman" panose="02020603050405020304" pitchFamily="18" charset="0"/>
              </a:rPr>
              <a:t> </a:t>
            </a:r>
            <a:r>
              <a:rPr lang="it-IT" sz="1200" baseline="-25000" dirty="0" smtClean="0">
                <a:latin typeface="Comic Sans MS" panose="030F0702030302020204" pitchFamily="66" charset="0"/>
                <a:cs typeface="Times New Roman" panose="02020603050405020304" pitchFamily="18" charset="0"/>
              </a:rPr>
              <a:t>picco</a:t>
            </a:r>
            <a:r>
              <a:rPr lang="it-IT" sz="1200" dirty="0" smtClean="0">
                <a:latin typeface="Comic Sans MS" panose="030F0702030302020204" pitchFamily="66" charset="0"/>
                <a:cs typeface="Times New Roman" panose="02020603050405020304" pitchFamily="18" charset="0"/>
              </a:rPr>
              <a:t> = 2897/T  (corpo nero!)</a:t>
            </a:r>
          </a:p>
          <a:p>
            <a:pPr algn="ctr"/>
            <a:endParaRPr lang="it-IT" sz="1200" dirty="0" smtClean="0">
              <a:latin typeface="Comic Sans MS" panose="030F0702030302020204" pitchFamily="66" charset="0"/>
              <a:cs typeface="Times New Roman" panose="02020603050405020304" pitchFamily="18" charset="0"/>
            </a:endParaRPr>
          </a:p>
          <a:p>
            <a:pPr algn="ctr"/>
            <a:r>
              <a:rPr lang="it-IT" sz="1200" dirty="0" smtClean="0">
                <a:latin typeface="Comic Sans MS" panose="030F0702030302020204" pitchFamily="66" charset="0"/>
                <a:cs typeface="Times New Roman" panose="02020603050405020304" pitchFamily="18" charset="0"/>
              </a:rPr>
              <a:t>La superficie da cui emette il sole è a T = 5800K</a:t>
            </a:r>
          </a:p>
          <a:p>
            <a:pPr algn="ctr"/>
            <a:endParaRPr lang="it-IT" sz="1200" dirty="0" smtClean="0">
              <a:latin typeface="Comic Sans MS" panose="030F0702030302020204" pitchFamily="66" charset="0"/>
              <a:cs typeface="Times New Roman" panose="02020603050405020304" pitchFamily="18" charset="0"/>
            </a:endParaRPr>
          </a:p>
          <a:p>
            <a:pPr marL="171450" indent="-171450" algn="ctr">
              <a:buFont typeface="Wingdings"/>
              <a:buChar char="à"/>
            </a:pPr>
            <a:r>
              <a:rPr lang="it-IT" sz="1200" dirty="0" smtClean="0">
                <a:latin typeface="Comic Sans MS" panose="030F0702030302020204" pitchFamily="66" charset="0"/>
                <a:cs typeface="Times New Roman" panose="02020603050405020304" pitchFamily="18" charset="0"/>
                <a:sym typeface="Wingdings" panose="05000000000000000000" pitchFamily="2" charset="2"/>
              </a:rPr>
              <a:t>massima emissione cade nel vis</a:t>
            </a:r>
          </a:p>
          <a:p>
            <a:pPr marL="171450" indent="-171450" algn="ctr">
              <a:buFont typeface="Wingdings"/>
              <a:buChar char="à"/>
            </a:pPr>
            <a:endParaRPr lang="it-IT" sz="1200" dirty="0" smtClean="0">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Oltre il limite «rosso»  ci arriva luce infrarossa</a:t>
            </a:r>
          </a:p>
          <a:p>
            <a:pPr algn="ctr"/>
            <a:endParaRPr lang="it-IT" sz="12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50% E totale arriva sulla Terra e è assorbita</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(acque, terre, edifici, piante…)</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20% assorbita da atmosfera</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(UV da O</a:t>
            </a:r>
            <a:r>
              <a:rPr lang="it-IT" sz="1200" baseline="-25000" dirty="0" smtClean="0">
                <a:latin typeface="Comic Sans MS" panose="030F0702030302020204" pitchFamily="66" charset="0"/>
                <a:cs typeface="Times New Roman" panose="02020603050405020304" pitchFamily="18" charset="0"/>
                <a:sym typeface="Wingdings" panose="05000000000000000000" pitchFamily="2" charset="2"/>
              </a:rPr>
              <a:t>3</a:t>
            </a:r>
            <a:r>
              <a:rPr lang="it-IT" sz="1200" dirty="0" smtClean="0">
                <a:latin typeface="Comic Sans MS" panose="030F0702030302020204" pitchFamily="66" charset="0"/>
                <a:cs typeface="Times New Roman" panose="02020603050405020304" pitchFamily="18" charset="0"/>
                <a:sym typeface="Wingdings" panose="05000000000000000000" pitchFamily="2" charset="2"/>
              </a:rPr>
              <a:t>, O</a:t>
            </a:r>
            <a:r>
              <a:rPr lang="it-IT" sz="1200" baseline="-25000" dirty="0" smtClean="0">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latin typeface="Comic Sans MS" panose="030F0702030302020204" pitchFamily="66" charset="0"/>
                <a:cs typeface="Times New Roman" panose="02020603050405020304" pitchFamily="18" charset="0"/>
                <a:sym typeface="Wingdings" panose="05000000000000000000" pitchFamily="2" charset="2"/>
              </a:rPr>
              <a:t>, IR da CO</a:t>
            </a:r>
            <a:r>
              <a:rPr lang="it-IT" sz="1200" baseline="-25000" dirty="0" smtClean="0">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latin typeface="Comic Sans MS" panose="030F0702030302020204" pitchFamily="66" charset="0"/>
                <a:cs typeface="Times New Roman" panose="02020603050405020304" pitchFamily="18" charset="0"/>
                <a:sym typeface="Wingdings" panose="05000000000000000000" pitchFamily="2" charset="2"/>
              </a:rPr>
              <a:t> e vapore acqueo)</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30% riflesso verso lo spazio (no assorbito) </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(ALBEDO)</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(nuvole, neve, ghiaccio superfici riflettenti, alta albedo)</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scioglimento dei ghiacci diminuisce l’albedo</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contributo al riscaldamento</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(terre e corpi d’acqua bassa albedo)</a:t>
            </a:r>
            <a:endParaRPr lang="it-IT" dirty="0" smtClean="0">
              <a:sym typeface="Wingdings" panose="05000000000000000000" pitchFamily="2" charset="2"/>
            </a:endParaRPr>
          </a:p>
        </p:txBody>
      </p:sp>
      <p:sp>
        <p:nvSpPr>
          <p:cNvPr id="10" name="Rettangolo 9"/>
          <p:cNvSpPr/>
          <p:nvPr/>
        </p:nvSpPr>
        <p:spPr>
          <a:xfrm>
            <a:off x="156500" y="116632"/>
            <a:ext cx="4703532" cy="646331"/>
          </a:xfrm>
          <a:prstGeom prst="rect">
            <a:avLst/>
          </a:prstGeom>
          <a:ln w="12700">
            <a:solidFill>
              <a:srgbClr val="C00000"/>
            </a:solidFill>
          </a:ln>
        </p:spPr>
        <p:txBody>
          <a:bodyPr wrap="none">
            <a:spAutoFit/>
          </a:bodyPr>
          <a:lstStyle/>
          <a:p>
            <a:pPr algn="ctr"/>
            <a:r>
              <a:rPr lang="it-IT" sz="1200" dirty="0" smtClean="0">
                <a:solidFill>
                  <a:srgbClr val="C00000"/>
                </a:solidFill>
                <a:latin typeface="Comic Sans MS" panose="030F0702030302020204" pitchFamily="66" charset="0"/>
                <a:cs typeface="Times New Roman" panose="02020603050405020304" pitchFamily="18" charset="0"/>
              </a:rPr>
              <a:t>EFFETTO SERRA e RISCALDAMENTO GLOBALE</a:t>
            </a:r>
          </a:p>
          <a:p>
            <a:pPr algn="ctr"/>
            <a:r>
              <a:rPr lang="it-IT" sz="1200" dirty="0" smtClean="0">
                <a:solidFill>
                  <a:srgbClr val="C00000"/>
                </a:solidFill>
                <a:latin typeface="Comic Sans MS" panose="030F0702030302020204" pitchFamily="66" charset="0"/>
                <a:cs typeface="Times New Roman" panose="02020603050405020304" pitchFamily="18" charset="0"/>
              </a:rPr>
              <a:t>Aspettativa di aumento di T media globale </a:t>
            </a:r>
          </a:p>
          <a:p>
            <a:pPr algn="ctr"/>
            <a:r>
              <a:rPr lang="it-IT" sz="1200" dirty="0" smtClean="0">
                <a:solidFill>
                  <a:srgbClr val="C00000"/>
                </a:solidFill>
                <a:latin typeface="Comic Sans MS" panose="030F0702030302020204" pitchFamily="66" charset="0"/>
                <a:cs typeface="Times New Roman" panose="02020603050405020304" pitchFamily="18" charset="0"/>
              </a:rPr>
              <a:t>a causa delle immissioni in atmosfera di CO</a:t>
            </a:r>
            <a:r>
              <a:rPr lang="it-IT" sz="1200" baseline="-25000" dirty="0" smtClean="0">
                <a:solidFill>
                  <a:srgbClr val="C00000"/>
                </a:solidFill>
                <a:latin typeface="Comic Sans MS" panose="030F0702030302020204" pitchFamily="66" charset="0"/>
                <a:cs typeface="Times New Roman" panose="02020603050405020304" pitchFamily="18" charset="0"/>
              </a:rPr>
              <a:t>2</a:t>
            </a:r>
            <a:r>
              <a:rPr lang="it-IT" sz="1200" dirty="0" smtClean="0">
                <a:solidFill>
                  <a:srgbClr val="C00000"/>
                </a:solidFill>
                <a:latin typeface="Comic Sans MS" panose="030F0702030302020204" pitchFamily="66" charset="0"/>
                <a:cs typeface="Times New Roman" panose="02020603050405020304" pitchFamily="18" charset="0"/>
              </a:rPr>
              <a:t> e altri gas «serra»</a:t>
            </a:r>
            <a:endParaRPr lang="it-IT" dirty="0"/>
          </a:p>
        </p:txBody>
      </p:sp>
      <p:sp>
        <p:nvSpPr>
          <p:cNvPr id="8" name="Rettangolo 7"/>
          <p:cNvSpPr/>
          <p:nvPr/>
        </p:nvSpPr>
        <p:spPr>
          <a:xfrm>
            <a:off x="683568" y="764704"/>
            <a:ext cx="3722494" cy="830997"/>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Fenomeno ancora non sufficientemente osservato</a:t>
            </a:r>
          </a:p>
          <a:p>
            <a:pPr algn="ctr"/>
            <a:r>
              <a:rPr lang="it-IT" sz="1200" dirty="0">
                <a:solidFill>
                  <a:srgbClr val="0070C0"/>
                </a:solidFill>
                <a:latin typeface="Comic Sans MS" panose="030F0702030302020204" pitchFamily="66" charset="0"/>
                <a:cs typeface="Times New Roman" panose="02020603050405020304" pitchFamily="18" charset="0"/>
              </a:rPr>
              <a:t>d</a:t>
            </a:r>
            <a:r>
              <a:rPr lang="it-IT" sz="1200" dirty="0" smtClean="0">
                <a:solidFill>
                  <a:srgbClr val="0070C0"/>
                </a:solidFill>
                <a:latin typeface="Comic Sans MS" panose="030F0702030302020204" pitchFamily="66" charset="0"/>
                <a:cs typeface="Times New Roman" panose="02020603050405020304" pitchFamily="18" charset="0"/>
              </a:rPr>
              <a:t>a convincere tutti della sua esistenza/pericolo</a:t>
            </a:r>
          </a:p>
          <a:p>
            <a:pPr algn="ctr"/>
            <a:r>
              <a:rPr lang="it-IT" sz="1200" dirty="0" smtClean="0">
                <a:solidFill>
                  <a:srgbClr val="0070C0"/>
                </a:solidFill>
                <a:latin typeface="Comic Sans MS" panose="030F0702030302020204" pitchFamily="66" charset="0"/>
                <a:cs typeface="Times New Roman" panose="02020603050405020304" pitchFamily="18" charset="0"/>
              </a:rPr>
              <a:t>SE MODELLI ATTUALI CORRETTI</a:t>
            </a:r>
          </a:p>
          <a:p>
            <a:pPr algn="ctr"/>
            <a:r>
              <a:rPr lang="it-IT" sz="1200" dirty="0" smtClean="0">
                <a:solidFill>
                  <a:srgbClr val="0070C0"/>
                </a:solidFill>
                <a:latin typeface="Comic Sans MS" panose="030F0702030302020204" pitchFamily="66" charset="0"/>
                <a:cs typeface="Times New Roman" panose="02020603050405020304" pitchFamily="18" charset="0"/>
              </a:rPr>
              <a:t> SI VERIFICHERA’</a:t>
            </a:r>
            <a:endParaRPr lang="it-IT" dirty="0">
              <a:solidFill>
                <a:srgbClr val="0070C0"/>
              </a:solidFill>
            </a:endParaRPr>
          </a:p>
        </p:txBody>
      </p:sp>
      <p:sp>
        <p:nvSpPr>
          <p:cNvPr id="9" name="CasellaDiTesto 8"/>
          <p:cNvSpPr txBox="1"/>
          <p:nvPr/>
        </p:nvSpPr>
        <p:spPr>
          <a:xfrm>
            <a:off x="4499992" y="692696"/>
            <a:ext cx="346570" cy="461665"/>
          </a:xfrm>
          <a:prstGeom prst="rect">
            <a:avLst/>
          </a:prstGeom>
          <a:noFill/>
        </p:spPr>
        <p:txBody>
          <a:bodyPr wrap="none" rtlCol="0">
            <a:spAutoFit/>
          </a:bodyPr>
          <a:lstStyle/>
          <a:p>
            <a:r>
              <a:rPr lang="it-IT" sz="2400" dirty="0" smtClean="0">
                <a:solidFill>
                  <a:srgbClr val="0070C0"/>
                </a:solidFill>
                <a:latin typeface="Comic Sans MS" panose="030F0702030302020204" pitchFamily="66" charset="0"/>
              </a:rPr>
              <a:t>?</a:t>
            </a:r>
            <a:endParaRPr lang="it-IT" sz="2400" dirty="0">
              <a:solidFill>
                <a:srgbClr val="0070C0"/>
              </a:solidFill>
              <a:latin typeface="Comic Sans MS" panose="030F0702030302020204" pitchFamily="66" charset="0"/>
            </a:endParaRPr>
          </a:p>
        </p:txBody>
      </p:sp>
      <p:grpSp>
        <p:nvGrpSpPr>
          <p:cNvPr id="13" name="Gruppo 12"/>
          <p:cNvGrpSpPr>
            <a:grpSpLocks noChangeAspect="1"/>
          </p:cNvGrpSpPr>
          <p:nvPr/>
        </p:nvGrpSpPr>
        <p:grpSpPr>
          <a:xfrm>
            <a:off x="420327" y="1628800"/>
            <a:ext cx="3863641" cy="2095122"/>
            <a:chOff x="1979713" y="620688"/>
            <a:chExt cx="4829552" cy="2618903"/>
          </a:xfrm>
        </p:grpSpPr>
        <p:pic>
          <p:nvPicPr>
            <p:cNvPr id="14" name="Immagine 13" descr="B05.01.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20688"/>
              <a:ext cx="4469513" cy="261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rot="16200000">
              <a:off x="1501698" y="1602761"/>
              <a:ext cx="1233030" cy="276999"/>
            </a:xfrm>
            <a:prstGeom prst="rect">
              <a:avLst/>
            </a:prstGeom>
          </p:spPr>
          <p:txBody>
            <a:bodyPr wrap="none">
              <a:spAutoFit/>
            </a:bodyPr>
            <a:lstStyle/>
            <a:p>
              <a:r>
                <a:rPr lang="it-IT" sz="1200" dirty="0" smtClean="0">
                  <a:solidFill>
                    <a:srgbClr val="0070C0"/>
                  </a:solidFill>
                  <a:latin typeface="Comic Sans MS" panose="030F0702030302020204" pitchFamily="66" charset="0"/>
                  <a:cs typeface="Times New Roman" panose="02020603050405020304" pitchFamily="18" charset="0"/>
                </a:rPr>
                <a:t>Scale diverse!</a:t>
              </a:r>
              <a:endParaRPr lang="it-IT" dirty="0"/>
            </a:p>
          </p:txBody>
        </p:sp>
      </p:grpSp>
      <p:sp>
        <p:nvSpPr>
          <p:cNvPr id="11" name="Rettangolo 10"/>
          <p:cNvSpPr/>
          <p:nvPr/>
        </p:nvSpPr>
        <p:spPr>
          <a:xfrm>
            <a:off x="107504" y="3740839"/>
            <a:ext cx="4764446" cy="1200329"/>
          </a:xfrm>
          <a:prstGeom prst="rect">
            <a:avLst/>
          </a:prstGeom>
          <a:ln>
            <a:solidFill>
              <a:srgbClr val="C00000"/>
            </a:solidFill>
          </a:ln>
        </p:spPr>
        <p:txBody>
          <a:bodyPr wrap="none">
            <a:spAutoFit/>
          </a:bodyPr>
          <a:lstStyle/>
          <a:p>
            <a:pPr algn="ctr"/>
            <a:r>
              <a:rPr lang="it-IT" sz="1200" dirty="0" smtClean="0">
                <a:solidFill>
                  <a:srgbClr val="C00000"/>
                </a:solidFill>
                <a:latin typeface="Comic Sans MS" panose="030F0702030302020204" pitchFamily="66" charset="0"/>
                <a:cs typeface="Times New Roman" panose="02020603050405020304" pitchFamily="18" charset="0"/>
              </a:rPr>
              <a:t>La Terra è un corpo caldo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emette energia</a:t>
            </a:r>
          </a:p>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T </a:t>
            </a:r>
            <a:r>
              <a:rPr lang="it-IT" sz="1200" dirty="0" err="1"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cost</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se E assorbita = E emessa</a:t>
            </a:r>
          </a:p>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Il riscaldamento oggi è dovuto dunque a E assorbita &gt; E emessa !</a:t>
            </a:r>
            <a:r>
              <a:rPr lang="it-IT" sz="1200" dirty="0" smtClean="0">
                <a:solidFill>
                  <a:srgbClr val="C00000"/>
                </a:solidFill>
                <a:latin typeface="Comic Sans MS" panose="030F0702030302020204" pitchFamily="66" charset="0"/>
                <a:cs typeface="Times New Roman" panose="02020603050405020304" pitchFamily="18" charset="0"/>
              </a:rPr>
              <a:t> </a:t>
            </a:r>
          </a:p>
          <a:p>
            <a:pPr algn="ctr"/>
            <a:r>
              <a:rPr lang="it-IT" sz="1200" dirty="0" smtClean="0">
                <a:solidFill>
                  <a:srgbClr val="C00000"/>
                </a:solidFill>
                <a:latin typeface="Comic Sans MS" panose="030F0702030302020204" pitchFamily="66" charset="0"/>
                <a:cs typeface="Times New Roman" panose="02020603050405020304" pitchFamily="18" charset="0"/>
              </a:rPr>
              <a:t>T  terrestre = 300 K</a:t>
            </a:r>
            <a:endParaRPr lang="it-IT" dirty="0" smtClean="0">
              <a:solidFill>
                <a:srgbClr val="C00000"/>
              </a:solidFill>
            </a:endParaRPr>
          </a:p>
          <a:p>
            <a:pPr marL="171450" lvl="0" indent="-171450" algn="ctr">
              <a:buFont typeface="Wingdings"/>
              <a:buChar char="à"/>
            </a:pP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rPr>
              <a:t>massima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emissione </a:t>
            </a:r>
            <a:r>
              <a:rPr lang="it-IT" sz="12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rPr>
              <a:t>cade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nell’ IR, tra 5 e 50 </a:t>
            </a:r>
            <a:r>
              <a:rPr lang="el-GR"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μ</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m</a:t>
            </a:r>
          </a:p>
          <a:p>
            <a:pPr marL="171450" lvl="0" indent="-171450" algn="ctr">
              <a:buFont typeface="Wingdings"/>
              <a:buChar char="à"/>
            </a:pP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cioè nell’IR termico (perché si manifesta come calore)</a:t>
            </a:r>
            <a:endParaRPr lang="it-IT" sz="12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p:txBody>
      </p:sp>
      <p:sp>
        <p:nvSpPr>
          <p:cNvPr id="12" name="Rettangolo 11"/>
          <p:cNvSpPr/>
          <p:nvPr/>
        </p:nvSpPr>
        <p:spPr>
          <a:xfrm>
            <a:off x="35496" y="5013176"/>
            <a:ext cx="5040560" cy="1015663"/>
          </a:xfrm>
          <a:prstGeom prst="rect">
            <a:avLst/>
          </a:prstGeom>
          <a:ln>
            <a:solidFill>
              <a:srgbClr val="C00000"/>
            </a:solidFill>
          </a:ln>
        </p:spPr>
        <p:txBody>
          <a:bodyPr wrap="square">
            <a:spAutoFit/>
          </a:bodyPr>
          <a:lstStyle/>
          <a:p>
            <a:pPr lvl="0" algn="ct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Alcuni gas (CO</a:t>
            </a:r>
            <a:r>
              <a:rPr lang="it-IT" sz="1200" baseline="-250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 assorbono nell’IR</a:t>
            </a:r>
          </a:p>
          <a:p>
            <a:pPr marL="171450" lvl="0" indent="-171450" algn="ctr">
              <a:buFont typeface="Wingdings" pitchFamily="2" charset="2"/>
              <a:buChar char="à"/>
            </a:pP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non tutta E emessa dalla Terra finisce nello spazio</a:t>
            </a:r>
          </a:p>
          <a:p>
            <a:pPr lvl="0" algn="ct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MA e assorbita da CO</a:t>
            </a:r>
            <a:r>
              <a:rPr lang="it-IT" sz="1200" baseline="-250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 è poi riemessa o trasferita per collisione</a:t>
            </a:r>
          </a:p>
          <a:p>
            <a:pPr lvl="0" algn="ct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con altre molecole che poi riemettono, sempre come IR</a:t>
            </a:r>
          </a:p>
          <a:p>
            <a:pPr lvl="0" algn="ctr"/>
            <a:r>
              <a:rPr lang="it-IT" sz="12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  (con direzioni del fotone casuali  anche verso la Terra stessa) </a:t>
            </a:r>
            <a:endParaRPr lang="it-IT" dirty="0"/>
          </a:p>
        </p:txBody>
      </p:sp>
      <p:pic>
        <p:nvPicPr>
          <p:cNvPr id="17" name="Immagine 1" descr="B05.03.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46019"/>
            <a:ext cx="3573171" cy="220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7380312" y="4149080"/>
            <a:ext cx="1630575" cy="261610"/>
          </a:xfrm>
          <a:prstGeom prst="rect">
            <a:avLst/>
          </a:prstGeom>
        </p:spPr>
        <p:txBody>
          <a:bodyPr wrap="none">
            <a:spAutoFit/>
          </a:bodyPr>
          <a:lstStyle/>
          <a:p>
            <a:r>
              <a:rPr lang="it-IT" sz="11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 convertita in calore </a:t>
            </a:r>
            <a:endParaRPr lang="it-IT" sz="1100" dirty="0"/>
          </a:p>
        </p:txBody>
      </p:sp>
      <p:sp>
        <p:nvSpPr>
          <p:cNvPr id="18" name="Rettangolo 17"/>
          <p:cNvSpPr/>
          <p:nvPr/>
        </p:nvSpPr>
        <p:spPr>
          <a:xfrm>
            <a:off x="4932040" y="4247510"/>
            <a:ext cx="1516762" cy="261610"/>
          </a:xfrm>
          <a:prstGeom prst="rect">
            <a:avLst/>
          </a:prstGeom>
        </p:spPr>
        <p:txBody>
          <a:bodyPr wrap="none">
            <a:spAutoFit/>
          </a:bodyPr>
          <a:lstStyle/>
          <a:p>
            <a:pPr lvl="0"/>
            <a:r>
              <a:rPr lang="it-IT" sz="11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 </a:t>
            </a:r>
            <a:r>
              <a:rPr lang="it-IT" sz="11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riemessa come IR </a:t>
            </a:r>
            <a:endParaRPr lang="it-IT" sz="1100" dirty="0">
              <a:solidFill>
                <a:prstClr val="black"/>
              </a:solidFill>
            </a:endParaRPr>
          </a:p>
        </p:txBody>
      </p:sp>
      <p:sp>
        <p:nvSpPr>
          <p:cNvPr id="20" name="Freccia circolare a destra 19"/>
          <p:cNvSpPr/>
          <p:nvPr/>
        </p:nvSpPr>
        <p:spPr>
          <a:xfrm rot="18365855">
            <a:off x="3809851" y="5961302"/>
            <a:ext cx="360040" cy="1000128"/>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Ovale 22"/>
          <p:cNvSpPr/>
          <p:nvPr/>
        </p:nvSpPr>
        <p:spPr>
          <a:xfrm>
            <a:off x="6300192" y="4221088"/>
            <a:ext cx="648072" cy="3326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07504" y="6021288"/>
            <a:ext cx="3575018" cy="830997"/>
          </a:xfrm>
          <a:prstGeom prst="rect">
            <a:avLst/>
          </a:prstGeom>
        </p:spPr>
        <p:txBody>
          <a:bodyPr wrap="none">
            <a:spAutoFit/>
          </a:bodyPr>
          <a:lstStyle/>
          <a:p>
            <a:r>
              <a:rPr lang="it-IT" sz="24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a:t>
            </a:r>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Velocità emissione = f(T) quindi una molecola</a:t>
            </a:r>
          </a:p>
          <a:p>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più si scalda e più velocemente riemette</a:t>
            </a:r>
          </a:p>
          <a:p>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NON si ha riscaldamento senza limiti !</a:t>
            </a:r>
            <a:endParaRPr lang="it-IT" dirty="0">
              <a:solidFill>
                <a:srgbClr val="FFC000"/>
              </a:solidFill>
            </a:endParaRPr>
          </a:p>
        </p:txBody>
      </p:sp>
      <p:sp>
        <p:nvSpPr>
          <p:cNvPr id="16" name="Rettangolo 15"/>
          <p:cNvSpPr/>
          <p:nvPr/>
        </p:nvSpPr>
        <p:spPr>
          <a:xfrm>
            <a:off x="4309577" y="6309320"/>
            <a:ext cx="1630575" cy="307777"/>
          </a:xfrm>
          <a:prstGeom prst="rect">
            <a:avLst/>
          </a:prstGeom>
        </p:spPr>
        <p:txBody>
          <a:bodyPr wrap="none">
            <a:spAutoFit/>
          </a:bodyPr>
          <a:lstStyle/>
          <a:p>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L’aria si riscalda! </a:t>
            </a:r>
            <a:endParaRPr lang="it-IT" sz="1400" dirty="0">
              <a:solidFill>
                <a:srgbClr val="C00000"/>
              </a:solidFill>
            </a:endParaRPr>
          </a:p>
        </p:txBody>
      </p:sp>
      <p:sp>
        <p:nvSpPr>
          <p:cNvPr id="19" name="Ovale 18"/>
          <p:cNvSpPr/>
          <p:nvPr/>
        </p:nvSpPr>
        <p:spPr>
          <a:xfrm>
            <a:off x="4211960" y="6165304"/>
            <a:ext cx="180020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circolare a destra 21"/>
          <p:cNvSpPr/>
          <p:nvPr/>
        </p:nvSpPr>
        <p:spPr>
          <a:xfrm rot="3846400" flipH="1">
            <a:off x="6150463" y="6056394"/>
            <a:ext cx="384118" cy="1000128"/>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62924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27784" y="332656"/>
            <a:ext cx="1584175" cy="461665"/>
          </a:xfrm>
          <a:prstGeom prst="rect">
            <a:avLst/>
          </a:prstGeom>
        </p:spPr>
        <p:txBody>
          <a:bodyPr wrap="square">
            <a:spAutoFit/>
          </a:bodyPr>
          <a:lstStyle/>
          <a:p>
            <a:pPr algn="ctr"/>
            <a:r>
              <a:rPr lang="it-IT" sz="1200" dirty="0">
                <a:solidFill>
                  <a:srgbClr val="C00000"/>
                </a:solidFill>
                <a:latin typeface="Comic Sans MS" panose="030F0702030302020204" pitchFamily="66" charset="0"/>
                <a:cs typeface="Times New Roman" panose="02020603050405020304" pitchFamily="18" charset="0"/>
              </a:rPr>
              <a:t>EFFETTO </a:t>
            </a:r>
            <a:r>
              <a:rPr lang="it-IT" sz="1200" dirty="0" smtClean="0">
                <a:solidFill>
                  <a:srgbClr val="C00000"/>
                </a:solidFill>
                <a:latin typeface="Comic Sans MS" panose="030F0702030302020204" pitchFamily="66" charset="0"/>
                <a:cs typeface="Times New Roman" panose="02020603050405020304" pitchFamily="18" charset="0"/>
              </a:rPr>
              <a:t>SERRA </a:t>
            </a:r>
          </a:p>
          <a:p>
            <a:pPr algn="ctr"/>
            <a:r>
              <a:rPr lang="it-IT" sz="1200" dirty="0" smtClean="0">
                <a:solidFill>
                  <a:srgbClr val="C00000"/>
                </a:solidFill>
                <a:latin typeface="Comic Sans MS" panose="030F0702030302020204" pitchFamily="66" charset="0"/>
                <a:cs typeface="Times New Roman" panose="02020603050405020304" pitchFamily="18" charset="0"/>
              </a:rPr>
              <a:t>fenomeno naturale</a:t>
            </a:r>
          </a:p>
        </p:txBody>
      </p:sp>
      <p:sp>
        <p:nvSpPr>
          <p:cNvPr id="3" name="AutoShape 2" descr="Risultati immagini per sotto le coperte al calducci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6602">
            <a:off x="284830" y="309888"/>
            <a:ext cx="2466975" cy="184785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Risultati immagini per troppe coper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730" y="3004934"/>
            <a:ext cx="2190750" cy="136017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580112" y="2276872"/>
            <a:ext cx="2880320" cy="830997"/>
          </a:xfrm>
          <a:prstGeom prst="rect">
            <a:avLst/>
          </a:prstGeom>
        </p:spPr>
        <p:txBody>
          <a:bodyPr wrap="square">
            <a:spAutoFit/>
          </a:bodyPr>
          <a:lstStyle/>
          <a:p>
            <a:pPr lvl="0" algn="ctr"/>
            <a:r>
              <a:rPr lang="it-IT" sz="1200" dirty="0" smtClean="0">
                <a:solidFill>
                  <a:srgbClr val="C00000"/>
                </a:solidFill>
                <a:latin typeface="Comic Sans MS" panose="030F0702030302020204" pitchFamily="66" charset="0"/>
                <a:cs typeface="Times New Roman" panose="02020603050405020304" pitchFamily="18" charset="0"/>
              </a:rPr>
              <a:t>AUMENTO EFFETTO SERRA</a:t>
            </a:r>
          </a:p>
          <a:p>
            <a:pPr lvl="0" algn="ctr"/>
            <a:r>
              <a:rPr lang="it-IT" sz="1200" dirty="0" smtClean="0">
                <a:solidFill>
                  <a:srgbClr val="C00000"/>
                </a:solidFill>
                <a:latin typeface="Comic Sans MS" panose="030F0702030302020204" pitchFamily="66" charset="0"/>
                <a:cs typeface="Times New Roman" panose="02020603050405020304" pitchFamily="18" charset="0"/>
              </a:rPr>
              <a:t>o</a:t>
            </a:r>
          </a:p>
          <a:p>
            <a:pPr lvl="0" algn="ctr"/>
            <a:r>
              <a:rPr lang="it-IT" sz="1200" dirty="0" smtClean="0">
                <a:solidFill>
                  <a:srgbClr val="C00000"/>
                </a:solidFill>
                <a:latin typeface="Comic Sans MS" panose="030F0702030302020204" pitchFamily="66" charset="0"/>
                <a:cs typeface="Times New Roman" panose="02020603050405020304" pitchFamily="18" charset="0"/>
              </a:rPr>
              <a:t>RISCALDAMENTO GLOBALE </a:t>
            </a:r>
          </a:p>
          <a:p>
            <a:pPr lvl="0" algn="ctr"/>
            <a:r>
              <a:rPr lang="it-IT" sz="1200" dirty="0" smtClean="0">
                <a:solidFill>
                  <a:srgbClr val="C00000"/>
                </a:solidFill>
                <a:latin typeface="Comic Sans MS" panose="030F0702030302020204" pitchFamily="66" charset="0"/>
                <a:cs typeface="Times New Roman" panose="02020603050405020304" pitchFamily="18" charset="0"/>
              </a:rPr>
              <a:t>fenomeno artificiale</a:t>
            </a:r>
            <a:endParaRPr lang="it-IT" sz="1200" dirty="0">
              <a:solidFill>
                <a:srgbClr val="C00000"/>
              </a:solidFill>
              <a:latin typeface="Comic Sans MS" panose="030F0702030302020204" pitchFamily="66" charset="0"/>
              <a:cs typeface="Times New Roman" panose="02020603050405020304" pitchFamily="18" charset="0"/>
            </a:endParaRPr>
          </a:p>
        </p:txBody>
      </p:sp>
      <p:grpSp>
        <p:nvGrpSpPr>
          <p:cNvPr id="7" name="Gruppo 6"/>
          <p:cNvGrpSpPr/>
          <p:nvPr/>
        </p:nvGrpSpPr>
        <p:grpSpPr>
          <a:xfrm>
            <a:off x="3563888" y="980728"/>
            <a:ext cx="3175869" cy="1087671"/>
            <a:chOff x="5076056" y="260648"/>
            <a:chExt cx="3175869" cy="1087671"/>
          </a:xfrm>
        </p:grpSpPr>
        <p:pic>
          <p:nvPicPr>
            <p:cNvPr id="2055" name="Picture 7" descr="Immagine correlat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076056" y="332656"/>
              <a:ext cx="3175869" cy="1015663"/>
            </a:xfrm>
            <a:prstGeom prst="rect">
              <a:avLst/>
            </a:prstGeom>
          </p:spPr>
          <p:txBody>
            <a:bodyPr wrap="none">
              <a:spAutoFit/>
            </a:bodyPr>
            <a:lstStyle/>
            <a:p>
              <a:pPr lvl="0" algn="ctr"/>
              <a:r>
                <a:rPr lang="it-IT" sz="1200" dirty="0" smtClean="0">
                  <a:solidFill>
                    <a:srgbClr val="0070C0"/>
                  </a:solidFill>
                  <a:latin typeface="Comic Sans MS" panose="030F0702030302020204" pitchFamily="66" charset="0"/>
                  <a:cs typeface="Times New Roman" panose="02020603050405020304" pitchFamily="18" charset="0"/>
                </a:rPr>
                <a:t>Aumento dei </a:t>
              </a:r>
              <a:r>
                <a:rPr lang="it-IT" sz="1200" dirty="0" smtClean="0">
                  <a:solidFill>
                    <a:srgbClr val="C00000"/>
                  </a:solidFill>
                  <a:latin typeface="Comic Sans MS" panose="030F0702030302020204" pitchFamily="66" charset="0"/>
                  <a:cs typeface="Times New Roman" panose="02020603050405020304" pitchFamily="18" charset="0"/>
                </a:rPr>
                <a:t>gas serra </a:t>
              </a:r>
            </a:p>
            <a:p>
              <a:pPr lvl="0" algn="ctr"/>
              <a:endParaRPr lang="it-IT" sz="1200" dirty="0" smtClean="0">
                <a:solidFill>
                  <a:srgbClr val="0070C0"/>
                </a:solidFill>
                <a:latin typeface="Comic Sans MS" panose="030F0702030302020204" pitchFamily="66" charset="0"/>
                <a:cs typeface="Times New Roman" panose="02020603050405020304" pitchFamily="18" charset="0"/>
              </a:endParaRPr>
            </a:p>
            <a:p>
              <a:pPr lvl="0" algn="ctr"/>
              <a:endParaRPr lang="it-IT" sz="12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lvl="0" algn="ctr"/>
              <a:endPar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lvl="0"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maggiore ritorno sulla Terra di IR emessa</a:t>
              </a:r>
              <a:endParaRPr lang="it-IT" sz="1200" dirty="0">
                <a:solidFill>
                  <a:srgbClr val="0070C0"/>
                </a:solidFill>
                <a:latin typeface="Comic Sans MS" panose="030F0702030302020204" pitchFamily="66" charset="0"/>
                <a:cs typeface="Times New Roman" panose="02020603050405020304" pitchFamily="18" charset="0"/>
              </a:endParaRPr>
            </a:p>
          </p:txBody>
        </p:sp>
        <p:sp>
          <p:nvSpPr>
            <p:cNvPr id="6" name="Freccia in giù 5"/>
            <p:cNvSpPr/>
            <p:nvPr/>
          </p:nvSpPr>
          <p:spPr>
            <a:xfrm>
              <a:off x="6516216" y="650392"/>
              <a:ext cx="216024" cy="4023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ttangolo 7"/>
          <p:cNvSpPr/>
          <p:nvPr/>
        </p:nvSpPr>
        <p:spPr>
          <a:xfrm rot="680810">
            <a:off x="4668253" y="502807"/>
            <a:ext cx="1856500" cy="600164"/>
          </a:xfrm>
          <a:prstGeom prst="rect">
            <a:avLst/>
          </a:prstGeom>
        </p:spPr>
        <p:txBody>
          <a:bodyPr wrap="square">
            <a:spAutoFit/>
          </a:bodyPr>
          <a:lstStyle/>
          <a:p>
            <a:pPr lvl="0" algn="ctr"/>
            <a:r>
              <a:rPr lang="it-IT" sz="1100" dirty="0" smtClean="0">
                <a:solidFill>
                  <a:srgbClr val="C00000"/>
                </a:solidFill>
                <a:latin typeface="Comic Sans MS" panose="030F0702030302020204" pitchFamily="66" charset="0"/>
                <a:cs typeface="Times New Roman" panose="02020603050405020304" pitchFamily="18" charset="0"/>
              </a:rPr>
              <a:t>Vapore acqueo </a:t>
            </a:r>
          </a:p>
          <a:p>
            <a:pPr lvl="0" algn="ctr"/>
            <a:r>
              <a:rPr lang="it-IT" sz="1100" dirty="0" smtClean="0">
                <a:solidFill>
                  <a:srgbClr val="C00000"/>
                </a:solidFill>
                <a:latin typeface="Comic Sans MS" panose="030F0702030302020204" pitchFamily="66" charset="0"/>
                <a:cs typeface="Times New Roman" panose="02020603050405020304" pitchFamily="18" charset="0"/>
              </a:rPr>
              <a:t>Biossido di carbonio</a:t>
            </a:r>
          </a:p>
          <a:p>
            <a:pPr lvl="0" algn="ctr"/>
            <a:r>
              <a:rPr lang="it-IT" sz="1100" dirty="0" smtClean="0">
                <a:solidFill>
                  <a:srgbClr val="C00000"/>
                </a:solidFill>
                <a:latin typeface="Comic Sans MS" panose="030F0702030302020204" pitchFamily="66" charset="0"/>
                <a:cs typeface="Times New Roman" panose="02020603050405020304" pitchFamily="18" charset="0"/>
              </a:rPr>
              <a:t>Metano </a:t>
            </a:r>
            <a:endParaRPr lang="it-IT" sz="1100" dirty="0">
              <a:solidFill>
                <a:srgbClr val="C00000"/>
              </a:solidFill>
              <a:latin typeface="Comic Sans MS" panose="030F0702030302020204" pitchFamily="66" charset="0"/>
              <a:cs typeface="Times New Roman" panose="02020603050405020304" pitchFamily="18" charset="0"/>
            </a:endParaRPr>
          </a:p>
        </p:txBody>
      </p:sp>
      <p:sp>
        <p:nvSpPr>
          <p:cNvPr id="12" name="Freccia circolare a destra 11"/>
          <p:cNvSpPr/>
          <p:nvPr/>
        </p:nvSpPr>
        <p:spPr>
          <a:xfrm rot="2311800" flipH="1">
            <a:off x="2562530" y="707730"/>
            <a:ext cx="384118" cy="2142535"/>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Rettangolo 8"/>
          <p:cNvSpPr/>
          <p:nvPr/>
        </p:nvSpPr>
        <p:spPr>
          <a:xfrm>
            <a:off x="179512" y="2492896"/>
            <a:ext cx="4613764" cy="830997"/>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Velocità perdita E dalla Terra = velocità immissione E dal Sole</a:t>
            </a:r>
          </a:p>
          <a:p>
            <a:pPr algn="ctr"/>
            <a:endParaRPr lang="it-IT" sz="12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Terra senza gas  serra nell’atmosfera: T = 255 K</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Terra con gas serra nell’atmosfera:  T = 290 K (+35°C!)</a:t>
            </a:r>
            <a:endParaRPr lang="it-IT" dirty="0"/>
          </a:p>
        </p:txBody>
      </p:sp>
      <p:pic>
        <p:nvPicPr>
          <p:cNvPr id="15" name="Immagine 1" descr="B05.07.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1037" y="3439978"/>
            <a:ext cx="3933171" cy="308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2843808" y="3573016"/>
            <a:ext cx="1970411" cy="430887"/>
          </a:xfrm>
          <a:prstGeom prst="rect">
            <a:avLst/>
          </a:prstGeom>
        </p:spPr>
        <p:txBody>
          <a:bodyPr wrap="none">
            <a:spAutoFit/>
          </a:bodyPr>
          <a:lstStyle/>
          <a:p>
            <a:pPr algn="ctr"/>
            <a:r>
              <a:rPr lang="it-IT" sz="1100" dirty="0" smtClean="0">
                <a:solidFill>
                  <a:srgbClr val="00B050"/>
                </a:solidFill>
                <a:latin typeface="Comic Sans MS" panose="030F0702030302020204" pitchFamily="66" charset="0"/>
                <a:cs typeface="Times New Roman" panose="02020603050405020304" pitchFamily="18" charset="0"/>
                <a:sym typeface="Wingdings" panose="05000000000000000000" pitchFamily="2" charset="2"/>
              </a:rPr>
              <a:t>Teorica</a:t>
            </a:r>
          </a:p>
          <a:p>
            <a:pPr algn="ctr"/>
            <a:r>
              <a:rPr lang="it-IT" sz="1100" dirty="0" smtClean="0">
                <a:solidFill>
                  <a:srgbClr val="00B050"/>
                </a:solidFill>
                <a:latin typeface="Comic Sans MS" panose="030F0702030302020204" pitchFamily="66" charset="0"/>
                <a:cs typeface="Times New Roman" panose="02020603050405020304" pitchFamily="18" charset="0"/>
                <a:sym typeface="Wingdings" panose="05000000000000000000" pitchFamily="2" charset="2"/>
              </a:rPr>
              <a:t>cioè in assenza di gas serra</a:t>
            </a:r>
            <a:endParaRPr lang="it-IT" sz="1100" dirty="0">
              <a:solidFill>
                <a:srgbClr val="00B050"/>
              </a:solidFill>
            </a:endParaRPr>
          </a:p>
        </p:txBody>
      </p:sp>
      <p:sp>
        <p:nvSpPr>
          <p:cNvPr id="11" name="Rettangolo 10"/>
          <p:cNvSpPr/>
          <p:nvPr/>
        </p:nvSpPr>
        <p:spPr>
          <a:xfrm>
            <a:off x="5724128" y="5229200"/>
            <a:ext cx="1231427" cy="276999"/>
          </a:xfrm>
          <a:prstGeom prst="rect">
            <a:avLst/>
          </a:prstGeom>
        </p:spPr>
        <p:txBody>
          <a:bodyPr wrap="none">
            <a:spAutoFit/>
          </a:bodyPr>
          <a:lstStyle/>
          <a:p>
            <a:r>
              <a:rPr lang="it-IT" sz="1200" dirty="0" smtClean="0">
                <a:latin typeface="Comic Sans MS" panose="030F0702030302020204" pitchFamily="66" charset="0"/>
                <a:cs typeface="Times New Roman" panose="02020603050405020304" pitchFamily="18" charset="0"/>
                <a:sym typeface="Wingdings" panose="05000000000000000000" pitchFamily="2" charset="2"/>
              </a:rPr>
              <a:t>Sperimentale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endParaRPr lang="it-IT" dirty="0"/>
          </a:p>
        </p:txBody>
      </p:sp>
      <p:sp>
        <p:nvSpPr>
          <p:cNvPr id="18" name="Ovale 17"/>
          <p:cNvSpPr/>
          <p:nvPr/>
        </p:nvSpPr>
        <p:spPr>
          <a:xfrm>
            <a:off x="4499992" y="3861048"/>
            <a:ext cx="648072" cy="3326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3563888" y="4725144"/>
            <a:ext cx="648072" cy="3326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circolare a destra 19"/>
          <p:cNvSpPr/>
          <p:nvPr/>
        </p:nvSpPr>
        <p:spPr>
          <a:xfrm rot="14571434" flipH="1">
            <a:off x="2735324" y="4000495"/>
            <a:ext cx="384118" cy="1704732"/>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Rettangolo 12"/>
          <p:cNvSpPr/>
          <p:nvPr/>
        </p:nvSpPr>
        <p:spPr>
          <a:xfrm>
            <a:off x="505468" y="4726885"/>
            <a:ext cx="1906292" cy="646331"/>
          </a:xfrm>
          <a:prstGeom prst="rect">
            <a:avLst/>
          </a:prstGeom>
        </p:spPr>
        <p:txBody>
          <a:bodyPr wrap="none">
            <a:spAutoFit/>
          </a:bodyPr>
          <a:lstStyle/>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Finestra dell’atmosfera:</a:t>
            </a:r>
          </a:p>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porzione di spettro IR </a:t>
            </a:r>
          </a:p>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«non assorbito»</a:t>
            </a:r>
            <a:endParaRPr lang="it-IT" dirty="0">
              <a:solidFill>
                <a:srgbClr val="C00000"/>
              </a:solidFill>
            </a:endParaRPr>
          </a:p>
        </p:txBody>
      </p:sp>
      <p:sp>
        <p:nvSpPr>
          <p:cNvPr id="22" name="Ovale 21"/>
          <p:cNvSpPr/>
          <p:nvPr/>
        </p:nvSpPr>
        <p:spPr>
          <a:xfrm>
            <a:off x="3059832" y="5877272"/>
            <a:ext cx="648072" cy="3326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5364088" y="5805264"/>
            <a:ext cx="648072" cy="3326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2771800" y="5517232"/>
            <a:ext cx="648072" cy="3326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6012160" y="4077072"/>
            <a:ext cx="648072" cy="3326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107504" y="5661248"/>
            <a:ext cx="2736304" cy="830997"/>
          </a:xfrm>
          <a:prstGeom prst="rect">
            <a:avLst/>
          </a:prstGeom>
        </p:spPr>
        <p:txBody>
          <a:bodyPr wrap="square">
            <a:spAutoFit/>
          </a:bodyPr>
          <a:lstStyle/>
          <a:p>
            <a:pPr lvl="0"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SE immissione di gas </a:t>
            </a:r>
          </a:p>
          <a:p>
            <a:pPr lvl="0"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anche in tracce </a:t>
            </a:r>
          </a:p>
          <a:p>
            <a:pPr lvl="0"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che assorbono nella finestra</a:t>
            </a:r>
          </a:p>
          <a:p>
            <a:pPr lvl="0"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aumento effetto serra</a:t>
            </a:r>
            <a:endParaRPr lang="it-IT" dirty="0"/>
          </a:p>
        </p:txBody>
      </p:sp>
    </p:spTree>
    <p:extLst>
      <p:ext uri="{BB962C8B-B14F-4D97-AF65-F5344CB8AC3E}">
        <p14:creationId xmlns:p14="http://schemas.microsoft.com/office/powerpoint/2010/main" val="278418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404663"/>
            <a:ext cx="3579882" cy="215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1716" y="692696"/>
            <a:ext cx="4468756" cy="26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51520" y="2852936"/>
            <a:ext cx="1912703" cy="461665"/>
          </a:xfrm>
          <a:prstGeom prst="rect">
            <a:avLst/>
          </a:prstGeom>
        </p:spPr>
        <p:txBody>
          <a:bodyPr wrap="none">
            <a:spAutoFit/>
          </a:bodyPr>
          <a:lstStyle/>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EFFETTO INDIRETTO </a:t>
            </a:r>
          </a:p>
          <a:p>
            <a:pPr algn="ct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RIFLESSIONE LUCE </a:t>
            </a:r>
          </a:p>
        </p:txBody>
      </p:sp>
      <p:sp>
        <p:nvSpPr>
          <p:cNvPr id="3" name="Rettangolo 2"/>
          <p:cNvSpPr/>
          <p:nvPr/>
        </p:nvSpPr>
        <p:spPr>
          <a:xfrm>
            <a:off x="179512" y="188640"/>
            <a:ext cx="1938351" cy="400110"/>
          </a:xfrm>
          <a:prstGeom prst="rect">
            <a:avLst/>
          </a:prstGeom>
        </p:spPr>
        <p:txBody>
          <a:bodyPr wrap="none">
            <a:spAutoFit/>
          </a:bodyPr>
          <a:lstStyle/>
          <a:p>
            <a:pPr lvl="0"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INTERAZIONE </a:t>
            </a:r>
          </a:p>
          <a:p>
            <a:pPr lvl="0"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LUCE – PARTICELLA AEREA </a:t>
            </a:r>
            <a:endParaRPr lang="it-IT" sz="10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p:txBody>
      </p:sp>
      <p:sp>
        <p:nvSpPr>
          <p:cNvPr id="5" name="Rettangolo 4"/>
          <p:cNvSpPr/>
          <p:nvPr/>
        </p:nvSpPr>
        <p:spPr>
          <a:xfrm>
            <a:off x="1763688" y="3717032"/>
            <a:ext cx="3454792" cy="2246769"/>
          </a:xfrm>
          <a:prstGeom prst="rect">
            <a:avLst/>
          </a:prstGeom>
        </p:spPr>
        <p:txBody>
          <a:bodyPr wrap="none">
            <a:spAutoFit/>
          </a:bodyPr>
          <a:lstStyle/>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MAGGIOR RIFLESSO </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AEROSOL DI SOLFATO</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(non assorbono)</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(riflettono)</a:t>
            </a:r>
          </a:p>
          <a:p>
            <a:pPr marL="171450" indent="-171450" algn="ctr">
              <a:buFont typeface="Wingdings" pitchFamily="2" charset="2"/>
              <a:buChar char="à"/>
            </a:pP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maggiore albedo</a:t>
            </a:r>
          </a:p>
          <a:p>
            <a:pPr marL="171450" indent="-171450" algn="ctr">
              <a:buFont typeface="Wingdings" pitchFamily="2" charset="2"/>
              <a:buChar char="à"/>
            </a:pP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Raffreddamento come </a:t>
            </a:r>
            <a:r>
              <a:rPr lang="it-IT" sz="1000" u="sng"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effetto diretto</a:t>
            </a:r>
            <a:endParaRPr lang="it-IT" u="sng" dirty="0">
              <a:sym typeface="Wingdings" panose="05000000000000000000" pitchFamily="2" charset="2"/>
            </a:endParaRP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INOLTRE</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Particelle solfato «aggregano» l’acqua</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in forma di goccioline</a:t>
            </a:r>
          </a:p>
          <a:p>
            <a:pPr marL="171450" indent="-171450" algn="ctr">
              <a:buFont typeface="Wingdings" pitchFamily="2" charset="2"/>
              <a:buChar char="à"/>
            </a:pP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Formano nuvole che durano più a lungo di una pioggia</a:t>
            </a:r>
          </a:p>
          <a:p>
            <a:pPr marL="171450" indent="-171450" algn="ctr">
              <a:buFont typeface="Wingdings" pitchFamily="2" charset="2"/>
              <a:buChar char="à"/>
            </a:pPr>
            <a:r>
              <a:rPr lang="it-IT" sz="10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t>
            </a: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riflettono luce per un tempo più lungo </a:t>
            </a:r>
          </a:p>
          <a:p>
            <a:pPr marL="171450" indent="-171450" algn="ctr">
              <a:buFont typeface="Wingdings" pitchFamily="2" charset="2"/>
              <a:buChar char="à"/>
            </a:pP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Raffreddamento anche come </a:t>
            </a:r>
            <a:r>
              <a:rPr lang="it-IT" sz="1000" u="sng"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effetto indiretto</a:t>
            </a:r>
          </a:p>
          <a:p>
            <a:pPr algn="ctr"/>
            <a:r>
              <a:rPr lang="it-IT" sz="1000" u="sng"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MA</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Influenza sul clima (monsoni, siccità…)</a:t>
            </a:r>
          </a:p>
        </p:txBody>
      </p:sp>
      <p:sp>
        <p:nvSpPr>
          <p:cNvPr id="7" name="Rettangolo 6"/>
          <p:cNvSpPr/>
          <p:nvPr/>
        </p:nvSpPr>
        <p:spPr>
          <a:xfrm>
            <a:off x="5604704" y="3356992"/>
            <a:ext cx="2207656" cy="246221"/>
          </a:xfrm>
          <a:prstGeom prst="rect">
            <a:avLst/>
          </a:prstGeom>
        </p:spPr>
        <p:txBody>
          <a:bodyPr wrap="none">
            <a:spAutoFit/>
          </a:bodyPr>
          <a:lstStyle/>
          <a:p>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MAPPA DEI RAFFREDDAMENTI </a:t>
            </a:r>
            <a:endParaRPr lang="it-IT" dirty="0"/>
          </a:p>
        </p:txBody>
      </p:sp>
    </p:spTree>
    <p:extLst>
      <p:ext uri="{BB962C8B-B14F-4D97-AF65-F5344CB8AC3E}">
        <p14:creationId xmlns:p14="http://schemas.microsoft.com/office/powerpoint/2010/main" val="157272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75856" y="188640"/>
            <a:ext cx="2539478"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Chimica ambientale </a:t>
            </a:r>
            <a:endParaRPr lang="it-IT" sz="2000" dirty="0"/>
          </a:p>
        </p:txBody>
      </p:sp>
      <p:sp>
        <p:nvSpPr>
          <p:cNvPr id="5" name="Rettangolo 4"/>
          <p:cNvSpPr/>
          <p:nvPr/>
        </p:nvSpPr>
        <p:spPr>
          <a:xfrm>
            <a:off x="683568" y="692696"/>
            <a:ext cx="3017173" cy="954107"/>
          </a:xfrm>
          <a:prstGeom prst="rect">
            <a:avLst/>
          </a:prstGeom>
          <a:ln w="19050">
            <a:solidFill>
              <a:srgbClr val="C00000"/>
            </a:solidFill>
          </a:ln>
        </p:spPr>
        <p:txBody>
          <a:bodyPr wrap="none">
            <a:spAutoFit/>
          </a:bodyPr>
          <a:lstStyle/>
          <a:p>
            <a:r>
              <a:rPr lang="it-IT" sz="1400" dirty="0" smtClean="0">
                <a:latin typeface="Comic Sans MS" panose="030F0702030302020204" pitchFamily="66" charset="0"/>
                <a:cs typeface="Times New Roman" panose="02020603050405020304" pitchFamily="18" charset="0"/>
              </a:rPr>
              <a:t>Troposfera:    - </a:t>
            </a:r>
            <a:r>
              <a:rPr lang="it-IT" sz="1400" dirty="0" smtClean="0">
                <a:solidFill>
                  <a:srgbClr val="FF0000"/>
                </a:solidFill>
                <a:latin typeface="Comic Sans MS" panose="030F0702030302020204" pitchFamily="66" charset="0"/>
                <a:cs typeface="Times New Roman" panose="02020603050405020304" pitchFamily="18" charset="0"/>
              </a:rPr>
              <a:t>smog fotochimico</a:t>
            </a:r>
          </a:p>
          <a:p>
            <a:r>
              <a:rPr lang="it-IT" sz="1100" dirty="0" smtClean="0">
                <a:latin typeface="Comic Sans MS" panose="030F0702030302020204" pitchFamily="66" charset="0"/>
                <a:cs typeface="Times New Roman" panose="02020603050405020304" pitchFamily="18" charset="0"/>
              </a:rPr>
              <a:t>  (fino </a:t>
            </a:r>
            <a:r>
              <a:rPr lang="it-IT" sz="1050" dirty="0" smtClean="0">
                <a:latin typeface="Comic Sans MS" panose="030F0702030302020204" pitchFamily="66" charset="0"/>
                <a:cs typeface="Times New Roman" panose="02020603050405020304" pitchFamily="18" charset="0"/>
              </a:rPr>
              <a:t>a 15 km)      </a:t>
            </a:r>
            <a:r>
              <a:rPr lang="it-IT" sz="1400" dirty="0" smtClean="0">
                <a:latin typeface="Comic Sans MS" panose="030F0702030302020204" pitchFamily="66" charset="0"/>
                <a:cs typeface="Times New Roman" panose="02020603050405020304" pitchFamily="18" charset="0"/>
              </a:rPr>
              <a:t>-  piogge acide</a:t>
            </a:r>
          </a:p>
          <a:p>
            <a:r>
              <a:rPr lang="it-IT" sz="1400" dirty="0" smtClean="0">
                <a:latin typeface="Comic Sans MS" panose="030F0702030302020204" pitchFamily="66" charset="0"/>
                <a:cs typeface="Times New Roman" panose="02020603050405020304" pitchFamily="18" charset="0"/>
              </a:rPr>
              <a:t>                       -  gas tossici/nocivi</a:t>
            </a:r>
          </a:p>
          <a:p>
            <a:r>
              <a:rPr lang="it-IT" sz="1400" dirty="0" smtClean="0">
                <a:latin typeface="Comic Sans MS" panose="030F0702030302020204" pitchFamily="66" charset="0"/>
                <a:cs typeface="Times New Roman" panose="02020603050405020304" pitchFamily="18" charset="0"/>
              </a:rPr>
              <a:t>                       - effetto serra</a:t>
            </a:r>
            <a:endParaRPr lang="it-IT" sz="1400" dirty="0"/>
          </a:p>
        </p:txBody>
      </p:sp>
      <p:sp>
        <p:nvSpPr>
          <p:cNvPr id="6" name="Rettangolo 5"/>
          <p:cNvSpPr/>
          <p:nvPr/>
        </p:nvSpPr>
        <p:spPr>
          <a:xfrm>
            <a:off x="3923928" y="836712"/>
            <a:ext cx="4084773"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Inquinamento a livello del suolo </a:t>
            </a:r>
            <a:endParaRPr lang="it-IT" dirty="0"/>
          </a:p>
        </p:txBody>
      </p:sp>
      <p:sp>
        <p:nvSpPr>
          <p:cNvPr id="8" name="Nuvola 7"/>
          <p:cNvSpPr/>
          <p:nvPr/>
        </p:nvSpPr>
        <p:spPr>
          <a:xfrm>
            <a:off x="1547664" y="1506488"/>
            <a:ext cx="6264696" cy="914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051720" y="1772816"/>
            <a:ext cx="5043368" cy="307777"/>
          </a:xfrm>
          <a:prstGeom prst="rect">
            <a:avLst/>
          </a:prstGeom>
        </p:spPr>
        <p:txBody>
          <a:bodyPr wrap="none">
            <a:spAutoFit/>
          </a:bodyPr>
          <a:lstStyle/>
          <a:p>
            <a:r>
              <a:rPr lang="it-IT" sz="1400" dirty="0" smtClean="0">
                <a:solidFill>
                  <a:prstClr val="black"/>
                </a:solidFill>
                <a:latin typeface="Comic Sans MS" panose="030F0702030302020204" pitchFamily="66" charset="0"/>
                <a:cs typeface="Times New Roman" panose="02020603050405020304" pitchFamily="18" charset="0"/>
              </a:rPr>
              <a:t>Sostanze emesse dagli scarichi degli autoveicoli </a:t>
            </a:r>
            <a:r>
              <a:rPr lang="it-IT" sz="14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a:t>
            </a:r>
            <a:r>
              <a:rPr lang="it-IT" sz="1400" dirty="0" smtClean="0">
                <a:solidFill>
                  <a:prstClr val="black"/>
                </a:solidFill>
                <a:latin typeface="Comic Sans MS" panose="030F0702030302020204" pitchFamily="66" charset="0"/>
                <a:cs typeface="Times New Roman" panose="02020603050405020304" pitchFamily="18" charset="0"/>
              </a:rPr>
              <a:t> SMOG </a:t>
            </a:r>
            <a:endParaRPr lang="it-IT" dirty="0"/>
          </a:p>
        </p:txBody>
      </p:sp>
      <p:sp>
        <p:nvSpPr>
          <p:cNvPr id="9" name="Rettangolo 8"/>
          <p:cNvSpPr/>
          <p:nvPr/>
        </p:nvSpPr>
        <p:spPr>
          <a:xfrm>
            <a:off x="2081" y="2492896"/>
            <a:ext cx="2683748" cy="461665"/>
          </a:xfrm>
          <a:prstGeom prst="rect">
            <a:avLst/>
          </a:prstGeom>
        </p:spPr>
        <p:txBody>
          <a:bodyPr wrap="none">
            <a:spAutoFit/>
          </a:bodyPr>
          <a:lstStyle/>
          <a:p>
            <a:r>
              <a:rPr lang="it-IT" sz="2400" u="sng" dirty="0">
                <a:solidFill>
                  <a:srgbClr val="C00000"/>
                </a:solidFill>
                <a:latin typeface="Comic Sans MS" panose="030F0702030302020204" pitchFamily="66" charset="0"/>
                <a:cs typeface="Times New Roman" panose="02020603050405020304" pitchFamily="18" charset="0"/>
              </a:rPr>
              <a:t>smog fotochimico</a:t>
            </a:r>
            <a:endParaRPr lang="it-IT" sz="2400" u="sng" dirty="0">
              <a:solidFill>
                <a:srgbClr val="C00000"/>
              </a:solidFill>
            </a:endParaRPr>
          </a:p>
        </p:txBody>
      </p:sp>
      <p:sp>
        <p:nvSpPr>
          <p:cNvPr id="10" name="Rettangolo 9"/>
          <p:cNvSpPr/>
          <p:nvPr/>
        </p:nvSpPr>
        <p:spPr>
          <a:xfrm>
            <a:off x="1979712" y="3429000"/>
            <a:ext cx="5109091" cy="307777"/>
          </a:xfrm>
          <a:prstGeom prst="rect">
            <a:avLst/>
          </a:prstGeom>
        </p:spPr>
        <p:txBody>
          <a:bodyPr wrap="none">
            <a:spAutoFit/>
          </a:bodyPr>
          <a:lstStyle/>
          <a:p>
            <a:r>
              <a:rPr lang="it-IT" sz="1400" dirty="0" smtClean="0">
                <a:solidFill>
                  <a:prstClr val="black"/>
                </a:solidFill>
                <a:latin typeface="Comic Sans MS" panose="030F0702030302020204" pitchFamily="66" charset="0"/>
                <a:cs typeface="Times New Roman" panose="02020603050405020304" pitchFamily="18" charset="0"/>
              </a:rPr>
              <a:t>«strato di </a:t>
            </a:r>
            <a:r>
              <a:rPr lang="it-IT" sz="1400" dirty="0" smtClean="0">
                <a:solidFill>
                  <a:srgbClr val="C00000"/>
                </a:solidFill>
                <a:latin typeface="Comic Sans MS" panose="030F0702030302020204" pitchFamily="66" charset="0"/>
                <a:cs typeface="Times New Roman" panose="02020603050405020304" pitchFamily="18" charset="0"/>
              </a:rPr>
              <a:t>ozono</a:t>
            </a:r>
            <a:r>
              <a:rPr lang="it-IT" sz="1400" dirty="0" smtClean="0">
                <a:solidFill>
                  <a:prstClr val="black"/>
                </a:solidFill>
                <a:latin typeface="Comic Sans MS" panose="030F0702030302020204" pitchFamily="66" charset="0"/>
                <a:cs typeface="Times New Roman" panose="02020603050405020304" pitchFamily="18" charset="0"/>
              </a:rPr>
              <a:t> nel posto sbagliato»  </a:t>
            </a:r>
            <a:r>
              <a:rPr lang="it-IT" sz="1400" dirty="0" smtClean="0">
                <a:solidFill>
                  <a:prstClr val="black"/>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rgbClr val="C00000"/>
                </a:solidFill>
                <a:latin typeface="Comic Sans MS" panose="030F0702030302020204" pitchFamily="66" charset="0"/>
                <a:cs typeface="Times New Roman" panose="02020603050405020304" pitchFamily="18" charset="0"/>
              </a:rPr>
              <a:t>smog </a:t>
            </a:r>
            <a:r>
              <a:rPr lang="it-IT" sz="1400" dirty="0">
                <a:solidFill>
                  <a:srgbClr val="C00000"/>
                </a:solidFill>
                <a:latin typeface="Comic Sans MS" panose="030F0702030302020204" pitchFamily="66" charset="0"/>
                <a:cs typeface="Times New Roman" panose="02020603050405020304" pitchFamily="18" charset="0"/>
              </a:rPr>
              <a:t>fotochimico</a:t>
            </a:r>
            <a:endParaRPr lang="it-IT" dirty="0">
              <a:solidFill>
                <a:srgbClr val="C00000"/>
              </a:solidFill>
            </a:endParaRPr>
          </a:p>
        </p:txBody>
      </p:sp>
      <p:sp>
        <p:nvSpPr>
          <p:cNvPr id="11" name="Rettangolo 10"/>
          <p:cNvSpPr/>
          <p:nvPr/>
        </p:nvSpPr>
        <p:spPr>
          <a:xfrm>
            <a:off x="2555776" y="2708920"/>
            <a:ext cx="4104009" cy="307777"/>
          </a:xfrm>
          <a:prstGeom prst="rect">
            <a:avLst/>
          </a:prstGeom>
        </p:spPr>
        <p:txBody>
          <a:bodyPr wrap="none">
            <a:spAutoFit/>
          </a:bodyPr>
          <a:lstStyle/>
          <a:p>
            <a:r>
              <a:rPr lang="it-IT" sz="1400" dirty="0" smtClean="0">
                <a:solidFill>
                  <a:prstClr val="black"/>
                </a:solidFill>
                <a:latin typeface="Comic Sans MS" panose="030F0702030302020204" pitchFamily="66" charset="0"/>
                <a:cs typeface="Times New Roman" panose="02020603050405020304" pitchFamily="18" charset="0"/>
              </a:rPr>
              <a:t>Centinaia di reazioni diverse e contemporanee </a:t>
            </a:r>
            <a:endParaRPr lang="it-IT" dirty="0"/>
          </a:p>
        </p:txBody>
      </p:sp>
      <p:sp>
        <p:nvSpPr>
          <p:cNvPr id="12" name="Freccia in giù 11"/>
          <p:cNvSpPr/>
          <p:nvPr/>
        </p:nvSpPr>
        <p:spPr>
          <a:xfrm>
            <a:off x="4283968" y="2996952"/>
            <a:ext cx="484632" cy="402344"/>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467544" y="3789040"/>
            <a:ext cx="1972015" cy="523220"/>
          </a:xfrm>
          <a:prstGeom prst="rect">
            <a:avLst/>
          </a:prstGeom>
          <a:ln w="12700">
            <a:solidFill>
              <a:srgbClr val="C00000"/>
            </a:solidFill>
          </a:ln>
        </p:spPr>
        <p:txBody>
          <a:bodyPr wrap="none">
            <a:spAutoFit/>
          </a:bodyPr>
          <a:lstStyle/>
          <a:p>
            <a:pPr algn="ctr"/>
            <a:r>
              <a:rPr lang="it-IT" sz="1400" dirty="0" smtClean="0">
                <a:solidFill>
                  <a:srgbClr val="C00000"/>
                </a:solidFill>
                <a:latin typeface="Comic Sans MS" panose="030F0702030302020204" pitchFamily="66" charset="0"/>
                <a:cs typeface="Times New Roman" panose="02020603050405020304" pitchFamily="18" charset="0"/>
              </a:rPr>
              <a:t>Inquinanti primari</a:t>
            </a:r>
          </a:p>
          <a:p>
            <a:pPr algn="ctr"/>
            <a:r>
              <a:rPr lang="it-IT" sz="1000" dirty="0" smtClean="0">
                <a:latin typeface="Comic Sans MS" panose="030F0702030302020204" pitchFamily="66" charset="0"/>
                <a:cs typeface="Times New Roman" panose="02020603050405020304" pitchFamily="18" charset="0"/>
              </a:rPr>
              <a:t>emessi direttamente nell’aria</a:t>
            </a:r>
            <a:r>
              <a:rPr lang="it-IT" sz="1400" dirty="0" smtClean="0">
                <a:solidFill>
                  <a:srgbClr val="C00000"/>
                </a:solidFill>
                <a:latin typeface="Comic Sans MS" panose="030F0702030302020204" pitchFamily="66" charset="0"/>
                <a:cs typeface="Times New Roman" panose="02020603050405020304" pitchFamily="18" charset="0"/>
              </a:rPr>
              <a:t> </a:t>
            </a:r>
            <a:endParaRPr lang="it-IT" dirty="0">
              <a:solidFill>
                <a:srgbClr val="C00000"/>
              </a:solidFill>
            </a:endParaRPr>
          </a:p>
        </p:txBody>
      </p:sp>
      <p:sp>
        <p:nvSpPr>
          <p:cNvPr id="14" name="Rettangolo 13"/>
          <p:cNvSpPr/>
          <p:nvPr/>
        </p:nvSpPr>
        <p:spPr>
          <a:xfrm>
            <a:off x="6300192" y="3770456"/>
            <a:ext cx="1887055" cy="738664"/>
          </a:xfrm>
          <a:prstGeom prst="rect">
            <a:avLst/>
          </a:prstGeom>
          <a:ln w="12700">
            <a:solidFill>
              <a:srgbClr val="C00000"/>
            </a:solidFill>
          </a:ln>
        </p:spPr>
        <p:txBody>
          <a:bodyPr wrap="none">
            <a:spAutoFit/>
          </a:bodyPr>
          <a:lstStyle/>
          <a:p>
            <a:pPr lvl="0" algn="ctr"/>
            <a:r>
              <a:rPr lang="it-IT" sz="1400" dirty="0">
                <a:solidFill>
                  <a:srgbClr val="C00000"/>
                </a:solidFill>
                <a:latin typeface="Comic Sans MS" panose="030F0702030302020204" pitchFamily="66" charset="0"/>
                <a:cs typeface="Times New Roman" panose="02020603050405020304" pitchFamily="18" charset="0"/>
              </a:rPr>
              <a:t>Inquinanti </a:t>
            </a:r>
            <a:r>
              <a:rPr lang="it-IT" sz="1400" dirty="0" smtClean="0">
                <a:solidFill>
                  <a:srgbClr val="C00000"/>
                </a:solidFill>
                <a:latin typeface="Comic Sans MS" panose="030F0702030302020204" pitchFamily="66" charset="0"/>
                <a:cs typeface="Times New Roman" panose="02020603050405020304" pitchFamily="18" charset="0"/>
              </a:rPr>
              <a:t>secondari</a:t>
            </a:r>
          </a:p>
          <a:p>
            <a:pPr lvl="0" algn="ctr"/>
            <a:r>
              <a:rPr lang="it-IT" sz="1400" dirty="0">
                <a:solidFill>
                  <a:srgbClr val="C00000"/>
                </a:solidFill>
                <a:latin typeface="Comic Sans MS" panose="030F0702030302020204" pitchFamily="66" charset="0"/>
                <a:cs typeface="Times New Roman" panose="02020603050405020304" pitchFamily="18" charset="0"/>
              </a:rPr>
              <a:t>o</a:t>
            </a:r>
            <a:r>
              <a:rPr lang="it-IT" sz="1400" dirty="0" smtClean="0">
                <a:solidFill>
                  <a:srgbClr val="C00000"/>
                </a:solidFill>
                <a:latin typeface="Comic Sans MS" panose="030F0702030302020204" pitchFamily="66" charset="0"/>
                <a:cs typeface="Times New Roman" panose="02020603050405020304" pitchFamily="18" charset="0"/>
              </a:rPr>
              <a:t>ssia</a:t>
            </a:r>
          </a:p>
          <a:p>
            <a:pPr lvl="0" algn="ctr"/>
            <a:r>
              <a:rPr lang="it-IT" sz="1400" dirty="0" smtClean="0">
                <a:solidFill>
                  <a:srgbClr val="C00000"/>
                </a:solidFill>
                <a:latin typeface="Comic Sans MS" panose="030F0702030302020204" pitchFamily="66" charset="0"/>
                <a:cs typeface="Times New Roman" panose="02020603050405020304" pitchFamily="18" charset="0"/>
              </a:rPr>
              <a:t>prodotti dai primari </a:t>
            </a:r>
            <a:endParaRPr lang="it-IT" dirty="0">
              <a:solidFill>
                <a:srgbClr val="C00000"/>
              </a:solidFill>
            </a:endParaRPr>
          </a:p>
        </p:txBody>
      </p:sp>
      <p:sp>
        <p:nvSpPr>
          <p:cNvPr id="15" name="Freccia circolare in su 14"/>
          <p:cNvSpPr/>
          <p:nvPr/>
        </p:nvSpPr>
        <p:spPr>
          <a:xfrm rot="20849131">
            <a:off x="2494670" y="3898801"/>
            <a:ext cx="1709298" cy="288032"/>
          </a:xfrm>
          <a:prstGeom prst="curvedUp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in su 15"/>
          <p:cNvSpPr/>
          <p:nvPr/>
        </p:nvSpPr>
        <p:spPr>
          <a:xfrm rot="10800000" flipH="1">
            <a:off x="4058214" y="3918691"/>
            <a:ext cx="2169970" cy="295887"/>
          </a:xfrm>
          <a:prstGeom prst="curvedUp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Rettangolo 16"/>
          <p:cNvSpPr/>
          <p:nvPr/>
        </p:nvSpPr>
        <p:spPr>
          <a:xfrm>
            <a:off x="251520" y="4275673"/>
            <a:ext cx="5819222" cy="1169551"/>
          </a:xfrm>
          <a:prstGeom prst="rect">
            <a:avLst/>
          </a:prstGeom>
          <a:ln>
            <a:solidFill>
              <a:srgbClr val="C00000"/>
            </a:solidFill>
          </a:ln>
        </p:spPr>
        <p:txBody>
          <a:bodyPr wrap="none">
            <a:spAutoFit/>
          </a:bodyPr>
          <a:lstStyle/>
          <a:p>
            <a:r>
              <a:rPr lang="it-IT" sz="1400" dirty="0" smtClean="0">
                <a:solidFill>
                  <a:srgbClr val="C00000"/>
                </a:solidFill>
                <a:latin typeface="Comic Sans MS" panose="030F0702030302020204" pitchFamily="66" charset="0"/>
                <a:cs typeface="Times New Roman" panose="02020603050405020304" pitchFamily="18" charset="0"/>
              </a:rPr>
              <a:t>- NO </a:t>
            </a:r>
          </a:p>
          <a:p>
            <a:r>
              <a:rPr lang="it-IT" sz="1400" dirty="0" smtClean="0">
                <a:solidFill>
                  <a:srgbClr val="C00000"/>
                </a:solidFill>
                <a:latin typeface="Comic Sans MS" panose="030F0702030302020204" pitchFamily="66" charset="0"/>
                <a:cs typeface="Times New Roman" panose="02020603050405020304" pitchFamily="18" charset="0"/>
              </a:rPr>
              <a:t>- Molecole incombuste di idrocarburi</a:t>
            </a:r>
          </a:p>
          <a:p>
            <a:r>
              <a:rPr lang="it-IT" sz="1400" dirty="0" smtClean="0">
                <a:solidFill>
                  <a:srgbClr val="C00000"/>
                </a:solidFill>
                <a:latin typeface="Comic Sans MS" panose="030F0702030302020204" pitchFamily="66" charset="0"/>
                <a:cs typeface="Times New Roman" panose="02020603050405020304" pitchFamily="18" charset="0"/>
              </a:rPr>
              <a:t>- Idrocarburi gassosi da evaporazione solventi; </a:t>
            </a:r>
          </a:p>
          <a:p>
            <a:r>
              <a:rPr lang="it-IT" sz="1400" dirty="0" smtClean="0">
                <a:solidFill>
                  <a:srgbClr val="C00000"/>
                </a:solidFill>
                <a:latin typeface="Comic Sans MS" panose="030F0702030302020204" pitchFamily="66" charset="0"/>
                <a:cs typeface="Times New Roman" panose="02020603050405020304" pitchFamily="18" charset="0"/>
              </a:rPr>
              <a:t>   combustibili liquidi con elevata pressione di vapore</a:t>
            </a:r>
          </a:p>
          <a:p>
            <a:r>
              <a:rPr lang="it-IT" sz="1400" dirty="0" smtClean="0">
                <a:solidFill>
                  <a:srgbClr val="C00000"/>
                </a:solidFill>
                <a:latin typeface="Comic Sans MS" panose="030F0702030302020204" pitchFamily="66" charset="0"/>
                <a:cs typeface="Times New Roman" panose="02020603050405020304" pitchFamily="18" charset="0"/>
              </a:rPr>
              <a:t>   a T ambiente (Volatile </a:t>
            </a:r>
            <a:r>
              <a:rPr lang="it-IT" sz="1400" dirty="0" err="1" smtClean="0">
                <a:solidFill>
                  <a:srgbClr val="C00000"/>
                </a:solidFill>
                <a:latin typeface="Comic Sans MS" panose="030F0702030302020204" pitchFamily="66" charset="0"/>
                <a:cs typeface="Times New Roman" panose="02020603050405020304" pitchFamily="18" charset="0"/>
              </a:rPr>
              <a:t>Organic</a:t>
            </a:r>
            <a:r>
              <a:rPr lang="it-IT" sz="1400" dirty="0" smtClean="0">
                <a:solidFill>
                  <a:srgbClr val="C00000"/>
                </a:solidFill>
                <a:latin typeface="Comic Sans MS" panose="030F0702030302020204" pitchFamily="66" charset="0"/>
                <a:cs typeface="Times New Roman" panose="02020603050405020304" pitchFamily="18" charset="0"/>
              </a:rPr>
              <a:t> Compound, VOC, 50°C &lt;</a:t>
            </a:r>
            <a:r>
              <a:rPr lang="it-IT" sz="1400" dirty="0" err="1" smtClean="0">
                <a:solidFill>
                  <a:srgbClr val="C00000"/>
                </a:solidFill>
                <a:latin typeface="Comic Sans MS" panose="030F0702030302020204" pitchFamily="66" charset="0"/>
                <a:cs typeface="Times New Roman" panose="02020603050405020304" pitchFamily="18" charset="0"/>
              </a:rPr>
              <a:t>Teb</a:t>
            </a:r>
            <a:r>
              <a:rPr lang="it-IT" sz="1400" dirty="0" smtClean="0">
                <a:solidFill>
                  <a:srgbClr val="C00000"/>
                </a:solidFill>
                <a:latin typeface="Comic Sans MS" panose="030F0702030302020204" pitchFamily="66" charset="0"/>
                <a:cs typeface="Times New Roman" panose="02020603050405020304" pitchFamily="18" charset="0"/>
              </a:rPr>
              <a:t> &lt;260°C)</a:t>
            </a:r>
            <a:endParaRPr lang="it-IT" dirty="0"/>
          </a:p>
        </p:txBody>
      </p:sp>
      <p:sp>
        <p:nvSpPr>
          <p:cNvPr id="2" name="Rettangolo 1"/>
          <p:cNvSpPr/>
          <p:nvPr/>
        </p:nvSpPr>
        <p:spPr>
          <a:xfrm>
            <a:off x="6156176" y="4437112"/>
            <a:ext cx="2952328" cy="954107"/>
          </a:xfrm>
          <a:prstGeom prst="rect">
            <a:avLst/>
          </a:prstGeom>
          <a:ln>
            <a:solidFill>
              <a:srgbClr val="C00000"/>
            </a:solidFill>
          </a:ln>
        </p:spPr>
        <p:txBody>
          <a:bodyPr wrap="square">
            <a:spAutoFit/>
          </a:bodyPr>
          <a:lstStyle/>
          <a:p>
            <a:pPr lvl="0"/>
            <a:r>
              <a:rPr lang="it-IT" sz="1400" dirty="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rPr>
              <a:t>O</a:t>
            </a:r>
            <a:r>
              <a:rPr lang="it-IT" sz="1400" baseline="-25000" dirty="0" smtClean="0">
                <a:solidFill>
                  <a:srgbClr val="C00000"/>
                </a:solidFill>
                <a:latin typeface="Comic Sans MS" panose="030F0702030302020204" pitchFamily="66" charset="0"/>
                <a:cs typeface="Times New Roman" panose="02020603050405020304" pitchFamily="18" charset="0"/>
              </a:rPr>
              <a:t>3</a:t>
            </a:r>
            <a:r>
              <a:rPr lang="it-IT" sz="1400" dirty="0" smtClean="0">
                <a:solidFill>
                  <a:srgbClr val="C00000"/>
                </a:solidFill>
                <a:latin typeface="Comic Sans MS" panose="030F0702030302020204" pitchFamily="66" charset="0"/>
                <a:cs typeface="Times New Roman" panose="02020603050405020304" pitchFamily="18" charset="0"/>
              </a:rPr>
              <a:t> </a:t>
            </a:r>
            <a:endParaRPr lang="it-IT" sz="1400" dirty="0">
              <a:solidFill>
                <a:srgbClr val="C00000"/>
              </a:solidFill>
              <a:latin typeface="Comic Sans MS" panose="030F0702030302020204" pitchFamily="66" charset="0"/>
              <a:cs typeface="Times New Roman" panose="02020603050405020304" pitchFamily="18" charset="0"/>
            </a:endParaRPr>
          </a:p>
          <a:p>
            <a:pPr lvl="0"/>
            <a:r>
              <a:rPr lang="it-IT" sz="1400" dirty="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rPr>
              <a:t>HNO</a:t>
            </a:r>
            <a:r>
              <a:rPr lang="it-IT" sz="1400" baseline="-25000" dirty="0" smtClean="0">
                <a:solidFill>
                  <a:srgbClr val="C00000"/>
                </a:solidFill>
                <a:latin typeface="Comic Sans MS" panose="030F0702030302020204" pitchFamily="66" charset="0"/>
                <a:cs typeface="Times New Roman" panose="02020603050405020304" pitchFamily="18" charset="0"/>
              </a:rPr>
              <a:t>3</a:t>
            </a:r>
            <a:endParaRPr lang="it-IT" sz="1400" dirty="0">
              <a:solidFill>
                <a:srgbClr val="C00000"/>
              </a:solidFill>
              <a:latin typeface="Comic Sans MS" panose="030F0702030302020204" pitchFamily="66" charset="0"/>
              <a:cs typeface="Times New Roman" panose="02020603050405020304" pitchFamily="18" charset="0"/>
            </a:endParaRPr>
          </a:p>
          <a:p>
            <a:pPr lvl="0"/>
            <a:r>
              <a:rPr lang="it-IT" sz="1400" dirty="0" smtClean="0">
                <a:solidFill>
                  <a:srgbClr val="C00000"/>
                </a:solidFill>
                <a:latin typeface="Comic Sans MS" panose="030F0702030302020204" pitchFamily="66" charset="0"/>
                <a:cs typeface="Times New Roman" panose="02020603050405020304" pitchFamily="18" charset="0"/>
              </a:rPr>
              <a:t>- Composti organici parzialmente     ossidati, alcuni azotati  </a:t>
            </a:r>
            <a:endParaRPr lang="it-IT" sz="1400" dirty="0">
              <a:solidFill>
                <a:srgbClr val="C00000"/>
              </a:solidFill>
              <a:latin typeface="Comic Sans MS" panose="030F0702030302020204" pitchFamily="66" charset="0"/>
              <a:cs typeface="Times New Roman" panose="02020603050405020304" pitchFamily="18" charset="0"/>
            </a:endParaRPr>
          </a:p>
        </p:txBody>
      </p:sp>
      <p:sp>
        <p:nvSpPr>
          <p:cNvPr id="18" name="Rettangolo 17"/>
          <p:cNvSpPr/>
          <p:nvPr/>
        </p:nvSpPr>
        <p:spPr>
          <a:xfrm>
            <a:off x="179512" y="5570076"/>
            <a:ext cx="4310795" cy="523220"/>
          </a:xfrm>
          <a:prstGeom prst="rect">
            <a:avLst/>
          </a:prstGeom>
          <a:ln w="12700">
            <a:solidFill>
              <a:srgbClr val="C00000"/>
            </a:solidFill>
          </a:ln>
        </p:spPr>
        <p:txBody>
          <a:bodyPr wrap="none">
            <a:spAutoFit/>
          </a:bodyPr>
          <a:lstStyle/>
          <a:p>
            <a:r>
              <a:rPr lang="it-IT" sz="1400" b="1" dirty="0" smtClean="0">
                <a:solidFill>
                  <a:srgbClr val="C00000"/>
                </a:solidFill>
                <a:latin typeface="Comic Sans MS" panose="030F0702030302020204" pitchFamily="66" charset="0"/>
                <a:cs typeface="Times New Roman" panose="02020603050405020304" pitchFamily="18" charset="0"/>
              </a:rPr>
              <a:t>inoltre:</a:t>
            </a:r>
          </a:p>
          <a:p>
            <a:r>
              <a:rPr lang="it-IT" sz="1400" b="1" dirty="0" smtClean="0">
                <a:solidFill>
                  <a:srgbClr val="C00000"/>
                </a:solidFill>
                <a:latin typeface="Comic Sans MS" panose="030F0702030302020204" pitchFamily="66" charset="0"/>
                <a:cs typeface="Times New Roman" panose="02020603050405020304" pitchFamily="18" charset="0"/>
              </a:rPr>
              <a:t>Luce solare incrementa [radicali liberi]</a:t>
            </a:r>
            <a:r>
              <a:rPr lang="it-IT" sz="1400" dirty="0" smtClean="0">
                <a:solidFill>
                  <a:srgbClr val="C00000"/>
                </a:solidFill>
                <a:latin typeface="Comic Sans MS" panose="030F0702030302020204" pitchFamily="66" charset="0"/>
                <a:cs typeface="Times New Roman" panose="02020603050405020304" pitchFamily="18" charset="0"/>
              </a:rPr>
              <a:t> </a:t>
            </a: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smog</a:t>
            </a:r>
            <a:r>
              <a:rPr lang="it-IT" sz="1400" dirty="0" smtClean="0">
                <a:solidFill>
                  <a:srgbClr val="C00000"/>
                </a:solidFill>
                <a:latin typeface="Comic Sans MS" panose="030F0702030302020204" pitchFamily="66" charset="0"/>
                <a:cs typeface="Times New Roman" panose="02020603050405020304" pitchFamily="18" charset="0"/>
              </a:rPr>
              <a:t> </a:t>
            </a:r>
            <a:endParaRPr lang="it-IT" dirty="0">
              <a:solidFill>
                <a:srgbClr val="C00000"/>
              </a:solidFill>
            </a:endParaRPr>
          </a:p>
        </p:txBody>
      </p:sp>
      <p:sp>
        <p:nvSpPr>
          <p:cNvPr id="19" name="Rettangolo 18"/>
          <p:cNvSpPr/>
          <p:nvPr/>
        </p:nvSpPr>
        <p:spPr>
          <a:xfrm>
            <a:off x="6804250" y="2132856"/>
            <a:ext cx="2190023" cy="1277273"/>
          </a:xfrm>
          <a:prstGeom prst="rect">
            <a:avLst/>
          </a:prstGeom>
          <a:ln w="12700">
            <a:noFill/>
          </a:ln>
        </p:spPr>
        <p:txBody>
          <a:bodyPr wrap="none">
            <a:spAutoFit/>
          </a:bodyPr>
          <a:lstStyle/>
          <a:p>
            <a:pPr algn="ctr"/>
            <a:r>
              <a:rPr lang="it-IT" sz="1100" dirty="0" smtClean="0">
                <a:latin typeface="Comic Sans MS" panose="030F0702030302020204" pitchFamily="66" charset="0"/>
                <a:cs typeface="Times New Roman" panose="02020603050405020304" pitchFamily="18" charset="0"/>
              </a:rPr>
              <a:t>foschia color giallo-bruno</a:t>
            </a:r>
          </a:p>
          <a:p>
            <a:pPr algn="ctr"/>
            <a:r>
              <a:rPr lang="it-IT" sz="1100" dirty="0" smtClean="0">
                <a:latin typeface="Comic Sans MS" panose="030F0702030302020204" pitchFamily="66" charset="0"/>
                <a:cs typeface="Times New Roman" panose="02020603050405020304" pitchFamily="18" charset="0"/>
              </a:rPr>
              <a:t>odore sgradevole </a:t>
            </a:r>
          </a:p>
          <a:p>
            <a:pPr algn="ctr"/>
            <a:r>
              <a:rPr lang="it-IT" sz="1100" dirty="0" smtClean="0">
                <a:latin typeface="Comic Sans MS" panose="030F0702030302020204" pitchFamily="66" charset="0"/>
                <a:cs typeface="Times New Roman" panose="02020603050405020304" pitchFamily="18" charset="0"/>
              </a:rPr>
              <a:t>dannoso per la salute dell’uomo</a:t>
            </a:r>
          </a:p>
          <a:p>
            <a:pPr algn="ctr"/>
            <a:r>
              <a:rPr lang="it-IT" sz="1100" dirty="0" smtClean="0">
                <a:latin typeface="Comic Sans MS" panose="030F0702030302020204" pitchFamily="66" charset="0"/>
                <a:cs typeface="Times New Roman" panose="02020603050405020304" pitchFamily="18" charset="0"/>
              </a:rPr>
              <a:t>dannoso per le piante</a:t>
            </a:r>
          </a:p>
          <a:p>
            <a:pPr algn="ctr"/>
            <a:r>
              <a:rPr lang="it-IT" sz="1100" dirty="0" smtClean="0">
                <a:latin typeface="Comic Sans MS" panose="030F0702030302020204" pitchFamily="66" charset="0"/>
                <a:cs typeface="Times New Roman" panose="02020603050405020304" pitchFamily="18" charset="0"/>
              </a:rPr>
              <a:t>dannoso per alcuni materiali</a:t>
            </a:r>
          </a:p>
          <a:p>
            <a:pPr algn="ctr"/>
            <a:r>
              <a:rPr lang="it-IT" sz="1100" dirty="0" smtClean="0">
                <a:latin typeface="Comic Sans MS" panose="030F0702030302020204" pitchFamily="66" charset="0"/>
                <a:cs typeface="Times New Roman" panose="02020603050405020304" pitchFamily="18" charset="0"/>
              </a:rPr>
              <a:t>Es. indurisce la gomma </a:t>
            </a:r>
          </a:p>
          <a:p>
            <a:pPr algn="ctr"/>
            <a:r>
              <a:rPr lang="it-IT" sz="1100" dirty="0" smtClean="0">
                <a:latin typeface="Comic Sans MS" panose="030F0702030302020204" pitchFamily="66" charset="0"/>
                <a:cs typeface="Times New Roman" panose="02020603050405020304" pitchFamily="18" charset="0"/>
              </a:rPr>
              <a:t>sbiadisce i colori</a:t>
            </a:r>
          </a:p>
        </p:txBody>
      </p:sp>
      <p:sp>
        <p:nvSpPr>
          <p:cNvPr id="3" name="Nuvola 2"/>
          <p:cNvSpPr/>
          <p:nvPr/>
        </p:nvSpPr>
        <p:spPr>
          <a:xfrm>
            <a:off x="6706637" y="1988840"/>
            <a:ext cx="2411760" cy="1584176"/>
          </a:xfrm>
          <a:prstGeom prst="cloud">
            <a:avLst/>
          </a:prstGeom>
          <a:solidFill>
            <a:srgbClr val="FFC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5508104" y="5661248"/>
            <a:ext cx="3275256" cy="1015663"/>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concentrazione gas (inquinanti o no):</a:t>
            </a:r>
          </a:p>
          <a:p>
            <a:pPr algn="ctr"/>
            <a:r>
              <a:rPr lang="it-IT" sz="1200" dirty="0" err="1" smtClean="0">
                <a:solidFill>
                  <a:srgbClr val="0070C0"/>
                </a:solidFill>
                <a:latin typeface="Comic Sans MS" panose="030F0702030302020204" pitchFamily="66" charset="0"/>
                <a:cs typeface="Times New Roman" panose="02020603050405020304" pitchFamily="18" charset="0"/>
              </a:rPr>
              <a:t>ppm</a:t>
            </a:r>
            <a:r>
              <a:rPr lang="it-IT" sz="1200" dirty="0" smtClean="0">
                <a:solidFill>
                  <a:srgbClr val="0070C0"/>
                </a:solidFill>
                <a:latin typeface="Comic Sans MS" panose="030F0702030302020204" pitchFamily="66" charset="0"/>
                <a:cs typeface="Times New Roman" panose="02020603050405020304" pitchFamily="18" charset="0"/>
              </a:rPr>
              <a:t> moli di  gas per milione di moli di aria </a:t>
            </a:r>
          </a:p>
          <a:p>
            <a:pPr algn="ctr"/>
            <a:r>
              <a:rPr lang="it-IT" sz="1200" dirty="0" smtClean="0">
                <a:solidFill>
                  <a:srgbClr val="0070C0"/>
                </a:solidFill>
                <a:latin typeface="Comic Sans MS" panose="030F0702030302020204" pitchFamily="66" charset="0"/>
                <a:cs typeface="Times New Roman" panose="02020603050405020304" pitchFamily="18" charset="0"/>
              </a:rPr>
              <a:t>X </a:t>
            </a:r>
            <a:r>
              <a:rPr lang="it-IT" sz="1200" dirty="0" err="1" smtClean="0">
                <a:solidFill>
                  <a:srgbClr val="0070C0"/>
                </a:solidFill>
                <a:latin typeface="Comic Sans MS" panose="030F0702030302020204" pitchFamily="66" charset="0"/>
                <a:cs typeface="Times New Roman" panose="02020603050405020304" pitchFamily="18" charset="0"/>
              </a:rPr>
              <a:t>ppm</a:t>
            </a:r>
            <a:r>
              <a:rPr lang="it-IT" sz="1200" dirty="0" smtClean="0">
                <a:solidFill>
                  <a:srgbClr val="0070C0"/>
                </a:solidFill>
                <a:latin typeface="Comic Sans MS" panose="030F0702030302020204" pitchFamily="66" charset="0"/>
                <a:cs typeface="Times New Roman" panose="02020603050405020304" pitchFamily="18" charset="0"/>
              </a:rPr>
              <a:t> 10</a:t>
            </a:r>
            <a:r>
              <a:rPr lang="it-IT" sz="1200" baseline="30000" dirty="0" smtClean="0">
                <a:solidFill>
                  <a:srgbClr val="0070C0"/>
                </a:solidFill>
                <a:latin typeface="Comic Sans MS" panose="030F0702030302020204" pitchFamily="66" charset="0"/>
                <a:cs typeface="Times New Roman" panose="02020603050405020304" pitchFamily="18" charset="0"/>
              </a:rPr>
              <a:t>-6</a:t>
            </a:r>
          </a:p>
          <a:p>
            <a:pPr algn="ctr"/>
            <a:r>
              <a:rPr lang="it-IT" sz="1200" dirty="0" smtClean="0">
                <a:solidFill>
                  <a:srgbClr val="0070C0"/>
                </a:solidFill>
                <a:latin typeface="Comic Sans MS" panose="030F0702030302020204" pitchFamily="66" charset="0"/>
                <a:cs typeface="Times New Roman" panose="02020603050405020304" pitchFamily="18" charset="0"/>
              </a:rPr>
              <a:t>o </a:t>
            </a:r>
            <a:r>
              <a:rPr lang="it-IT" sz="1200" dirty="0" err="1" smtClean="0">
                <a:solidFill>
                  <a:srgbClr val="0070C0"/>
                </a:solidFill>
                <a:latin typeface="Comic Sans MS" panose="030F0702030302020204" pitchFamily="66" charset="0"/>
                <a:cs typeface="Times New Roman" panose="02020603050405020304" pitchFamily="18" charset="0"/>
              </a:rPr>
              <a:t>ppb</a:t>
            </a:r>
            <a:r>
              <a:rPr lang="it-IT" sz="1200" dirty="0" smtClean="0">
                <a:solidFill>
                  <a:srgbClr val="0070C0"/>
                </a:solidFill>
                <a:latin typeface="Comic Sans MS" panose="030F0702030302020204" pitchFamily="66" charset="0"/>
                <a:cs typeface="Times New Roman" panose="02020603050405020304" pitchFamily="18" charset="0"/>
              </a:rPr>
              <a:t> moli di gas per miliardo di moli di aria</a:t>
            </a:r>
          </a:p>
          <a:p>
            <a:pPr algn="ctr"/>
            <a:r>
              <a:rPr lang="it-IT" sz="1200" dirty="0" smtClean="0">
                <a:solidFill>
                  <a:srgbClr val="0070C0"/>
                </a:solidFill>
              </a:rPr>
              <a:t>o </a:t>
            </a:r>
            <a:r>
              <a:rPr lang="el-GR" sz="1200" dirty="0" smtClean="0">
                <a:solidFill>
                  <a:srgbClr val="0070C0"/>
                </a:solidFill>
              </a:rPr>
              <a:t>μ</a:t>
            </a:r>
            <a:r>
              <a:rPr lang="it-IT" sz="1200" dirty="0" smtClean="0">
                <a:solidFill>
                  <a:srgbClr val="0070C0"/>
                </a:solidFill>
              </a:rPr>
              <a:t>g/m</a:t>
            </a:r>
            <a:r>
              <a:rPr lang="it-IT" sz="1200" baseline="30000" dirty="0" smtClean="0">
                <a:solidFill>
                  <a:srgbClr val="0070C0"/>
                </a:solidFill>
              </a:rPr>
              <a:t>3</a:t>
            </a:r>
            <a:endParaRPr lang="it-IT" sz="1200" dirty="0">
              <a:solidFill>
                <a:srgbClr val="0070C0"/>
              </a:solidFill>
            </a:endParaRPr>
          </a:p>
        </p:txBody>
      </p:sp>
      <p:sp>
        <p:nvSpPr>
          <p:cNvPr id="21" name="Rettangolo 20"/>
          <p:cNvSpPr/>
          <p:nvPr/>
        </p:nvSpPr>
        <p:spPr>
          <a:xfrm rot="20608546">
            <a:off x="20668" y="3300101"/>
            <a:ext cx="2837636" cy="307777"/>
          </a:xfrm>
          <a:prstGeom prst="rect">
            <a:avLst/>
          </a:prstGeom>
        </p:spPr>
        <p:txBody>
          <a:bodyPr wrap="none">
            <a:spAutoFit/>
          </a:bodyPr>
          <a:lstStyle/>
          <a:p>
            <a:r>
              <a:rPr lang="it-IT" sz="1400" dirty="0" smtClean="0">
                <a:solidFill>
                  <a:srgbClr val="FFC000"/>
                </a:solidFill>
                <a:latin typeface="Comic Sans MS" panose="030F0702030302020204" pitchFamily="66" charset="0"/>
                <a:cs typeface="Times New Roman" panose="02020603050405020304" pitchFamily="18" charset="0"/>
              </a:rPr>
              <a:t>Centri urbani = reattori chimici </a:t>
            </a:r>
            <a:endParaRPr lang="it-IT" sz="1400" dirty="0">
              <a:solidFill>
                <a:srgbClr val="FFC000"/>
              </a:solidFill>
            </a:endParaRPr>
          </a:p>
        </p:txBody>
      </p:sp>
      <p:sp>
        <p:nvSpPr>
          <p:cNvPr id="22" name="Rettangolo 21"/>
          <p:cNvSpPr/>
          <p:nvPr/>
        </p:nvSpPr>
        <p:spPr>
          <a:xfrm>
            <a:off x="395536" y="6165304"/>
            <a:ext cx="4948791" cy="461665"/>
          </a:xfrm>
          <a:prstGeom prst="rect">
            <a:avLst/>
          </a:prstGeom>
          <a:ln>
            <a:solidFill>
              <a:srgbClr val="FFC000"/>
            </a:solidFill>
          </a:ln>
        </p:spPr>
        <p:txBody>
          <a:bodyPr wrap="none">
            <a:spAutoFit/>
          </a:bodyPr>
          <a:lstStyle/>
          <a:p>
            <a:r>
              <a:rPr lang="it-IT" sz="1200" dirty="0" smtClean="0">
                <a:solidFill>
                  <a:srgbClr val="FFC000"/>
                </a:solidFill>
                <a:latin typeface="Comic Sans MS" panose="030F0702030302020204" pitchFamily="66" charset="0"/>
                <a:cs typeface="Times New Roman" panose="02020603050405020304" pitchFamily="18" charset="0"/>
              </a:rPr>
              <a:t>Alcune molecole assorbono luce </a:t>
            </a:r>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decompongono</a:t>
            </a:r>
          </a:p>
          <a:p>
            <a:r>
              <a:rPr lang="it-IT" sz="1200" dirty="0" smtClean="0">
                <a:solidFill>
                  <a:srgbClr val="FFC000"/>
                </a:solidFill>
                <a:latin typeface="Comic Sans MS" panose="030F0702030302020204" pitchFamily="66" charset="0"/>
                <a:cs typeface="Times New Roman" panose="02020603050405020304" pitchFamily="18" charset="0"/>
              </a:rPr>
              <a:t>Ma la maggior parte reagisce con HO e sono trasformate nell’aria  </a:t>
            </a:r>
            <a:endParaRPr lang="it-IT" sz="1200" dirty="0"/>
          </a:p>
        </p:txBody>
      </p:sp>
      <p:sp>
        <p:nvSpPr>
          <p:cNvPr id="23" name="Rettangolo 22"/>
          <p:cNvSpPr/>
          <p:nvPr/>
        </p:nvSpPr>
        <p:spPr>
          <a:xfrm>
            <a:off x="7668344" y="1556792"/>
            <a:ext cx="1390124" cy="461665"/>
          </a:xfrm>
          <a:prstGeom prst="rect">
            <a:avLst/>
          </a:prstGeom>
        </p:spPr>
        <p:txBody>
          <a:bodyPr wrap="none">
            <a:spAutoFit/>
          </a:bodyPr>
          <a:lstStyle/>
          <a:p>
            <a:pPr algn="ctr"/>
            <a:r>
              <a:rPr lang="it-IT" sz="1200" dirty="0" smtClean="0">
                <a:solidFill>
                  <a:srgbClr val="C00000"/>
                </a:solidFill>
                <a:latin typeface="Comic Sans MS" panose="030F0702030302020204" pitchFamily="66" charset="0"/>
                <a:cs typeface="Times New Roman" panose="02020603050405020304" pitchFamily="18" charset="0"/>
              </a:rPr>
              <a:t>Biossido di azoto</a:t>
            </a:r>
          </a:p>
          <a:p>
            <a:pPr algn="ctr"/>
            <a:r>
              <a:rPr lang="it-IT" sz="1200" dirty="0" smtClean="0">
                <a:solidFill>
                  <a:srgbClr val="C00000"/>
                </a:solidFill>
                <a:latin typeface="Comic Sans MS" panose="030F0702030302020204" pitchFamily="66" charset="0"/>
                <a:cs typeface="Times New Roman" panose="02020603050405020304" pitchFamily="18" charset="0"/>
              </a:rPr>
              <a:t>giallo</a:t>
            </a:r>
            <a:endParaRPr lang="it-IT" sz="1200" dirty="0"/>
          </a:p>
        </p:txBody>
      </p:sp>
    </p:spTree>
    <p:extLst>
      <p:ext uri="{BB962C8B-B14F-4D97-AF65-F5344CB8AC3E}">
        <p14:creationId xmlns:p14="http://schemas.microsoft.com/office/powerpoint/2010/main" val="336145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25225" y="572482"/>
            <a:ext cx="8395247" cy="5016758"/>
          </a:xfrm>
          <a:prstGeom prst="rect">
            <a:avLst/>
          </a:prstGeom>
          <a:ln w="19050">
            <a:solidFill>
              <a:srgbClr val="C00000"/>
            </a:solidFill>
          </a:ln>
        </p:spPr>
        <p:txBody>
          <a:bodyPr wrap="none">
            <a:spAutoFit/>
          </a:bodyPr>
          <a:lstStyle/>
          <a:p>
            <a:r>
              <a:rPr lang="it-IT" sz="1400" dirty="0">
                <a:latin typeface="Comic Sans MS" panose="030F0702030302020204" pitchFamily="66" charset="0"/>
                <a:cs typeface="Times New Roman" panose="02020603050405020304" pitchFamily="18" charset="0"/>
              </a:rPr>
              <a:t> </a:t>
            </a:r>
            <a:r>
              <a:rPr lang="it-IT" sz="1600" b="1" dirty="0" smtClean="0">
                <a:solidFill>
                  <a:srgbClr val="C00000"/>
                </a:solidFill>
                <a:latin typeface="Comic Sans MS" panose="030F0702030302020204" pitchFamily="66" charset="0"/>
                <a:cs typeface="Times New Roman" panose="02020603050405020304" pitchFamily="18" charset="0"/>
              </a:rPr>
              <a:t>VOC:   </a:t>
            </a:r>
          </a:p>
          <a:p>
            <a:r>
              <a:rPr lang="it-IT" sz="1600" dirty="0" smtClean="0">
                <a:solidFill>
                  <a:srgbClr val="0070C0"/>
                </a:solidFill>
                <a:latin typeface="Comic Sans MS" panose="030F0702030302020204" pitchFamily="66" charset="0"/>
                <a:cs typeface="Times New Roman" panose="02020603050405020304" pitchFamily="18" charset="0"/>
              </a:rPr>
              <a:t>composti organici con  </a:t>
            </a:r>
            <a:r>
              <a:rPr lang="it-IT" sz="1600" dirty="0" err="1" smtClean="0">
                <a:solidFill>
                  <a:srgbClr val="0070C0"/>
                </a:solidFill>
                <a:latin typeface="Comic Sans MS" panose="030F0702030302020204" pitchFamily="66" charset="0"/>
                <a:cs typeface="Times New Roman" panose="02020603050405020304" pitchFamily="18" charset="0"/>
              </a:rPr>
              <a:t>bp</a:t>
            </a:r>
            <a:r>
              <a:rPr lang="it-IT" sz="1600" dirty="0" smtClean="0">
                <a:solidFill>
                  <a:srgbClr val="0070C0"/>
                </a:solidFill>
                <a:latin typeface="Comic Sans MS" panose="030F0702030302020204" pitchFamily="66" charset="0"/>
                <a:cs typeface="Times New Roman" panose="02020603050405020304" pitchFamily="18" charset="0"/>
              </a:rPr>
              <a:t> ≤ 250°C a 1 atm (Unione Europea)</a:t>
            </a:r>
          </a:p>
          <a:p>
            <a:r>
              <a:rPr lang="it-IT" sz="1600" dirty="0" smtClean="0">
                <a:solidFill>
                  <a:srgbClr val="0070C0"/>
                </a:solidFill>
                <a:latin typeface="Comic Sans MS" panose="030F0702030302020204" pitchFamily="66" charset="0"/>
                <a:cs typeface="Times New Roman" panose="02020603050405020304" pitchFamily="18" charset="0"/>
              </a:rPr>
              <a:t>numerosi, vari, onnipresenti </a:t>
            </a:r>
          </a:p>
          <a:p>
            <a:r>
              <a:rPr lang="it-IT" sz="1600" dirty="0" smtClean="0">
                <a:solidFill>
                  <a:srgbClr val="0070C0"/>
                </a:solidFill>
                <a:latin typeface="Comic Sans MS" panose="030F0702030302020204" pitchFamily="66" charset="0"/>
                <a:cs typeface="Times New Roman" panose="02020603050405020304" pitchFamily="18" charset="0"/>
              </a:rPr>
              <a:t>origine naturale e antropica </a:t>
            </a:r>
          </a:p>
          <a:p>
            <a:r>
              <a:rPr lang="it-IT" sz="1600" dirty="0" smtClean="0">
                <a:solidFill>
                  <a:srgbClr val="0070C0"/>
                </a:solidFill>
                <a:latin typeface="Comic Sans MS" panose="030F0702030302020204" pitchFamily="66" charset="0"/>
                <a:cs typeface="Times New Roman" panose="02020603050405020304" pitchFamily="18" charset="0"/>
              </a:rPr>
              <a:t>alcuni dannosi, non tossici ma con effetti sulla salute a lungo termine</a:t>
            </a:r>
          </a:p>
          <a:p>
            <a:r>
              <a:rPr lang="it-IT" sz="1600" dirty="0">
                <a:solidFill>
                  <a:srgbClr val="0070C0"/>
                </a:solidFill>
                <a:latin typeface="Comic Sans MS" panose="030F0702030302020204" pitchFamily="66" charset="0"/>
                <a:cs typeface="Times New Roman" panose="02020603050405020304" pitchFamily="18" charset="0"/>
              </a:rPr>
              <a:t>n</a:t>
            </a:r>
            <a:r>
              <a:rPr lang="it-IT" sz="1600" dirty="0" smtClean="0">
                <a:solidFill>
                  <a:srgbClr val="0070C0"/>
                </a:solidFill>
                <a:latin typeface="Comic Sans MS" panose="030F0702030302020204" pitchFamily="66" charset="0"/>
                <a:cs typeface="Times New Roman" panose="02020603050405020304" pitchFamily="18" charset="0"/>
              </a:rPr>
              <a:t>ormative soprattutto per il controllo della qualità dell’aria indoor </a:t>
            </a:r>
          </a:p>
          <a:p>
            <a:endParaRPr lang="it-IT" sz="1600" dirty="0">
              <a:solidFill>
                <a:srgbClr val="0070C0"/>
              </a:solidFill>
              <a:latin typeface="Comic Sans MS" panose="030F0702030302020204" pitchFamily="66" charset="0"/>
              <a:cs typeface="Times New Roman" panose="02020603050405020304" pitchFamily="18" charset="0"/>
            </a:endParaRPr>
          </a:p>
          <a:p>
            <a:endParaRPr lang="it-IT" sz="1600" dirty="0" smtClean="0">
              <a:solidFill>
                <a:srgbClr val="0070C0"/>
              </a:solidFill>
              <a:latin typeface="Comic Sans MS" panose="030F0702030302020204" pitchFamily="66" charset="0"/>
              <a:cs typeface="Times New Roman" panose="02020603050405020304" pitchFamily="18" charset="0"/>
            </a:endParaRPr>
          </a:p>
          <a:p>
            <a:r>
              <a:rPr lang="it-IT" sz="1600" dirty="0" smtClean="0">
                <a:solidFill>
                  <a:srgbClr val="0070C0"/>
                </a:solidFill>
                <a:latin typeface="Comic Sans MS" panose="030F0702030302020204" pitchFamily="66" charset="0"/>
                <a:cs typeface="Times New Roman" panose="02020603050405020304" pitchFamily="18" charset="0"/>
              </a:rPr>
              <a:t>Solventi per tinte e rivestimenti, CFC, benzene e derivati nel tabacco, formaldeide, </a:t>
            </a:r>
          </a:p>
          <a:p>
            <a:r>
              <a:rPr lang="it-IT" sz="1600" dirty="0" smtClean="0">
                <a:solidFill>
                  <a:srgbClr val="0070C0"/>
                </a:solidFill>
                <a:latin typeface="Comic Sans MS" panose="030F0702030302020204" pitchFamily="66" charset="0"/>
                <a:cs typeface="Times New Roman" panose="02020603050405020304" pitchFamily="18" charset="0"/>
              </a:rPr>
              <a:t>cloruro di metilene colle adesivi spray (</a:t>
            </a:r>
            <a:r>
              <a:rPr lang="it-IT" sz="1600" dirty="0" err="1" smtClean="0">
                <a:solidFill>
                  <a:srgbClr val="0070C0"/>
                </a:solidFill>
                <a:latin typeface="Comic Sans MS" panose="030F0702030302020204" pitchFamily="66" charset="0"/>
                <a:cs typeface="Times New Roman" panose="02020603050405020304" pitchFamily="18" charset="0"/>
              </a:rPr>
              <a:t>bioconvertito</a:t>
            </a:r>
            <a:r>
              <a:rPr lang="it-IT" sz="1600" dirty="0" smtClean="0">
                <a:solidFill>
                  <a:srgbClr val="0070C0"/>
                </a:solidFill>
                <a:latin typeface="Comic Sans MS" panose="030F0702030302020204" pitchFamily="66" charset="0"/>
                <a:cs typeface="Times New Roman" panose="02020603050405020304" pitchFamily="18" charset="0"/>
              </a:rPr>
              <a:t> in CO nel corpo umano)</a:t>
            </a:r>
          </a:p>
          <a:p>
            <a:endParaRPr lang="it-IT" sz="1600" dirty="0">
              <a:solidFill>
                <a:srgbClr val="0070C0"/>
              </a:solidFill>
              <a:latin typeface="Comic Sans MS" panose="030F0702030302020204" pitchFamily="66" charset="0"/>
              <a:cs typeface="Times New Roman" panose="02020603050405020304" pitchFamily="18" charset="0"/>
            </a:endParaRPr>
          </a:p>
          <a:p>
            <a:r>
              <a:rPr lang="it-IT" sz="1600" dirty="0" smtClean="0">
                <a:solidFill>
                  <a:srgbClr val="0070C0"/>
                </a:solidFill>
                <a:latin typeface="Comic Sans MS" panose="030F0702030302020204" pitchFamily="66" charset="0"/>
                <a:cs typeface="Times New Roman" panose="02020603050405020304" pitchFamily="18" charset="0"/>
              </a:rPr>
              <a:t>I livelli possono essere più alti nelle attività indoor piuttosto che outdoor </a:t>
            </a:r>
          </a:p>
          <a:p>
            <a:r>
              <a:rPr lang="it-IT" sz="1600" dirty="0" smtClean="0">
                <a:solidFill>
                  <a:srgbClr val="0070C0"/>
                </a:solidFill>
                <a:latin typeface="Comic Sans MS" panose="030F0702030302020204" pitchFamily="66" charset="0"/>
                <a:cs typeface="Times New Roman" panose="02020603050405020304" pitchFamily="18" charset="0"/>
              </a:rPr>
              <a:t>a 2 a 5 volte maggiore!)</a:t>
            </a:r>
          </a:p>
          <a:p>
            <a:r>
              <a:rPr lang="it-IT" sz="1600" dirty="0" smtClean="0">
                <a:solidFill>
                  <a:srgbClr val="0070C0"/>
                </a:solidFill>
                <a:latin typeface="Comic Sans MS" panose="030F0702030302020204" pitchFamily="66" charset="0"/>
                <a:cs typeface="Times New Roman" panose="02020603050405020304" pitchFamily="18" charset="0"/>
              </a:rPr>
              <a:t>E in inverno fino a tre o quattro volte che in estate (ventilazione degli ambienti chiusi)</a:t>
            </a:r>
          </a:p>
          <a:p>
            <a:endParaRPr lang="it-IT" sz="1600" dirty="0">
              <a:solidFill>
                <a:srgbClr val="0070C0"/>
              </a:solidFill>
              <a:latin typeface="Comic Sans MS" panose="030F0702030302020204" pitchFamily="66" charset="0"/>
              <a:cs typeface="Times New Roman" panose="02020603050405020304" pitchFamily="18" charset="0"/>
            </a:endParaRPr>
          </a:p>
          <a:p>
            <a:r>
              <a:rPr lang="it-IT" sz="1600" dirty="0" smtClean="0">
                <a:solidFill>
                  <a:srgbClr val="0070C0"/>
                </a:solidFill>
                <a:latin typeface="Comic Sans MS" panose="030F0702030302020204" pitchFamily="66" charset="0"/>
                <a:cs typeface="Times New Roman" panose="02020603050405020304" pitchFamily="18" charset="0"/>
              </a:rPr>
              <a:t>Possono causare:</a:t>
            </a:r>
          </a:p>
          <a:p>
            <a:r>
              <a:rPr lang="it-IT" sz="1600" dirty="0" smtClean="0">
                <a:solidFill>
                  <a:srgbClr val="0070C0"/>
                </a:solidFill>
                <a:latin typeface="Comic Sans MS" panose="030F0702030302020204" pitchFamily="66" charset="0"/>
                <a:cs typeface="Times New Roman" panose="02020603050405020304" pitchFamily="18" charset="0"/>
              </a:rPr>
              <a:t>Irritazione occhi naso gola </a:t>
            </a:r>
          </a:p>
          <a:p>
            <a:r>
              <a:rPr lang="it-IT" sz="1600" dirty="0">
                <a:solidFill>
                  <a:srgbClr val="0070C0"/>
                </a:solidFill>
                <a:latin typeface="Comic Sans MS" panose="030F0702030302020204" pitchFamily="66" charset="0"/>
                <a:cs typeface="Times New Roman" panose="02020603050405020304" pitchFamily="18" charset="0"/>
              </a:rPr>
              <a:t>P</a:t>
            </a:r>
            <a:r>
              <a:rPr lang="it-IT" sz="1600" dirty="0" smtClean="0">
                <a:solidFill>
                  <a:srgbClr val="0070C0"/>
                </a:solidFill>
                <a:latin typeface="Comic Sans MS" panose="030F0702030302020204" pitchFamily="66" charset="0"/>
                <a:cs typeface="Times New Roman" panose="02020603050405020304" pitchFamily="18" charset="0"/>
              </a:rPr>
              <a:t>erdita di coordinazione mal di testa nausea</a:t>
            </a:r>
          </a:p>
          <a:p>
            <a:r>
              <a:rPr lang="it-IT" sz="1600" dirty="0">
                <a:solidFill>
                  <a:srgbClr val="0070C0"/>
                </a:solidFill>
                <a:latin typeface="Comic Sans MS" panose="030F0702030302020204" pitchFamily="66" charset="0"/>
                <a:cs typeface="Times New Roman" panose="02020603050405020304" pitchFamily="18" charset="0"/>
              </a:rPr>
              <a:t>D</a:t>
            </a:r>
            <a:r>
              <a:rPr lang="it-IT" sz="1600" dirty="0" smtClean="0">
                <a:solidFill>
                  <a:srgbClr val="0070C0"/>
                </a:solidFill>
                <a:latin typeface="Comic Sans MS" panose="030F0702030302020204" pitchFamily="66" charset="0"/>
                <a:cs typeface="Times New Roman" panose="02020603050405020304" pitchFamily="18" charset="0"/>
              </a:rPr>
              <a:t>anni epatici renali e al sistema nervoso centrale</a:t>
            </a:r>
          </a:p>
          <a:p>
            <a:r>
              <a:rPr lang="it-IT" sz="1600" dirty="0" smtClean="0">
                <a:solidFill>
                  <a:srgbClr val="0070C0"/>
                </a:solidFill>
                <a:latin typeface="Comic Sans MS" panose="030F0702030302020204" pitchFamily="66" charset="0"/>
                <a:cs typeface="Times New Roman" panose="02020603050405020304" pitchFamily="18" charset="0"/>
              </a:rPr>
              <a:t>Molti sono cancerogeni per gli animali, alcuni sospetti cancerogeni per l’uomo</a:t>
            </a:r>
          </a:p>
        </p:txBody>
      </p:sp>
    </p:spTree>
    <p:extLst>
      <p:ext uri="{BB962C8B-B14F-4D97-AF65-F5344CB8AC3E}">
        <p14:creationId xmlns:p14="http://schemas.microsoft.com/office/powerpoint/2010/main" val="120123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7504" y="118373"/>
            <a:ext cx="4968552" cy="369332"/>
          </a:xfrm>
          <a:prstGeom prst="rect">
            <a:avLst/>
          </a:prstGeom>
        </p:spPr>
        <p:txBody>
          <a:bodyPr wrap="square">
            <a:spAutoFit/>
          </a:bodyPr>
          <a:lstStyle/>
          <a:p>
            <a:pPr lvl="0" algn="ctr"/>
            <a:r>
              <a:rPr lang="it-IT" dirty="0">
                <a:solidFill>
                  <a:prstClr val="black"/>
                </a:solidFill>
                <a:latin typeface="Comic Sans MS" panose="030F0702030302020204" pitchFamily="66" charset="0"/>
                <a:cs typeface="Times New Roman" panose="02020603050405020304" pitchFamily="18" charset="0"/>
              </a:rPr>
              <a:t>«strato di </a:t>
            </a:r>
            <a:r>
              <a:rPr lang="it-IT" dirty="0">
                <a:solidFill>
                  <a:srgbClr val="C00000"/>
                </a:solidFill>
                <a:latin typeface="Comic Sans MS" panose="030F0702030302020204" pitchFamily="66" charset="0"/>
                <a:cs typeface="Times New Roman" panose="02020603050405020304" pitchFamily="18" charset="0"/>
              </a:rPr>
              <a:t>ozono</a:t>
            </a:r>
            <a:r>
              <a:rPr lang="it-IT" dirty="0">
                <a:solidFill>
                  <a:prstClr val="black"/>
                </a:solidFill>
                <a:latin typeface="Comic Sans MS" panose="030F0702030302020204" pitchFamily="66" charset="0"/>
                <a:cs typeface="Times New Roman" panose="02020603050405020304" pitchFamily="18" charset="0"/>
              </a:rPr>
              <a:t> nel posto </a:t>
            </a:r>
            <a:r>
              <a:rPr lang="it-IT" dirty="0" smtClean="0">
                <a:solidFill>
                  <a:prstClr val="black"/>
                </a:solidFill>
                <a:latin typeface="Comic Sans MS" panose="030F0702030302020204" pitchFamily="66" charset="0"/>
                <a:cs typeface="Times New Roman" panose="02020603050405020304" pitchFamily="18" charset="0"/>
              </a:rPr>
              <a:t>sbagliato» </a:t>
            </a:r>
            <a:r>
              <a:rPr lang="it-IT" sz="1600" dirty="0" smtClean="0">
                <a:solidFill>
                  <a:prstClr val="black"/>
                </a:solidFill>
                <a:latin typeface="Comic Sans MS" panose="030F0702030302020204" pitchFamily="66" charset="0"/>
                <a:cs typeface="Times New Roman" panose="02020603050405020304" pitchFamily="18" charset="0"/>
              </a:rPr>
              <a:t> </a:t>
            </a:r>
            <a:endParaRPr lang="it-IT" sz="1600" b="1" dirty="0">
              <a:solidFill>
                <a:srgbClr val="C00000"/>
              </a:solidFill>
            </a:endParaRPr>
          </a:p>
        </p:txBody>
      </p:sp>
      <p:sp>
        <p:nvSpPr>
          <p:cNvPr id="7" name="Rettangolo 6"/>
          <p:cNvSpPr/>
          <p:nvPr/>
        </p:nvSpPr>
        <p:spPr>
          <a:xfrm>
            <a:off x="827584" y="980728"/>
            <a:ext cx="8039380" cy="543739"/>
          </a:xfrm>
          <a:prstGeom prst="rect">
            <a:avLst/>
          </a:prstGeom>
        </p:spPr>
        <p:txBody>
          <a:bodyPr wrap="none">
            <a:spAutoFit/>
          </a:bodyPr>
          <a:lstStyle/>
          <a:p>
            <a:r>
              <a:rPr lang="it-IT" dirty="0" smtClean="0">
                <a:solidFill>
                  <a:srgbClr val="C00000"/>
                </a:solidFill>
                <a:latin typeface="Comic Sans MS" panose="030F0702030302020204" pitchFamily="66" charset="0"/>
                <a:cs typeface="Times New Roman" panose="02020603050405020304" pitchFamily="18" charset="0"/>
              </a:rPr>
              <a:t>VOC + NO</a:t>
            </a:r>
            <a:r>
              <a:rPr lang="it-IT" sz="4400" baseline="30000" dirty="0" smtClean="0">
                <a:solidFill>
                  <a:srgbClr val="C00000"/>
                </a:solidFill>
                <a:latin typeface="Comic Sans MS" panose="030F0702030302020204" pitchFamily="66" charset="0"/>
                <a:cs typeface="Times New Roman" panose="02020603050405020304" pitchFamily="18" charset="0"/>
              </a:rPr>
              <a:t>.</a:t>
            </a:r>
            <a:r>
              <a:rPr lang="it-IT" dirty="0" smtClean="0">
                <a:solidFill>
                  <a:srgbClr val="C00000"/>
                </a:solidFill>
                <a:latin typeface="Comic Sans MS" panose="030F0702030302020204" pitchFamily="66" charset="0"/>
                <a:cs typeface="Times New Roman" panose="02020603050405020304" pitchFamily="18" charset="0"/>
              </a:rPr>
              <a:t> + O</a:t>
            </a:r>
            <a:r>
              <a:rPr lang="it-IT" baseline="-25000" dirty="0" smtClean="0">
                <a:solidFill>
                  <a:srgbClr val="C00000"/>
                </a:solidFill>
                <a:latin typeface="Comic Sans MS" panose="030F0702030302020204" pitchFamily="66" charset="0"/>
                <a:cs typeface="Times New Roman" panose="02020603050405020304" pitchFamily="18" charset="0"/>
              </a:rPr>
              <a:t>2</a:t>
            </a:r>
            <a:r>
              <a:rPr lang="it-IT" dirty="0" smtClean="0">
                <a:solidFill>
                  <a:srgbClr val="C00000"/>
                </a:solidFill>
                <a:latin typeface="Comic Sans MS" panose="030F0702030302020204" pitchFamily="66" charset="0"/>
                <a:cs typeface="Times New Roman" panose="02020603050405020304" pitchFamily="18" charset="0"/>
              </a:rPr>
              <a:t> + h</a:t>
            </a:r>
            <a:r>
              <a:rPr lang="el-GR" dirty="0" smtClean="0">
                <a:solidFill>
                  <a:srgbClr val="C00000"/>
                </a:solidFill>
                <a:latin typeface="Comic Sans MS" panose="030F0702030302020204" pitchFamily="66" charset="0"/>
                <a:cs typeface="Times New Roman" panose="02020603050405020304" pitchFamily="18" charset="0"/>
              </a:rPr>
              <a:t>ν</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O</a:t>
            </a:r>
            <a:r>
              <a:rPr lang="it-IT"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 HNO</a:t>
            </a:r>
            <a:r>
              <a:rPr lang="it-IT"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 sostanze organiche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(inquinanti secondari)</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t>
            </a:r>
            <a:r>
              <a:rPr lang="it-IT" dirty="0" smtClean="0">
                <a:solidFill>
                  <a:srgbClr val="C00000"/>
                </a:solidFill>
                <a:latin typeface="Comic Sans MS" panose="030F0702030302020204" pitchFamily="66" charset="0"/>
                <a:cs typeface="Times New Roman" panose="02020603050405020304" pitchFamily="18" charset="0"/>
              </a:rPr>
              <a:t> </a:t>
            </a:r>
            <a:endParaRPr lang="it-IT" dirty="0"/>
          </a:p>
        </p:txBody>
      </p:sp>
      <p:sp>
        <p:nvSpPr>
          <p:cNvPr id="8" name="Rettangolo 7"/>
          <p:cNvSpPr/>
          <p:nvPr/>
        </p:nvSpPr>
        <p:spPr>
          <a:xfrm>
            <a:off x="27355" y="1538789"/>
            <a:ext cx="2183611" cy="1107996"/>
          </a:xfrm>
          <a:prstGeom prst="rect">
            <a:avLst/>
          </a:prstGeom>
          <a:ln w="12700">
            <a:solidFill>
              <a:srgbClr val="C00000"/>
            </a:solidFill>
          </a:ln>
        </p:spPr>
        <p:txBody>
          <a:bodyPr wrap="none">
            <a:spAutoFit/>
          </a:bodyPr>
          <a:lstStyle/>
          <a:p>
            <a:pPr algn="ctr"/>
            <a:r>
              <a:rPr lang="it-IT" sz="1400" dirty="0" smtClean="0">
                <a:latin typeface="Comic Sans MS" panose="030F0702030302020204" pitchFamily="66" charset="0"/>
                <a:cs typeface="Times New Roman" panose="02020603050405020304" pitchFamily="18" charset="0"/>
                <a:sym typeface="Wingdings" panose="05000000000000000000" pitchFamily="2" charset="2"/>
              </a:rPr>
              <a:t>VOC insaturi </a:t>
            </a:r>
          </a:p>
          <a:p>
            <a:pPr algn="ctr"/>
            <a:r>
              <a:rPr lang="it-IT" sz="1400" dirty="0" smtClean="0">
                <a:latin typeface="Comic Sans MS" panose="030F0702030302020204" pitchFamily="66" charset="0"/>
                <a:cs typeface="Times New Roman" panose="02020603050405020304" pitchFamily="18" charset="0"/>
                <a:sym typeface="Wingdings" panose="05000000000000000000" pitchFamily="2" charset="2"/>
              </a:rPr>
              <a:t>maggiore reattività </a:t>
            </a:r>
          </a:p>
          <a:p>
            <a:pPr algn="ctr"/>
            <a:r>
              <a:rPr lang="it-IT" sz="1400" dirty="0" smtClean="0">
                <a:latin typeface="Comic Sans MS" panose="030F0702030302020204" pitchFamily="66" charset="0"/>
                <a:cs typeface="Times New Roman" panose="02020603050405020304" pitchFamily="18" charset="0"/>
                <a:sym typeface="Wingdings" panose="05000000000000000000" pitchFamily="2" charset="2"/>
              </a:rPr>
              <a:t>radicali liberi</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ALCHENI e ALDEIDI</a:t>
            </a:r>
          </a:p>
          <a:p>
            <a:pPr algn="ctr"/>
            <a:r>
              <a:rPr lang="it-IT" sz="1200" dirty="0" smtClean="0">
                <a:latin typeface="Comic Sans MS" panose="030F0702030302020204" pitchFamily="66" charset="0"/>
                <a:cs typeface="Times New Roman" panose="02020603050405020304" pitchFamily="18" charset="0"/>
                <a:sym typeface="Wingdings" panose="05000000000000000000" pitchFamily="2" charset="2"/>
              </a:rPr>
              <a:t>HO attacca il doppio legame</a:t>
            </a:r>
            <a:endParaRPr lang="it-IT" sz="1200" dirty="0"/>
          </a:p>
        </p:txBody>
      </p:sp>
      <p:grpSp>
        <p:nvGrpSpPr>
          <p:cNvPr id="12" name="Gruppo 11"/>
          <p:cNvGrpSpPr/>
          <p:nvPr/>
        </p:nvGrpSpPr>
        <p:grpSpPr>
          <a:xfrm>
            <a:off x="2339752" y="1628800"/>
            <a:ext cx="3096344" cy="1220847"/>
            <a:chOff x="2267744" y="1628800"/>
            <a:chExt cx="3096344" cy="1220847"/>
          </a:xfrm>
        </p:grpSpPr>
        <p:sp>
          <p:nvSpPr>
            <p:cNvPr id="9" name="Rettangolo 8"/>
            <p:cNvSpPr/>
            <p:nvPr/>
          </p:nvSpPr>
          <p:spPr>
            <a:xfrm>
              <a:off x="2267744" y="1628800"/>
              <a:ext cx="3096344" cy="1220847"/>
            </a:xfrm>
            <a:prstGeom prst="rect">
              <a:avLst/>
            </a:prstGeom>
            <a:ln w="12700">
              <a:solidFill>
                <a:srgbClr val="C00000"/>
              </a:solidFill>
            </a:ln>
          </p:spPr>
          <p:txBody>
            <a:bodyPr wrap="square">
              <a:spAutoFit/>
            </a:bodyPr>
            <a:lstStyle/>
            <a:p>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N</a:t>
              </a:r>
              <a:r>
                <a:rPr lang="it-IT"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2</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 O</a:t>
              </a:r>
              <a:r>
                <a:rPr lang="it-IT"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2</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 2</a:t>
              </a:r>
              <a:r>
                <a:rPr lang="it-IT" dirty="0">
                  <a:solidFill>
                    <a:srgbClr val="C00000"/>
                  </a:solidFill>
                  <a:latin typeface="Comic Sans MS" panose="030F0702030302020204" pitchFamily="66" charset="0"/>
                  <a:cs typeface="Times New Roman" panose="02020603050405020304" pitchFamily="18" charset="0"/>
                </a:rPr>
                <a:t> </a:t>
              </a:r>
              <a:r>
                <a:rPr lang="it-IT" dirty="0" smtClean="0">
                  <a:solidFill>
                    <a:srgbClr val="C00000"/>
                  </a:solidFill>
                  <a:latin typeface="Comic Sans MS" panose="030F0702030302020204" pitchFamily="66" charset="0"/>
                  <a:cs typeface="Times New Roman" panose="02020603050405020304" pitchFamily="18" charset="0"/>
                </a:rPr>
                <a:t>NO</a:t>
              </a:r>
              <a:r>
                <a:rPr lang="it-IT" sz="4400" baseline="30000" dirty="0" smtClean="0">
                  <a:solidFill>
                    <a:srgbClr val="C00000"/>
                  </a:solidFill>
                  <a:latin typeface="Comic Sans MS" panose="030F0702030302020204" pitchFamily="66" charset="0"/>
                  <a:cs typeface="Times New Roman" panose="02020603050405020304" pitchFamily="18" charset="0"/>
                </a:rPr>
                <a:t>.</a:t>
              </a:r>
              <a:endParaRPr lang="it-IT" baseline="30000" dirty="0" smtClean="0">
                <a:solidFill>
                  <a:srgbClr val="C00000"/>
                </a:solidFill>
                <a:latin typeface="Comic Sans MS" panose="030F0702030302020204" pitchFamily="66" charset="0"/>
                <a:cs typeface="Times New Roman" panose="02020603050405020304" pitchFamily="18" charset="0"/>
              </a:endParaRPr>
            </a:p>
            <a:p>
              <a:r>
                <a:rPr lang="it-IT" dirty="0" smtClean="0">
                  <a:solidFill>
                    <a:srgbClr val="C00000"/>
                  </a:solidFill>
                  <a:latin typeface="Comic Sans MS" panose="030F0702030302020204" pitchFamily="66" charset="0"/>
                  <a:cs typeface="Times New Roman" panose="02020603050405020304" pitchFamily="18" charset="0"/>
                </a:rPr>
                <a:t>NO</a:t>
              </a:r>
              <a:r>
                <a:rPr lang="it-IT" sz="4400" baseline="30000" dirty="0" smtClean="0">
                  <a:solidFill>
                    <a:srgbClr val="C00000"/>
                  </a:solidFill>
                  <a:latin typeface="Comic Sans MS" panose="030F0702030302020204" pitchFamily="66" charset="0"/>
                  <a:cs typeface="Times New Roman" panose="02020603050405020304" pitchFamily="18" charset="0"/>
                </a:rPr>
                <a:t>.</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t>
              </a:r>
              <a:r>
                <a:rPr lang="it-IT" dirty="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a:t>
              </a:r>
              <a:r>
                <a:rPr lang="it-IT" dirty="0" smtClean="0">
                  <a:solidFill>
                    <a:srgbClr val="C00000"/>
                  </a:solidFill>
                  <a:latin typeface="Comic Sans MS" panose="030F0702030302020204" pitchFamily="66" charset="0"/>
                  <a:cs typeface="Times New Roman" panose="02020603050405020304" pitchFamily="18" charset="0"/>
                </a:rPr>
                <a:t> NO</a:t>
              </a:r>
              <a:r>
                <a:rPr lang="it-IT" baseline="-25000" dirty="0" smtClean="0">
                  <a:solidFill>
                    <a:srgbClr val="C00000"/>
                  </a:solidFill>
                  <a:latin typeface="Comic Sans MS" panose="030F0702030302020204" pitchFamily="66" charset="0"/>
                  <a:cs typeface="Times New Roman" panose="02020603050405020304" pitchFamily="18" charset="0"/>
                </a:rPr>
                <a:t>2</a:t>
              </a:r>
              <a:r>
                <a:rPr lang="it-IT" sz="4400" baseline="30000" dirty="0" smtClean="0">
                  <a:solidFill>
                    <a:srgbClr val="C00000"/>
                  </a:solidFill>
                  <a:latin typeface="Comic Sans MS" panose="030F0702030302020204" pitchFamily="66" charset="0"/>
                  <a:cs typeface="Times New Roman" panose="02020603050405020304" pitchFamily="18" charset="0"/>
                </a:rPr>
                <a:t>.</a:t>
              </a:r>
              <a:endParaRPr lang="it-IT" dirty="0"/>
            </a:p>
          </p:txBody>
        </p:sp>
        <p:sp>
          <p:nvSpPr>
            <p:cNvPr id="10" name="Rettangolo 9"/>
            <p:cNvSpPr/>
            <p:nvPr/>
          </p:nvSpPr>
          <p:spPr>
            <a:xfrm>
              <a:off x="4716016" y="2051556"/>
              <a:ext cx="644728" cy="369332"/>
            </a:xfrm>
            <a:prstGeom prst="rect">
              <a:avLst/>
            </a:prstGeom>
          </p:spPr>
          <p:txBody>
            <a:bodyPr wrap="none">
              <a:spAutoFit/>
            </a:bodyPr>
            <a:lstStyle/>
            <a:p>
              <a:r>
                <a:rPr lang="it-IT" dirty="0" err="1" smtClean="0">
                  <a:solidFill>
                    <a:srgbClr val="C00000"/>
                  </a:solidFill>
                  <a:latin typeface="Comic Sans MS" panose="030F0702030302020204" pitchFamily="66" charset="0"/>
                  <a:cs typeface="Times New Roman" panose="02020603050405020304" pitchFamily="18" charset="0"/>
                </a:rPr>
                <a:t>NO</a:t>
              </a:r>
              <a:r>
                <a:rPr lang="it-IT" baseline="-25000" dirty="0" err="1" smtClean="0">
                  <a:solidFill>
                    <a:srgbClr val="C00000"/>
                  </a:solidFill>
                  <a:latin typeface="Comic Sans MS" panose="030F0702030302020204" pitchFamily="66" charset="0"/>
                  <a:cs typeface="Times New Roman" panose="02020603050405020304" pitchFamily="18" charset="0"/>
                </a:rPr>
                <a:t>x</a:t>
              </a:r>
              <a:endParaRPr lang="it-IT" dirty="0"/>
            </a:p>
          </p:txBody>
        </p:sp>
        <p:sp>
          <p:nvSpPr>
            <p:cNvPr id="11" name="Parentesi graffa chiusa 10"/>
            <p:cNvSpPr/>
            <p:nvPr/>
          </p:nvSpPr>
          <p:spPr>
            <a:xfrm>
              <a:off x="4499992" y="1794520"/>
              <a:ext cx="288032" cy="91440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3" name="Rettangolo 12"/>
          <p:cNvSpPr/>
          <p:nvPr/>
        </p:nvSpPr>
        <p:spPr>
          <a:xfrm>
            <a:off x="6321285" y="1558533"/>
            <a:ext cx="1951175" cy="646331"/>
          </a:xfrm>
          <a:prstGeom prst="rect">
            <a:avLst/>
          </a:prstGeom>
          <a:ln>
            <a:solidFill>
              <a:schemeClr val="accent4">
                <a:lumMod val="60000"/>
                <a:lumOff val="40000"/>
              </a:schemeClr>
            </a:solidFill>
          </a:ln>
        </p:spPr>
        <p:txBody>
          <a:bodyPr wrap="none">
            <a:spAutoFit/>
          </a:bodyPr>
          <a:lstStyle/>
          <a:p>
            <a:pPr algn="ctr"/>
            <a:r>
              <a:rPr lang="it-IT" sz="1200" b="1" dirty="0" smtClean="0">
                <a:solidFill>
                  <a:schemeClr val="accent4">
                    <a:lumMod val="60000"/>
                    <a:lumOff val="40000"/>
                  </a:schemeClr>
                </a:solidFill>
                <a:latin typeface="Comic Sans MS" panose="030F0702030302020204" pitchFamily="66" charset="0"/>
                <a:cs typeface="Times New Roman" panose="02020603050405020304" pitchFamily="18" charset="0"/>
              </a:rPr>
              <a:t>Combustioni con fiamma</a:t>
            </a:r>
          </a:p>
          <a:p>
            <a:pPr algn="ctr"/>
            <a:r>
              <a:rPr lang="it-IT" sz="1200" b="1" dirty="0" smtClean="0">
                <a:solidFill>
                  <a:schemeClr val="accent4">
                    <a:lumMod val="60000"/>
                    <a:lumOff val="40000"/>
                  </a:schemeClr>
                </a:solidFill>
                <a:latin typeface="Comic Sans MS" panose="030F0702030302020204" pitchFamily="66" charset="0"/>
                <a:cs typeface="Times New Roman" panose="02020603050405020304" pitchFamily="18" charset="0"/>
              </a:rPr>
              <a:t> di combustibili fossili </a:t>
            </a:r>
          </a:p>
          <a:p>
            <a:pPr algn="ctr"/>
            <a:r>
              <a:rPr lang="it-IT" sz="1200" b="1" dirty="0" smtClean="0">
                <a:solidFill>
                  <a:schemeClr val="accent4">
                    <a:lumMod val="60000"/>
                    <a:lumOff val="40000"/>
                  </a:schemeClr>
                </a:solidFill>
                <a:latin typeface="Comic Sans MS" panose="030F0702030302020204" pitchFamily="66" charset="0"/>
                <a:cs typeface="Times New Roman" panose="02020603050405020304" pitchFamily="18" charset="0"/>
              </a:rPr>
              <a:t>con aria </a:t>
            </a:r>
            <a:r>
              <a:rPr lang="it-IT" sz="1200" b="1"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 alte T</a:t>
            </a:r>
            <a:endParaRPr lang="it-IT" sz="1200" b="1" dirty="0">
              <a:solidFill>
                <a:schemeClr val="accent4">
                  <a:lumMod val="60000"/>
                  <a:lumOff val="40000"/>
                </a:schemeClr>
              </a:solidFill>
            </a:endParaRPr>
          </a:p>
        </p:txBody>
      </p:sp>
      <p:sp>
        <p:nvSpPr>
          <p:cNvPr id="16" name="Rettangolo 15"/>
          <p:cNvSpPr/>
          <p:nvPr/>
        </p:nvSpPr>
        <p:spPr>
          <a:xfrm>
            <a:off x="5436096" y="2636912"/>
            <a:ext cx="3549370" cy="923330"/>
          </a:xfrm>
          <a:prstGeom prst="rect">
            <a:avLst/>
          </a:prstGeom>
        </p:spPr>
        <p:txBody>
          <a:bodyPr wrap="none">
            <a:spAutoFit/>
          </a:bodyPr>
          <a:lstStyle/>
          <a:p>
            <a:r>
              <a:rPr lang="it-IT" sz="1200" dirty="0" smtClean="0">
                <a:latin typeface="Comic Sans MS" panose="030F0702030302020204" pitchFamily="66" charset="0"/>
                <a:cs typeface="Times New Roman" panose="02020603050405020304" pitchFamily="18" charset="0"/>
              </a:rPr>
              <a:t>N.B. Nell’aria pulita: fulmini e fonti biologiche </a:t>
            </a:r>
          </a:p>
          <a:p>
            <a:r>
              <a:rPr lang="it-IT" sz="1200" dirty="0" smtClean="0">
                <a:latin typeface="Comic Sans MS" panose="030F0702030302020204" pitchFamily="66" charset="0"/>
                <a:cs typeface="Times New Roman" panose="02020603050405020304" pitchFamily="18" charset="0"/>
              </a:rPr>
              <a:t>(nitrati decomposti a nitriti che a </a:t>
            </a:r>
            <a:r>
              <a:rPr lang="it-IT" sz="1200" dirty="0" err="1" smtClean="0">
                <a:latin typeface="Comic Sans MS" panose="030F0702030302020204" pitchFamily="66" charset="0"/>
                <a:cs typeface="Times New Roman" panose="02020603050405020304" pitchFamily="18" charset="0"/>
              </a:rPr>
              <a:t>pH</a:t>
            </a:r>
            <a:r>
              <a:rPr lang="it-IT" sz="1200" dirty="0" smtClean="0">
                <a:latin typeface="Comic Sans MS" panose="030F0702030302020204" pitchFamily="66" charset="0"/>
                <a:cs typeface="Times New Roman" panose="02020603050405020304" pitchFamily="18" charset="0"/>
              </a:rPr>
              <a:t> acidi</a:t>
            </a:r>
          </a:p>
          <a:p>
            <a:r>
              <a:rPr lang="it-IT" sz="1200" dirty="0" smtClean="0">
                <a:latin typeface="Comic Sans MS" panose="030F0702030302020204" pitchFamily="66" charset="0"/>
                <a:cs typeface="Times New Roman" panose="02020603050405020304" pitchFamily="18" charset="0"/>
              </a:rPr>
              <a:t>producono HNO</a:t>
            </a:r>
            <a:r>
              <a:rPr lang="it-IT" sz="1200" baseline="-25000" dirty="0" smtClean="0">
                <a:latin typeface="Comic Sans MS" panose="030F0702030302020204" pitchFamily="66" charset="0"/>
                <a:cs typeface="Times New Roman" panose="02020603050405020304" pitchFamily="18" charset="0"/>
              </a:rPr>
              <a:t>2</a:t>
            </a:r>
            <a:r>
              <a:rPr lang="it-IT" sz="1200" dirty="0" smtClean="0">
                <a:latin typeface="Comic Sans MS" panose="030F0702030302020204" pitchFamily="66" charset="0"/>
                <a:cs typeface="Times New Roman" panose="02020603050405020304" pitchFamily="18" charset="0"/>
              </a:rPr>
              <a:t> che decompone a HO</a:t>
            </a:r>
            <a:r>
              <a:rPr lang="it-IT" baseline="30000" dirty="0" smtClean="0">
                <a:latin typeface="Comic Sans MS" panose="030F0702030302020204" pitchFamily="66" charset="0"/>
                <a:cs typeface="Times New Roman" panose="02020603050405020304" pitchFamily="18" charset="0"/>
              </a:rPr>
              <a:t>.</a:t>
            </a:r>
            <a:r>
              <a:rPr lang="it-IT" dirty="0" smtClean="0">
                <a:latin typeface="Comic Sans MS" panose="030F0702030302020204" pitchFamily="66" charset="0"/>
                <a:cs typeface="Times New Roman" panose="02020603050405020304" pitchFamily="18" charset="0"/>
              </a:rPr>
              <a:t> </a:t>
            </a:r>
            <a:r>
              <a:rPr lang="it-IT" sz="1200" dirty="0" smtClean="0">
                <a:latin typeface="Comic Sans MS" panose="030F0702030302020204" pitchFamily="66" charset="0"/>
                <a:cs typeface="Times New Roman" panose="02020603050405020304" pitchFamily="18" charset="0"/>
              </a:rPr>
              <a:t>e NO</a:t>
            </a:r>
            <a:r>
              <a:rPr lang="it-IT" baseline="30000" dirty="0">
                <a:latin typeface="Comic Sans MS" panose="030F0702030302020204" pitchFamily="66" charset="0"/>
                <a:cs typeface="Times New Roman" panose="02020603050405020304" pitchFamily="18" charset="0"/>
              </a:rPr>
              <a:t> </a:t>
            </a:r>
            <a:r>
              <a:rPr lang="it-IT" baseline="30000" dirty="0" smtClean="0">
                <a:latin typeface="Comic Sans MS" panose="030F0702030302020204" pitchFamily="66" charset="0"/>
                <a:cs typeface="Times New Roman" panose="02020603050405020304" pitchFamily="18" charset="0"/>
              </a:rPr>
              <a:t>.</a:t>
            </a:r>
            <a:r>
              <a:rPr lang="it-IT" sz="1200" dirty="0" smtClean="0">
                <a:latin typeface="Comic Sans MS" panose="030F0702030302020204" pitchFamily="66" charset="0"/>
                <a:cs typeface="Times New Roman" panose="02020603050405020304" pitchFamily="18" charset="0"/>
              </a:rPr>
              <a:t>)</a:t>
            </a:r>
          </a:p>
          <a:p>
            <a:r>
              <a:rPr lang="it-IT" sz="1200" dirty="0" smtClean="0">
                <a:latin typeface="Comic Sans MS" panose="030F0702030302020204" pitchFamily="66" charset="0"/>
                <a:cs typeface="Times New Roman" panose="02020603050405020304" pitchFamily="18" charset="0"/>
              </a:rPr>
              <a:t>ma lento a temperature basse o ordinarie)</a:t>
            </a:r>
            <a:endParaRPr lang="it-IT" sz="1200" dirty="0"/>
          </a:p>
        </p:txBody>
      </p:sp>
      <p:sp>
        <p:nvSpPr>
          <p:cNvPr id="17" name="Rettangolo 16"/>
          <p:cNvSpPr/>
          <p:nvPr/>
        </p:nvSpPr>
        <p:spPr>
          <a:xfrm>
            <a:off x="2627784" y="2204864"/>
            <a:ext cx="704039" cy="246221"/>
          </a:xfrm>
          <a:prstGeom prst="rect">
            <a:avLst/>
          </a:prstGeom>
        </p:spPr>
        <p:txBody>
          <a:bodyPr wrap="none">
            <a:spAutoFit/>
          </a:bodyPr>
          <a:lstStyle/>
          <a:p>
            <a:r>
              <a:rPr lang="it-IT" sz="1000" dirty="0" err="1" smtClean="0">
                <a:solidFill>
                  <a:srgbClr val="0070C0"/>
                </a:solidFill>
                <a:latin typeface="Comic Sans MS" panose="030F0702030302020204" pitchFamily="66" charset="0"/>
                <a:cs typeface="Times New Roman" panose="02020603050405020304" pitchFamily="18" charset="0"/>
              </a:rPr>
              <a:t>ox</a:t>
            </a:r>
            <a:r>
              <a:rPr lang="it-IT" sz="1000" dirty="0" smtClean="0">
                <a:solidFill>
                  <a:srgbClr val="0070C0"/>
                </a:solidFill>
                <a:latin typeface="Comic Sans MS" panose="030F0702030302020204" pitchFamily="66" charset="0"/>
                <a:cs typeface="Times New Roman" panose="02020603050405020304" pitchFamily="18" charset="0"/>
              </a:rPr>
              <a:t> lenta </a:t>
            </a:r>
            <a:endParaRPr lang="it-IT" sz="1000" dirty="0"/>
          </a:p>
        </p:txBody>
      </p:sp>
      <p:sp>
        <p:nvSpPr>
          <p:cNvPr id="19" name="Rettangolo 18"/>
          <p:cNvSpPr/>
          <p:nvPr/>
        </p:nvSpPr>
        <p:spPr>
          <a:xfrm>
            <a:off x="107504" y="3429000"/>
            <a:ext cx="7156126" cy="1456809"/>
          </a:xfrm>
          <a:prstGeom prst="rect">
            <a:avLst/>
          </a:prstGeom>
        </p:spPr>
        <p:txBody>
          <a:bodyPr wrap="none">
            <a:spAutoFit/>
          </a:bodyPr>
          <a:lstStyle/>
          <a:p>
            <a:pPr marL="342900" indent="-342900">
              <a:buAutoNum type="arabicParenR"/>
            </a:pP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Traffico intenso  accumulo di VOC e</a:t>
            </a:r>
            <a:r>
              <a:rPr lang="it-IT" sz="1400" dirty="0">
                <a:solidFill>
                  <a:srgbClr val="C00000"/>
                </a:solidFill>
                <a:latin typeface="Comic Sans MS" panose="030F0702030302020204" pitchFamily="66" charset="0"/>
                <a:cs typeface="Times New Roman" panose="02020603050405020304" pitchFamily="18" charset="0"/>
              </a:rPr>
              <a:t> NO</a:t>
            </a:r>
            <a:r>
              <a:rPr lang="it-IT" sz="1400" baseline="30000" dirty="0" smtClean="0">
                <a:solidFill>
                  <a:srgbClr val="C00000"/>
                </a:solidFill>
                <a:latin typeface="Comic Sans MS" panose="030F0702030302020204" pitchFamily="66" charset="0"/>
                <a:cs typeface="Times New Roman" panose="02020603050405020304" pitchFamily="18" charset="0"/>
              </a:rPr>
              <a:t>.</a:t>
            </a:r>
          </a:p>
          <a:p>
            <a:endParaRPr lang="it-IT" sz="1400" dirty="0" smtClean="0">
              <a:solidFill>
                <a:srgbClr val="C00000"/>
              </a:solidFill>
              <a:latin typeface="Comic Sans MS" panose="030F0702030302020204" pitchFamily="66" charset="0"/>
              <a:cs typeface="Times New Roman" panose="02020603050405020304" pitchFamily="18" charset="0"/>
            </a:endParaRPr>
          </a:p>
          <a:p>
            <a:pPr marL="342900" indent="-342900">
              <a:buAutoNum type="arabicParenR" startAt="2"/>
            </a:pPr>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Clima, stagione, latitudine: caldo e intense radiazioni solari  reazioni più veloci</a:t>
            </a:r>
          </a:p>
          <a:p>
            <a:pPr marL="342900" indent="-342900">
              <a:buAutoNum type="arabicParenR" startAt="2"/>
            </a:pPr>
            <a:endParaRPr lang="it-IT" sz="14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a:p>
            <a:r>
              <a:rPr lang="it-IT" sz="14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    Posizione geografica: massa d’aria ferma (i reattivi non si diluiscono!)</a:t>
            </a:r>
            <a:endParaRPr lang="it-IT" dirty="0" smtClean="0">
              <a:sym typeface="Wingdings" panose="05000000000000000000" pitchFamily="2" charset="2"/>
            </a:endParaRPr>
          </a:p>
          <a:p>
            <a:pPr marL="342900" indent="-342900">
              <a:buAutoNum type="arabicParenR" startAt="2"/>
            </a:pPr>
            <a:endParaRPr lang="it-IT" sz="1400" baseline="30000" dirty="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a:p>
            <a:pPr marL="342900" indent="-342900">
              <a:buAutoNum type="arabicParenR" startAt="2"/>
            </a:pPr>
            <a:endParaRPr lang="it-IT" sz="1400" baseline="30000" dirty="0">
              <a:solidFill>
                <a:srgbClr val="C00000"/>
              </a:solidFill>
              <a:latin typeface="Comic Sans MS" panose="030F0702030302020204" pitchFamily="66" charset="0"/>
              <a:cs typeface="Times New Roman" panose="02020603050405020304" pitchFamily="18" charset="0"/>
            </a:endParaRPr>
          </a:p>
        </p:txBody>
      </p:sp>
      <p:sp>
        <p:nvSpPr>
          <p:cNvPr id="20" name="Rettangolo 19"/>
          <p:cNvSpPr/>
          <p:nvPr/>
        </p:nvSpPr>
        <p:spPr>
          <a:xfrm>
            <a:off x="2195736" y="4653136"/>
            <a:ext cx="4572000" cy="954107"/>
          </a:xfrm>
          <a:prstGeom prst="rect">
            <a:avLst/>
          </a:prstGeom>
        </p:spPr>
        <p:txBody>
          <a:bodyPr>
            <a:spAutoFit/>
          </a:bodyPr>
          <a:lstStyle/>
          <a:p>
            <a:pPr lvl="0" algn="ctr"/>
            <a:r>
              <a:rPr lang="it-IT" sz="1400" b="1" dirty="0" smtClean="0">
                <a:solidFill>
                  <a:srgbClr val="0070C0"/>
                </a:solidFill>
                <a:latin typeface="Comic Sans MS" panose="030F0702030302020204" pitchFamily="66" charset="0"/>
                <a:cs typeface="Times New Roman" panose="02020603050405020304" pitchFamily="18" charset="0"/>
              </a:rPr>
              <a:t>Fattori concomitanti che causano lo smog fotochimico </a:t>
            </a:r>
          </a:p>
          <a:p>
            <a:pPr lvl="0" algn="ctr"/>
            <a:r>
              <a:rPr lang="it-IT" sz="1400" dirty="0" smtClean="0">
                <a:solidFill>
                  <a:srgbClr val="0070C0"/>
                </a:solidFill>
                <a:latin typeface="Comic Sans MS" panose="030F0702030302020204" pitchFamily="66" charset="0"/>
                <a:cs typeface="Times New Roman" panose="02020603050405020304" pitchFamily="18" charset="0"/>
              </a:rPr>
              <a:t>(accumulo di ozono)</a:t>
            </a:r>
          </a:p>
          <a:p>
            <a:pPr lvl="0" algn="ctr"/>
            <a:r>
              <a:rPr lang="it-IT" sz="1400" dirty="0" smtClean="0">
                <a:solidFill>
                  <a:srgbClr val="0070C0"/>
                </a:solidFill>
                <a:latin typeface="Comic Sans MS" panose="030F0702030302020204" pitchFamily="66" charset="0"/>
                <a:cs typeface="Times New Roman" panose="02020603050405020304" pitchFamily="18" charset="0"/>
              </a:rPr>
              <a:t>(100 </a:t>
            </a:r>
            <a:r>
              <a:rPr lang="it-IT" sz="1400" dirty="0" err="1" smtClean="0">
                <a:solidFill>
                  <a:srgbClr val="0070C0"/>
                </a:solidFill>
                <a:latin typeface="Comic Sans MS" panose="030F0702030302020204" pitchFamily="66" charset="0"/>
                <a:cs typeface="Times New Roman" panose="02020603050405020304" pitchFamily="18" charset="0"/>
              </a:rPr>
              <a:t>ppb</a:t>
            </a:r>
            <a:r>
              <a:rPr lang="it-IT" sz="1400" dirty="0" smtClean="0">
                <a:solidFill>
                  <a:srgbClr val="0070C0"/>
                </a:solidFill>
                <a:latin typeface="Comic Sans MS" panose="030F0702030302020204" pitchFamily="66" charset="0"/>
                <a:cs typeface="Times New Roman" panose="02020603050405020304" pitchFamily="18" charset="0"/>
              </a:rPr>
              <a:t> stabilito come limite </a:t>
            </a:r>
            <a:r>
              <a:rPr lang="it-IT" sz="1400" dirty="0" err="1" smtClean="0">
                <a:solidFill>
                  <a:srgbClr val="0070C0"/>
                </a:solidFill>
                <a:latin typeface="Comic Sans MS" panose="030F0702030302020204" pitchFamily="66" charset="0"/>
                <a:cs typeface="Times New Roman" panose="02020603050405020304" pitchFamily="18" charset="0"/>
              </a:rPr>
              <a:t>max</a:t>
            </a:r>
            <a:r>
              <a:rPr lang="it-IT" sz="1400" dirty="0" smtClean="0">
                <a:solidFill>
                  <a:srgbClr val="0070C0"/>
                </a:solidFill>
                <a:latin typeface="Comic Sans MS" panose="030F0702030302020204" pitchFamily="66" charset="0"/>
                <a:cs typeface="Times New Roman" panose="02020603050405020304" pitchFamily="18" charset="0"/>
              </a:rPr>
              <a:t> )</a:t>
            </a:r>
            <a:endParaRPr lang="it-IT" dirty="0"/>
          </a:p>
        </p:txBody>
      </p:sp>
      <p:sp>
        <p:nvSpPr>
          <p:cNvPr id="21" name="Freccia circolare in su 20"/>
          <p:cNvSpPr/>
          <p:nvPr/>
        </p:nvSpPr>
        <p:spPr>
          <a:xfrm rot="967305" flipH="1">
            <a:off x="848599" y="4780158"/>
            <a:ext cx="2013990" cy="436588"/>
          </a:xfrm>
          <a:prstGeom prst="curved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Rettangolo 1"/>
          <p:cNvSpPr/>
          <p:nvPr/>
        </p:nvSpPr>
        <p:spPr>
          <a:xfrm>
            <a:off x="6434374" y="5517232"/>
            <a:ext cx="2674130" cy="1200329"/>
          </a:xfrm>
          <a:prstGeom prst="rect">
            <a:avLst/>
          </a:prstGeom>
        </p:spPr>
        <p:txBody>
          <a:bodyPr wrap="none">
            <a:spAutoFit/>
          </a:bodyPr>
          <a:lstStyle/>
          <a:p>
            <a:pPr algn="ctr"/>
            <a:r>
              <a:rPr lang="it-IT" sz="1200" dirty="0" smtClean="0">
                <a:solidFill>
                  <a:srgbClr val="FFC000"/>
                </a:solidFill>
                <a:latin typeface="Comic Sans MS" panose="030F0702030302020204" pitchFamily="66" charset="0"/>
                <a:cs typeface="Times New Roman" panose="02020603050405020304" pitchFamily="18" charset="0"/>
              </a:rPr>
              <a:t>Nelle aree rurali? </a:t>
            </a:r>
          </a:p>
          <a:p>
            <a:pPr algn="ctr"/>
            <a:r>
              <a:rPr lang="it-IT" sz="1200" dirty="0" smtClean="0">
                <a:solidFill>
                  <a:srgbClr val="FFC000"/>
                </a:solidFill>
                <a:latin typeface="Comic Sans MS" panose="030F0702030302020204" pitchFamily="66" charset="0"/>
                <a:cs typeface="Times New Roman" panose="02020603050405020304" pitchFamily="18" charset="0"/>
              </a:rPr>
              <a:t>Correnti d’aria  </a:t>
            </a:r>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a:t>
            </a:r>
          </a:p>
          <a:p>
            <a:pPr algn="ctr"/>
            <a:r>
              <a:rPr lang="it-IT" sz="1200" dirty="0" smtClean="0">
                <a:solidFill>
                  <a:srgbClr val="FFC000"/>
                </a:solidFill>
                <a:latin typeface="Comic Sans MS" panose="030F0702030302020204" pitchFamily="66" charset="0"/>
                <a:cs typeface="Times New Roman" panose="02020603050405020304" pitchFamily="18" charset="0"/>
              </a:rPr>
              <a:t>trasporto inquinanti </a:t>
            </a:r>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a:t>
            </a:r>
          </a:p>
          <a:p>
            <a:pPr algn="ctr"/>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episodi di innalzamento tassi ozono</a:t>
            </a:r>
          </a:p>
          <a:p>
            <a:pPr algn="ctr"/>
            <a:endPar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200" dirty="0" smtClean="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INOLTRE</a:t>
            </a:r>
          </a:p>
        </p:txBody>
      </p:sp>
      <p:sp>
        <p:nvSpPr>
          <p:cNvPr id="3" name="Stella a 5 punte 2"/>
          <p:cNvSpPr>
            <a:spLocks noChangeAspect="1"/>
          </p:cNvSpPr>
          <p:nvPr/>
        </p:nvSpPr>
        <p:spPr>
          <a:xfrm>
            <a:off x="8532440" y="4509120"/>
            <a:ext cx="457200" cy="457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452223" y="4725144"/>
            <a:ext cx="2488182" cy="646331"/>
          </a:xfrm>
          <a:prstGeom prst="rect">
            <a:avLst/>
          </a:prstGeom>
        </p:spPr>
        <p:txBody>
          <a:bodyPr wrap="none">
            <a:spAutoFit/>
          </a:bodyPr>
          <a:lstStyle/>
          <a:p>
            <a:pPr algn="ctr"/>
            <a:r>
              <a:rPr lang="it-IT" sz="1200" dirty="0" smtClean="0">
                <a:solidFill>
                  <a:srgbClr val="FFC000"/>
                </a:solidFill>
                <a:latin typeface="Comic Sans MS" panose="030F0702030302020204" pitchFamily="66" charset="0"/>
                <a:cs typeface="Times New Roman" panose="02020603050405020304" pitchFamily="18" charset="0"/>
              </a:rPr>
              <a:t>Nelle aree urbane:</a:t>
            </a:r>
          </a:p>
          <a:p>
            <a:pPr algn="ctr"/>
            <a:r>
              <a:rPr lang="it-IT" sz="1200" dirty="0">
                <a:solidFill>
                  <a:srgbClr val="FFC000"/>
                </a:solidFill>
                <a:latin typeface="Comic Sans MS" panose="030F0702030302020204" pitchFamily="66" charset="0"/>
                <a:cs typeface="Times New Roman" panose="02020603050405020304" pitchFamily="18" charset="0"/>
              </a:rPr>
              <a:t>m</a:t>
            </a:r>
            <a:r>
              <a:rPr lang="it-IT" sz="1200" dirty="0" smtClean="0">
                <a:solidFill>
                  <a:srgbClr val="FFC000"/>
                </a:solidFill>
                <a:latin typeface="Comic Sans MS" panose="030F0702030302020204" pitchFamily="66" charset="0"/>
                <a:cs typeface="Times New Roman" panose="02020603050405020304" pitchFamily="18" charset="0"/>
              </a:rPr>
              <a:t>aggiore densità di popolazione </a:t>
            </a:r>
          </a:p>
          <a:p>
            <a:pPr algn="ctr"/>
            <a:r>
              <a:rPr lang="it-IT" sz="1200" dirty="0" smtClean="0">
                <a:solidFill>
                  <a:srgbClr val="FFC000"/>
                </a:solidFill>
                <a:latin typeface="Comic Sans MS" panose="030F0702030302020204" pitchFamily="66" charset="0"/>
                <a:cs typeface="Times New Roman" panose="02020603050405020304" pitchFamily="18" charset="0"/>
              </a:rPr>
              <a:t>e maggiori emissioni</a:t>
            </a:r>
            <a:endParaRPr lang="it-IT" sz="1200" dirty="0">
              <a:solidFill>
                <a:srgbClr val="FFC000"/>
              </a:solidFill>
            </a:endParaRPr>
          </a:p>
        </p:txBody>
      </p:sp>
      <p:sp>
        <p:nvSpPr>
          <p:cNvPr id="22" name="Stella a 5 punte 21"/>
          <p:cNvSpPr>
            <a:spLocks noChangeAspect="1"/>
          </p:cNvSpPr>
          <p:nvPr/>
        </p:nvSpPr>
        <p:spPr>
          <a:xfrm>
            <a:off x="8532440" y="5301208"/>
            <a:ext cx="457200" cy="457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427984" y="5805264"/>
            <a:ext cx="1805302" cy="523220"/>
          </a:xfrm>
          <a:prstGeom prst="rect">
            <a:avLst/>
          </a:prstGeom>
        </p:spPr>
        <p:txBody>
          <a:bodyPr wrap="none">
            <a:spAutoFit/>
          </a:bodyPr>
          <a:lstStyle/>
          <a:p>
            <a:pPr lvl="0" algn="ctr"/>
            <a:r>
              <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O</a:t>
            </a:r>
            <a:r>
              <a:rPr lang="it-IT" sz="1400" baseline="-250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3</a:t>
            </a:r>
            <a:r>
              <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 X</a:t>
            </a:r>
            <a:r>
              <a:rPr lang="it-IT" sz="2800" baseline="300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a:t>
            </a:r>
            <a:r>
              <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 O</a:t>
            </a:r>
            <a:r>
              <a:rPr lang="it-IT" sz="1400" baseline="-250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 XO</a:t>
            </a:r>
            <a:r>
              <a:rPr lang="it-IT" sz="2800" baseline="300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a:t>
            </a:r>
            <a:endPar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endParaRPr>
          </a:p>
        </p:txBody>
      </p:sp>
      <p:sp>
        <p:nvSpPr>
          <p:cNvPr id="23" name="Rettangolo 22"/>
          <p:cNvSpPr/>
          <p:nvPr/>
        </p:nvSpPr>
        <p:spPr>
          <a:xfrm>
            <a:off x="6735838" y="6433591"/>
            <a:ext cx="500458" cy="307777"/>
          </a:xfrm>
          <a:prstGeom prst="rect">
            <a:avLst/>
          </a:prstGeom>
        </p:spPr>
        <p:txBody>
          <a:bodyPr wrap="none">
            <a:spAutoFit/>
          </a:bodyPr>
          <a:lstStyle/>
          <a:p>
            <a:r>
              <a:rPr lang="it-IT" sz="1400" dirty="0">
                <a:solidFill>
                  <a:srgbClr val="FFC000"/>
                </a:solidFill>
                <a:latin typeface="Comic Sans MS" panose="030F0702030302020204" pitchFamily="66" charset="0"/>
                <a:cs typeface="Times New Roman" panose="02020603050405020304" pitchFamily="18" charset="0"/>
              </a:rPr>
              <a:t>NO</a:t>
            </a:r>
            <a:r>
              <a:rPr lang="it-IT" sz="1400" baseline="30000" dirty="0">
                <a:solidFill>
                  <a:srgbClr val="FFC000"/>
                </a:solidFill>
                <a:latin typeface="Comic Sans MS" panose="030F0702030302020204" pitchFamily="66" charset="0"/>
                <a:cs typeface="Times New Roman" panose="02020603050405020304" pitchFamily="18" charset="0"/>
              </a:rPr>
              <a:t>.</a:t>
            </a:r>
            <a:endParaRPr lang="it-IT" dirty="0">
              <a:solidFill>
                <a:srgbClr val="FFC000"/>
              </a:solidFill>
            </a:endParaRPr>
          </a:p>
        </p:txBody>
      </p:sp>
      <p:sp>
        <p:nvSpPr>
          <p:cNvPr id="24" name="Freccia tridirezionale 23"/>
          <p:cNvSpPr>
            <a:spLocks noChangeAspect="1"/>
          </p:cNvSpPr>
          <p:nvPr/>
        </p:nvSpPr>
        <p:spPr>
          <a:xfrm>
            <a:off x="5724128" y="6237312"/>
            <a:ext cx="1008112" cy="425196"/>
          </a:xfrm>
          <a:prstGeom prst="leftRigh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779912" y="6381328"/>
            <a:ext cx="1994457" cy="307777"/>
          </a:xfrm>
          <a:prstGeom prst="rect">
            <a:avLst/>
          </a:prstGeom>
        </p:spPr>
        <p:txBody>
          <a:bodyPr wrap="none">
            <a:spAutoFit/>
          </a:bodyPr>
          <a:lstStyle/>
          <a:p>
            <a:r>
              <a:rPr lang="it-IT" sz="1400" dirty="0">
                <a:solidFill>
                  <a:srgbClr val="FFC000"/>
                </a:solidFill>
                <a:latin typeface="Comic Sans MS" panose="030F0702030302020204" pitchFamily="66" charset="0"/>
                <a:cs typeface="Times New Roman" panose="02020603050405020304" pitchFamily="18" charset="0"/>
              </a:rPr>
              <a:t>VOC + NO</a:t>
            </a:r>
            <a:r>
              <a:rPr lang="it-IT" sz="1400" baseline="30000" dirty="0">
                <a:solidFill>
                  <a:srgbClr val="FFC000"/>
                </a:solidFill>
                <a:latin typeface="Comic Sans MS" panose="030F0702030302020204" pitchFamily="66" charset="0"/>
                <a:cs typeface="Times New Roman" panose="02020603050405020304" pitchFamily="18" charset="0"/>
              </a:rPr>
              <a:t>.</a:t>
            </a:r>
            <a:r>
              <a:rPr lang="it-IT" sz="1400" dirty="0">
                <a:solidFill>
                  <a:srgbClr val="FFC000"/>
                </a:solidFill>
                <a:latin typeface="Comic Sans MS" panose="030F0702030302020204" pitchFamily="66" charset="0"/>
                <a:cs typeface="Times New Roman" panose="02020603050405020304" pitchFamily="18" charset="0"/>
              </a:rPr>
              <a:t> + h</a:t>
            </a:r>
            <a:r>
              <a:rPr lang="el-GR" sz="1400" dirty="0">
                <a:solidFill>
                  <a:srgbClr val="FFC000"/>
                </a:solidFill>
                <a:latin typeface="Comic Sans MS" panose="030F0702030302020204" pitchFamily="66" charset="0"/>
                <a:cs typeface="Times New Roman" panose="02020603050405020304" pitchFamily="18" charset="0"/>
              </a:rPr>
              <a:t>ν</a:t>
            </a:r>
            <a:r>
              <a:rPr lang="it-IT" sz="1400" dirty="0">
                <a:solidFill>
                  <a:srgbClr val="FFC000"/>
                </a:solidFill>
                <a:latin typeface="Comic Sans MS" panose="030F0702030302020204" pitchFamily="66" charset="0"/>
                <a:cs typeface="Times New Roman" panose="02020603050405020304" pitchFamily="18" charset="0"/>
              </a:rPr>
              <a:t> </a:t>
            </a:r>
            <a:r>
              <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O</a:t>
            </a:r>
            <a:r>
              <a:rPr lang="it-IT" sz="1400" baseline="-250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3</a:t>
            </a:r>
            <a:r>
              <a:rPr lang="it-IT" sz="1400" dirty="0">
                <a:solidFill>
                  <a:srgbClr val="FFC000"/>
                </a:solidFill>
                <a:latin typeface="Comic Sans MS" panose="030F0702030302020204" pitchFamily="66" charset="0"/>
                <a:cs typeface="Times New Roman" panose="02020603050405020304" pitchFamily="18" charset="0"/>
                <a:sym typeface="Wingdings" panose="05000000000000000000" pitchFamily="2" charset="2"/>
              </a:rPr>
              <a:t> </a:t>
            </a:r>
            <a:endParaRPr lang="it-IT" sz="1400" dirty="0">
              <a:solidFill>
                <a:srgbClr val="FFC000"/>
              </a:solidFill>
            </a:endParaRPr>
          </a:p>
        </p:txBody>
      </p:sp>
      <p:sp>
        <p:nvSpPr>
          <p:cNvPr id="26" name="Rettangolo 25"/>
          <p:cNvSpPr/>
          <p:nvPr/>
        </p:nvSpPr>
        <p:spPr>
          <a:xfrm>
            <a:off x="2411760" y="6361583"/>
            <a:ext cx="1298753" cy="307777"/>
          </a:xfrm>
          <a:prstGeom prst="rect">
            <a:avLst/>
          </a:prstGeom>
        </p:spPr>
        <p:txBody>
          <a:bodyPr wrap="none">
            <a:spAutoFit/>
          </a:bodyPr>
          <a:lstStyle/>
          <a:p>
            <a:r>
              <a:rPr lang="it-IT" sz="1400" dirty="0" smtClean="0">
                <a:solidFill>
                  <a:srgbClr val="FFC000"/>
                </a:solidFill>
                <a:latin typeface="Comic Sans MS" panose="030F0702030302020204" pitchFamily="66" charset="0"/>
                <a:cs typeface="Times New Roman" panose="02020603050405020304" pitchFamily="18" charset="0"/>
              </a:rPr>
              <a:t>aria inquinata</a:t>
            </a:r>
            <a:endParaRPr lang="it-IT" dirty="0">
              <a:solidFill>
                <a:srgbClr val="FFC000"/>
              </a:solidFill>
            </a:endParaRPr>
          </a:p>
        </p:txBody>
      </p:sp>
      <p:sp>
        <p:nvSpPr>
          <p:cNvPr id="27" name="Rettangolo 26"/>
          <p:cNvSpPr/>
          <p:nvPr/>
        </p:nvSpPr>
        <p:spPr>
          <a:xfrm>
            <a:off x="3347864" y="6001543"/>
            <a:ext cx="1021433" cy="307777"/>
          </a:xfrm>
          <a:prstGeom prst="rect">
            <a:avLst/>
          </a:prstGeom>
        </p:spPr>
        <p:txBody>
          <a:bodyPr wrap="none">
            <a:spAutoFit/>
          </a:bodyPr>
          <a:lstStyle/>
          <a:p>
            <a:pPr lvl="0"/>
            <a:r>
              <a:rPr lang="it-IT" sz="1400" dirty="0">
                <a:solidFill>
                  <a:srgbClr val="FFC000"/>
                </a:solidFill>
                <a:latin typeface="Comic Sans MS" panose="030F0702030302020204" pitchFamily="66" charset="0"/>
                <a:cs typeface="Times New Roman" panose="02020603050405020304" pitchFamily="18" charset="0"/>
              </a:rPr>
              <a:t>aria </a:t>
            </a:r>
            <a:r>
              <a:rPr lang="it-IT" sz="1400" dirty="0" smtClean="0">
                <a:solidFill>
                  <a:srgbClr val="FFC000"/>
                </a:solidFill>
                <a:latin typeface="Comic Sans MS" panose="030F0702030302020204" pitchFamily="66" charset="0"/>
                <a:cs typeface="Times New Roman" panose="02020603050405020304" pitchFamily="18" charset="0"/>
              </a:rPr>
              <a:t>pulita</a:t>
            </a:r>
            <a:endParaRPr lang="it-IT" dirty="0">
              <a:solidFill>
                <a:srgbClr val="FFC000"/>
              </a:solidFill>
            </a:endParaRPr>
          </a:p>
        </p:txBody>
      </p:sp>
      <p:sp>
        <p:nvSpPr>
          <p:cNvPr id="28" name="Rettangolo 27"/>
          <p:cNvSpPr/>
          <p:nvPr/>
        </p:nvSpPr>
        <p:spPr>
          <a:xfrm>
            <a:off x="5076056" y="260648"/>
            <a:ext cx="2448272" cy="815608"/>
          </a:xfrm>
          <a:prstGeom prst="rect">
            <a:avLst/>
          </a:prstGeom>
        </p:spPr>
        <p:txBody>
          <a:bodyPr wrap="square">
            <a:spAutoFit/>
          </a:bodyPr>
          <a:lstStyle/>
          <a:p>
            <a:pPr lvl="0"/>
            <a:r>
              <a:rPr lang="it-IT" sz="1100" dirty="0" smtClean="0">
                <a:latin typeface="Comic Sans MS" panose="030F0702030302020204" pitchFamily="66" charset="0"/>
                <a:cs typeface="Times New Roman" panose="02020603050405020304" pitchFamily="18" charset="0"/>
              </a:rPr>
              <a:t>NO</a:t>
            </a:r>
            <a:r>
              <a:rPr lang="it-IT" baseline="30000" dirty="0">
                <a:latin typeface="Comic Sans MS" panose="030F0702030302020204" pitchFamily="66" charset="0"/>
                <a:cs typeface="Times New Roman" panose="02020603050405020304" pitchFamily="18" charset="0"/>
              </a:rPr>
              <a:t>.</a:t>
            </a:r>
            <a:r>
              <a:rPr lang="it-IT" sz="1100" dirty="0">
                <a:latin typeface="Comic Sans MS" panose="030F0702030302020204" pitchFamily="66" charset="0"/>
                <a:cs typeface="Times New Roman" panose="02020603050405020304" pitchFamily="18" charset="0"/>
              </a:rPr>
              <a:t> + </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O</a:t>
            </a:r>
            <a:r>
              <a:rPr lang="it-IT" sz="1100" baseline="-25000" dirty="0" smtClean="0">
                <a:latin typeface="Comic Sans MS" panose="030F0702030302020204" pitchFamily="66" charset="0"/>
                <a:cs typeface="Times New Roman" panose="02020603050405020304" pitchFamily="18" charset="0"/>
                <a:sym typeface="Wingdings" panose="05000000000000000000" pitchFamily="2" charset="2"/>
              </a:rPr>
              <a:t>3</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a:t>
            </a:r>
            <a:r>
              <a:rPr lang="it-IT" sz="1100" dirty="0">
                <a:latin typeface="Comic Sans MS" panose="030F0702030302020204" pitchFamily="66" charset="0"/>
                <a:cs typeface="Times New Roman" panose="02020603050405020304" pitchFamily="18" charset="0"/>
              </a:rPr>
              <a:t> </a:t>
            </a:r>
            <a:r>
              <a:rPr lang="it-IT" sz="1100" dirty="0" smtClean="0">
                <a:latin typeface="Comic Sans MS" panose="030F0702030302020204" pitchFamily="66" charset="0"/>
                <a:cs typeface="Times New Roman" panose="02020603050405020304" pitchFamily="18" charset="0"/>
              </a:rPr>
              <a:t>NO</a:t>
            </a:r>
            <a:r>
              <a:rPr lang="it-IT" sz="1100" baseline="-25000" dirty="0" smtClean="0">
                <a:latin typeface="Comic Sans MS" panose="030F0702030302020204" pitchFamily="66" charset="0"/>
                <a:cs typeface="Times New Roman" panose="02020603050405020304" pitchFamily="18" charset="0"/>
              </a:rPr>
              <a:t>2</a:t>
            </a:r>
            <a:r>
              <a:rPr lang="it-IT" baseline="30000" dirty="0" smtClean="0">
                <a:latin typeface="Comic Sans MS" panose="030F0702030302020204" pitchFamily="66" charset="0"/>
                <a:cs typeface="Times New Roman" panose="02020603050405020304" pitchFamily="18" charset="0"/>
              </a:rPr>
              <a:t>.</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 O</a:t>
            </a:r>
            <a:r>
              <a:rPr lang="it-IT" sz="1100" baseline="-25000" dirty="0" smtClean="0">
                <a:latin typeface="Comic Sans MS" panose="030F0702030302020204" pitchFamily="66" charset="0"/>
                <a:cs typeface="Times New Roman" panose="02020603050405020304" pitchFamily="18" charset="0"/>
                <a:sym typeface="Wingdings" panose="05000000000000000000" pitchFamily="2" charset="2"/>
              </a:rPr>
              <a:t>2</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a:t>
            </a:r>
            <a:r>
              <a:rPr lang="it-IT" sz="1100" dirty="0" smtClean="0">
                <a:latin typeface="Comic Sans MS" panose="030F0702030302020204" pitchFamily="66" charset="0"/>
                <a:cs typeface="Times New Roman" panose="02020603050405020304" pitchFamily="18" charset="0"/>
              </a:rPr>
              <a:t> </a:t>
            </a:r>
          </a:p>
          <a:p>
            <a:pPr lvl="0"/>
            <a:r>
              <a:rPr lang="it-IT" sz="1100" dirty="0" smtClean="0">
                <a:latin typeface="Comic Sans MS" panose="030F0702030302020204" pitchFamily="66" charset="0"/>
                <a:cs typeface="Times New Roman" panose="02020603050405020304" pitchFamily="18" charset="0"/>
              </a:rPr>
              <a:t>NO</a:t>
            </a:r>
            <a:r>
              <a:rPr lang="it-IT" sz="1100" baseline="-25000" dirty="0" smtClean="0">
                <a:latin typeface="Comic Sans MS" panose="030F0702030302020204" pitchFamily="66" charset="0"/>
                <a:cs typeface="Times New Roman" panose="02020603050405020304" pitchFamily="18" charset="0"/>
              </a:rPr>
              <a:t>2</a:t>
            </a:r>
            <a:r>
              <a:rPr lang="it-IT" baseline="30000" dirty="0">
                <a:latin typeface="Comic Sans MS" panose="030F0702030302020204" pitchFamily="66" charset="0"/>
                <a:cs typeface="Times New Roman" panose="02020603050405020304" pitchFamily="18" charset="0"/>
              </a:rPr>
              <a:t>.</a:t>
            </a:r>
            <a:r>
              <a:rPr lang="it-IT" sz="1100" dirty="0">
                <a:latin typeface="Comic Sans MS" panose="030F0702030302020204" pitchFamily="66" charset="0"/>
                <a:cs typeface="Times New Roman" panose="02020603050405020304" pitchFamily="18" charset="0"/>
                <a:sym typeface="Wingdings" panose="05000000000000000000" pitchFamily="2" charset="2"/>
              </a:rPr>
              <a:t> + </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O</a:t>
            </a:r>
            <a:r>
              <a:rPr lang="it-IT" sz="1100" baseline="-25000" dirty="0" smtClean="0">
                <a:latin typeface="Comic Sans MS" panose="030F0702030302020204" pitchFamily="66" charset="0"/>
                <a:cs typeface="Times New Roman" panose="02020603050405020304" pitchFamily="18" charset="0"/>
                <a:sym typeface="Wingdings" panose="05000000000000000000" pitchFamily="2" charset="2"/>
              </a:rPr>
              <a:t>3</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 </a:t>
            </a:r>
            <a:r>
              <a:rPr lang="it-IT" sz="1100" dirty="0" smtClean="0">
                <a:latin typeface="Comic Sans MS" panose="030F0702030302020204" pitchFamily="66" charset="0"/>
                <a:cs typeface="Times New Roman" panose="02020603050405020304" pitchFamily="18" charset="0"/>
              </a:rPr>
              <a:t>NO</a:t>
            </a:r>
            <a:r>
              <a:rPr lang="it-IT" sz="1100" baseline="-25000" dirty="0" smtClean="0">
                <a:latin typeface="Comic Sans MS" panose="030F0702030302020204" pitchFamily="66" charset="0"/>
                <a:cs typeface="Times New Roman" panose="02020603050405020304" pitchFamily="18" charset="0"/>
              </a:rPr>
              <a:t>3</a:t>
            </a:r>
            <a:r>
              <a:rPr lang="it-IT" baseline="30000" dirty="0" smtClean="0">
                <a:latin typeface="Comic Sans MS" panose="030F0702030302020204" pitchFamily="66" charset="0"/>
                <a:cs typeface="Times New Roman" panose="02020603050405020304" pitchFamily="18" charset="0"/>
              </a:rPr>
              <a:t>.</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 </a:t>
            </a:r>
            <a:r>
              <a:rPr lang="it-IT" sz="1100" dirty="0">
                <a:latin typeface="Comic Sans MS" panose="030F0702030302020204" pitchFamily="66" charset="0"/>
                <a:cs typeface="Times New Roman" panose="02020603050405020304" pitchFamily="18" charset="0"/>
                <a:sym typeface="Wingdings" panose="05000000000000000000" pitchFamily="2" charset="2"/>
              </a:rPr>
              <a:t>O</a:t>
            </a:r>
            <a:r>
              <a:rPr lang="it-IT" sz="1100" baseline="-25000" dirty="0">
                <a:latin typeface="Comic Sans MS" panose="030F0702030302020204" pitchFamily="66" charset="0"/>
                <a:cs typeface="Times New Roman" panose="02020603050405020304" pitchFamily="18" charset="0"/>
                <a:sym typeface="Wingdings" panose="05000000000000000000" pitchFamily="2" charset="2"/>
              </a:rPr>
              <a:t>2</a:t>
            </a:r>
            <a:r>
              <a:rPr lang="it-IT" sz="1100" dirty="0">
                <a:latin typeface="Comic Sans MS" panose="030F0702030302020204" pitchFamily="66" charset="0"/>
                <a:cs typeface="Times New Roman" panose="02020603050405020304" pitchFamily="18" charset="0"/>
                <a:sym typeface="Wingdings" panose="05000000000000000000" pitchFamily="2" charset="2"/>
              </a:rPr>
              <a:t> </a:t>
            </a:r>
            <a:endParaRPr lang="it-IT" sz="1100" dirty="0" smtClean="0">
              <a:latin typeface="Comic Sans MS" panose="030F0702030302020204" pitchFamily="66" charset="0"/>
              <a:cs typeface="Times New Roman" panose="02020603050405020304" pitchFamily="18" charset="0"/>
              <a:sym typeface="Wingdings" panose="05000000000000000000" pitchFamily="2" charset="2"/>
            </a:endParaRPr>
          </a:p>
          <a:p>
            <a:pPr lvl="0"/>
            <a:r>
              <a:rPr lang="it-IT" sz="1100" dirty="0">
                <a:latin typeface="Comic Sans MS" panose="030F0702030302020204" pitchFamily="66" charset="0"/>
                <a:cs typeface="Times New Roman" panose="02020603050405020304" pitchFamily="18" charset="0"/>
              </a:rPr>
              <a:t>NO</a:t>
            </a:r>
            <a:r>
              <a:rPr lang="it-IT" sz="1100" baseline="-25000" dirty="0">
                <a:latin typeface="Comic Sans MS" panose="030F0702030302020204" pitchFamily="66" charset="0"/>
                <a:cs typeface="Times New Roman" panose="02020603050405020304" pitchFamily="18" charset="0"/>
              </a:rPr>
              <a:t>2</a:t>
            </a:r>
            <a:r>
              <a:rPr lang="it-IT" baseline="30000" dirty="0">
                <a:latin typeface="Comic Sans MS" panose="030F0702030302020204" pitchFamily="66" charset="0"/>
                <a:cs typeface="Times New Roman" panose="02020603050405020304" pitchFamily="18" charset="0"/>
              </a:rPr>
              <a:t>.</a:t>
            </a:r>
            <a:r>
              <a:rPr lang="it-IT" sz="1100" dirty="0">
                <a:latin typeface="Comic Sans MS" panose="030F0702030302020204" pitchFamily="66" charset="0"/>
                <a:cs typeface="Times New Roman" panose="02020603050405020304" pitchFamily="18" charset="0"/>
                <a:sym typeface="Wingdings" panose="05000000000000000000" pitchFamily="2" charset="2"/>
              </a:rPr>
              <a:t> + </a:t>
            </a:r>
            <a:r>
              <a:rPr lang="it-IT" sz="1100" dirty="0" smtClean="0">
                <a:latin typeface="Comic Sans MS" panose="030F0702030302020204" pitchFamily="66" charset="0"/>
                <a:cs typeface="Times New Roman" panose="02020603050405020304" pitchFamily="18" charset="0"/>
              </a:rPr>
              <a:t>NO</a:t>
            </a:r>
            <a:r>
              <a:rPr lang="it-IT" sz="1100" baseline="-25000" dirty="0" smtClean="0">
                <a:latin typeface="Comic Sans MS" panose="030F0702030302020204" pitchFamily="66" charset="0"/>
                <a:cs typeface="Times New Roman" panose="02020603050405020304" pitchFamily="18" charset="0"/>
              </a:rPr>
              <a:t>3</a:t>
            </a:r>
            <a:r>
              <a:rPr lang="it-IT" baseline="30000" dirty="0">
                <a:latin typeface="Comic Sans MS" panose="030F0702030302020204" pitchFamily="66" charset="0"/>
                <a:cs typeface="Times New Roman" panose="02020603050405020304" pitchFamily="18" charset="0"/>
              </a:rPr>
              <a:t>.</a:t>
            </a:r>
            <a:r>
              <a:rPr lang="it-IT" sz="1100" dirty="0">
                <a:latin typeface="Comic Sans MS" panose="030F0702030302020204" pitchFamily="66" charset="0"/>
                <a:cs typeface="Times New Roman" panose="02020603050405020304" pitchFamily="18" charset="0"/>
                <a:sym typeface="Wingdings" panose="05000000000000000000" pitchFamily="2" charset="2"/>
              </a:rPr>
              <a:t> </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N</a:t>
            </a:r>
            <a:r>
              <a:rPr lang="it-IT" sz="1100" baseline="-25000" dirty="0" smtClean="0">
                <a:latin typeface="Comic Sans MS" panose="030F0702030302020204" pitchFamily="66" charset="0"/>
                <a:cs typeface="Times New Roman" panose="02020603050405020304" pitchFamily="18" charset="0"/>
                <a:sym typeface="Wingdings" panose="05000000000000000000" pitchFamily="2" charset="2"/>
              </a:rPr>
              <a:t>2</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O</a:t>
            </a:r>
            <a:r>
              <a:rPr lang="it-IT" sz="1100" baseline="-25000" dirty="0" smtClean="0">
                <a:latin typeface="Comic Sans MS" panose="030F0702030302020204" pitchFamily="66" charset="0"/>
                <a:cs typeface="Times New Roman" panose="02020603050405020304" pitchFamily="18" charset="0"/>
                <a:sym typeface="Wingdings" panose="05000000000000000000" pitchFamily="2" charset="2"/>
              </a:rPr>
              <a:t>5</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a:t>
            </a:r>
          </a:p>
          <a:p>
            <a:pPr lvl="0"/>
            <a:r>
              <a:rPr lang="it-IT" sz="1100" dirty="0">
                <a:latin typeface="Comic Sans MS" panose="030F0702030302020204" pitchFamily="66" charset="0"/>
                <a:cs typeface="Times New Roman" panose="02020603050405020304" pitchFamily="18" charset="0"/>
                <a:sym typeface="Wingdings" panose="05000000000000000000" pitchFamily="2" charset="2"/>
              </a:rPr>
              <a:t>N</a:t>
            </a:r>
            <a:r>
              <a:rPr lang="it-IT" sz="1100" baseline="-25000" dirty="0">
                <a:latin typeface="Comic Sans MS" panose="030F0702030302020204" pitchFamily="66" charset="0"/>
                <a:cs typeface="Times New Roman" panose="02020603050405020304" pitchFamily="18" charset="0"/>
                <a:sym typeface="Wingdings" panose="05000000000000000000" pitchFamily="2" charset="2"/>
              </a:rPr>
              <a:t>2</a:t>
            </a:r>
            <a:r>
              <a:rPr lang="it-IT" sz="1100" dirty="0">
                <a:latin typeface="Comic Sans MS" panose="030F0702030302020204" pitchFamily="66" charset="0"/>
                <a:cs typeface="Times New Roman" panose="02020603050405020304" pitchFamily="18" charset="0"/>
                <a:sym typeface="Wingdings" panose="05000000000000000000" pitchFamily="2" charset="2"/>
              </a:rPr>
              <a:t>O</a:t>
            </a:r>
            <a:r>
              <a:rPr lang="it-IT" sz="1100" baseline="-25000" dirty="0">
                <a:latin typeface="Comic Sans MS" panose="030F0702030302020204" pitchFamily="66" charset="0"/>
                <a:cs typeface="Times New Roman" panose="02020603050405020304" pitchFamily="18" charset="0"/>
                <a:sym typeface="Wingdings" panose="05000000000000000000" pitchFamily="2" charset="2"/>
              </a:rPr>
              <a:t>5</a:t>
            </a:r>
            <a:r>
              <a:rPr lang="it-IT" sz="1100" dirty="0">
                <a:latin typeface="Comic Sans MS" panose="030F0702030302020204" pitchFamily="66" charset="0"/>
                <a:cs typeface="Times New Roman" panose="02020603050405020304" pitchFamily="18" charset="0"/>
                <a:sym typeface="Wingdings" panose="05000000000000000000" pitchFamily="2" charset="2"/>
              </a:rPr>
              <a:t> </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a:t>
            </a:r>
            <a:r>
              <a:rPr lang="it-IT" sz="1100" dirty="0" err="1" smtClean="0">
                <a:latin typeface="Comic Sans MS" panose="030F0702030302020204" pitchFamily="66" charset="0"/>
                <a:cs typeface="Times New Roman" panose="02020603050405020304" pitchFamily="18" charset="0"/>
                <a:sym typeface="Wingdings" panose="05000000000000000000" pitchFamily="2" charset="2"/>
              </a:rPr>
              <a:t>aq</a:t>
            </a:r>
            <a:r>
              <a:rPr lang="it-IT" sz="1100" dirty="0" smtClean="0">
                <a:latin typeface="Comic Sans MS" panose="030F0702030302020204" pitchFamily="66" charset="0"/>
                <a:cs typeface="Times New Roman" panose="02020603050405020304" pitchFamily="18" charset="0"/>
                <a:sym typeface="Wingdings" panose="05000000000000000000" pitchFamily="2" charset="2"/>
              </a:rPr>
              <a:t> (acida)  HNO</a:t>
            </a:r>
            <a:r>
              <a:rPr lang="it-IT" sz="1100" baseline="-25000" dirty="0" smtClean="0">
                <a:latin typeface="Comic Sans MS" panose="030F0702030302020204" pitchFamily="66" charset="0"/>
                <a:cs typeface="Times New Roman" panose="02020603050405020304" pitchFamily="18" charset="0"/>
                <a:sym typeface="Wingdings" panose="05000000000000000000" pitchFamily="2" charset="2"/>
              </a:rPr>
              <a:t>3</a:t>
            </a:r>
            <a:endParaRPr lang="it-IT" sz="1100" dirty="0">
              <a:latin typeface="Comic Sans MS" panose="030F0702030302020204" pitchFamily="66" charset="0"/>
              <a:cs typeface="Times New Roman" panose="02020603050405020304" pitchFamily="18" charset="0"/>
              <a:sym typeface="Wingdings" panose="05000000000000000000" pitchFamily="2" charset="2"/>
            </a:endParaRPr>
          </a:p>
        </p:txBody>
      </p:sp>
      <p:sp>
        <p:nvSpPr>
          <p:cNvPr id="31" name="Rettangolo 30"/>
          <p:cNvSpPr/>
          <p:nvPr/>
        </p:nvSpPr>
        <p:spPr>
          <a:xfrm>
            <a:off x="5436096" y="1639833"/>
            <a:ext cx="979755" cy="276999"/>
          </a:xfrm>
          <a:prstGeom prst="rect">
            <a:avLst/>
          </a:prstGeom>
        </p:spPr>
        <p:txBody>
          <a:bodyPr wrap="none">
            <a:spAutoFit/>
          </a:bodyPr>
          <a:lstStyle/>
          <a:p>
            <a:r>
              <a:rPr lang="it-IT" sz="1200" b="1" u="sng" dirty="0" smtClean="0">
                <a:solidFill>
                  <a:schemeClr val="accent4">
                    <a:lumMod val="60000"/>
                    <a:lumOff val="40000"/>
                  </a:schemeClr>
                </a:solidFill>
                <a:latin typeface="Comic Sans MS" panose="030F0702030302020204" pitchFamily="66" charset="0"/>
                <a:cs typeface="Times New Roman" panose="02020603050405020304" pitchFamily="18" charset="0"/>
                <a:sym typeface="Wingdings" panose="05000000000000000000" pitchFamily="2" charset="2"/>
              </a:rPr>
              <a:t>MATTINO</a:t>
            </a:r>
            <a:endParaRPr lang="it-IT" sz="1200" b="1" u="sng" dirty="0">
              <a:solidFill>
                <a:schemeClr val="accent4">
                  <a:lumMod val="60000"/>
                  <a:lumOff val="40000"/>
                </a:schemeClr>
              </a:solidFill>
            </a:endParaRPr>
          </a:p>
        </p:txBody>
      </p:sp>
      <p:sp>
        <p:nvSpPr>
          <p:cNvPr id="32" name="Freccia circolare in giù 31"/>
          <p:cNvSpPr/>
          <p:nvPr/>
        </p:nvSpPr>
        <p:spPr>
          <a:xfrm flipH="1">
            <a:off x="3563888" y="1556792"/>
            <a:ext cx="1944216" cy="227464"/>
          </a:xfrm>
          <a:prstGeom prst="curved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4" name="Rettangolo 33"/>
          <p:cNvSpPr/>
          <p:nvPr/>
        </p:nvSpPr>
        <p:spPr>
          <a:xfrm>
            <a:off x="1043608" y="2924944"/>
            <a:ext cx="2839239" cy="338554"/>
          </a:xfrm>
          <a:prstGeom prst="rect">
            <a:avLst/>
          </a:prstGeom>
          <a:ln>
            <a:noFill/>
          </a:ln>
        </p:spPr>
        <p:txBody>
          <a:bodyPr wrap="none">
            <a:spAutoFit/>
          </a:bodyPr>
          <a:lstStyle/>
          <a:p>
            <a:r>
              <a:rPr lang="it-IT" sz="1600" dirty="0" smtClean="0">
                <a:latin typeface="Comic Sans MS" panose="030F0702030302020204" pitchFamily="66" charset="0"/>
                <a:cs typeface="Times New Roman" panose="02020603050405020304" pitchFamily="18" charset="0"/>
              </a:rPr>
              <a:t>NO· + HOO· </a:t>
            </a:r>
            <a:r>
              <a:rPr lang="it-IT" sz="1600" dirty="0">
                <a:latin typeface="Comic Sans MS" panose="030F0702030302020204" pitchFamily="66" charset="0"/>
                <a:cs typeface="Times New Roman" panose="02020603050405020304" pitchFamily="18" charset="0"/>
                <a:sym typeface="Wingdings" panose="05000000000000000000" pitchFamily="2" charset="2"/>
              </a:rPr>
              <a:t> </a:t>
            </a:r>
            <a:r>
              <a:rPr lang="it-IT" sz="1600" dirty="0" smtClean="0">
                <a:latin typeface="Comic Sans MS" panose="030F0702030302020204" pitchFamily="66" charset="0"/>
                <a:cs typeface="Times New Roman" panose="02020603050405020304" pitchFamily="18" charset="0"/>
                <a:sym typeface="Wingdings" panose="05000000000000000000" pitchFamily="2" charset="2"/>
              </a:rPr>
              <a:t>NO</a:t>
            </a:r>
            <a:r>
              <a:rPr lang="it-IT" sz="1600" baseline="-25000" dirty="0" smtClean="0">
                <a:latin typeface="Comic Sans MS" panose="030F0702030302020204" pitchFamily="66" charset="0"/>
                <a:cs typeface="Times New Roman" panose="02020603050405020304" pitchFamily="18" charset="0"/>
                <a:sym typeface="Wingdings" panose="05000000000000000000" pitchFamily="2" charset="2"/>
              </a:rPr>
              <a:t>2</a:t>
            </a:r>
            <a:r>
              <a:rPr lang="it-IT" sz="1600" dirty="0" smtClean="0">
                <a:latin typeface="Comic Sans MS" panose="030F0702030302020204" pitchFamily="66" charset="0"/>
                <a:cs typeface="Times New Roman" panose="02020603050405020304" pitchFamily="18" charset="0"/>
                <a:sym typeface="Wingdings" panose="05000000000000000000" pitchFamily="2" charset="2"/>
              </a:rPr>
              <a:t>·  + HO·</a:t>
            </a:r>
            <a:endParaRPr lang="it-IT" dirty="0"/>
          </a:p>
        </p:txBody>
      </p:sp>
      <p:sp>
        <p:nvSpPr>
          <p:cNvPr id="29" name="Rettangolo arrotondato 28"/>
          <p:cNvSpPr/>
          <p:nvPr/>
        </p:nvSpPr>
        <p:spPr>
          <a:xfrm>
            <a:off x="2555776" y="2924944"/>
            <a:ext cx="576064" cy="360040"/>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arrotondato 34"/>
          <p:cNvSpPr/>
          <p:nvPr/>
        </p:nvSpPr>
        <p:spPr>
          <a:xfrm>
            <a:off x="3275856" y="2348880"/>
            <a:ext cx="576064" cy="360040"/>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3923928" y="2996952"/>
            <a:ext cx="1518364" cy="461665"/>
          </a:xfrm>
          <a:prstGeom prst="rect">
            <a:avLst/>
          </a:prstGeom>
          <a:ln>
            <a:solidFill>
              <a:schemeClr val="accent4">
                <a:lumMod val="60000"/>
                <a:lumOff val="40000"/>
              </a:schemeClr>
            </a:solidFill>
          </a:ln>
        </p:spPr>
        <p:txBody>
          <a:bodyPr wrap="none">
            <a:spAutoFit/>
          </a:bodyPr>
          <a:lstStyle/>
          <a:p>
            <a:pPr lvl="0" algn="ctr"/>
            <a:r>
              <a:rPr lang="it-IT" sz="1200" b="1" u="sng" dirty="0" smtClean="0">
                <a:solidFill>
                  <a:srgbClr val="8064A2">
                    <a:lumMod val="60000"/>
                    <a:lumOff val="40000"/>
                  </a:srgbClr>
                </a:solidFill>
                <a:latin typeface="Comic Sans MS" panose="030F0702030302020204" pitchFamily="66" charset="0"/>
                <a:cs typeface="Times New Roman" panose="02020603050405020304" pitchFamily="18" charset="0"/>
                <a:sym typeface="Wingdings" panose="05000000000000000000" pitchFamily="2" charset="2"/>
              </a:rPr>
              <a:t>Dopo qualche ora </a:t>
            </a:r>
          </a:p>
          <a:p>
            <a:pPr lvl="0" algn="ctr"/>
            <a:r>
              <a:rPr lang="it-IT" sz="1200" b="1" u="sng" dirty="0" smtClean="0">
                <a:solidFill>
                  <a:srgbClr val="8064A2">
                    <a:lumMod val="60000"/>
                    <a:lumOff val="40000"/>
                  </a:srgbClr>
                </a:solidFill>
                <a:latin typeface="Comic Sans MS" panose="030F0702030302020204" pitchFamily="66" charset="0"/>
                <a:cs typeface="Times New Roman" panose="02020603050405020304" pitchFamily="18" charset="0"/>
                <a:sym typeface="Wingdings" panose="05000000000000000000" pitchFamily="2" charset="2"/>
              </a:rPr>
              <a:t>picco </a:t>
            </a:r>
            <a:endParaRPr lang="it-IT" sz="1200" b="1" u="sng" dirty="0">
              <a:solidFill>
                <a:srgbClr val="8064A2">
                  <a:lumMod val="60000"/>
                  <a:lumOff val="40000"/>
                </a:srgbClr>
              </a:solidFill>
            </a:endParaRPr>
          </a:p>
        </p:txBody>
      </p:sp>
      <p:sp>
        <p:nvSpPr>
          <p:cNvPr id="37" name="Freccia circolare in giù 36"/>
          <p:cNvSpPr/>
          <p:nvPr/>
        </p:nvSpPr>
        <p:spPr>
          <a:xfrm rot="1858807" flipH="1" flipV="1">
            <a:off x="3459232" y="3012398"/>
            <a:ext cx="936104" cy="132576"/>
          </a:xfrm>
          <a:prstGeom prst="curved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8" name="Rettangolo 37"/>
          <p:cNvSpPr/>
          <p:nvPr/>
        </p:nvSpPr>
        <p:spPr>
          <a:xfrm>
            <a:off x="7092280" y="332656"/>
            <a:ext cx="1584176" cy="276999"/>
          </a:xfrm>
          <a:prstGeom prst="rect">
            <a:avLst/>
          </a:prstGeom>
        </p:spPr>
        <p:txBody>
          <a:bodyPr wrap="square">
            <a:spAutoFit/>
          </a:bodyPr>
          <a:lstStyle/>
          <a:p>
            <a:pPr lvl="0" algn="ctr"/>
            <a:r>
              <a:rPr lang="it-IT" sz="1200" b="1" u="sng" dirty="0" smtClean="0">
                <a:solidFill>
                  <a:srgbClr val="8064A2">
                    <a:lumMod val="60000"/>
                    <a:lumOff val="40000"/>
                  </a:srgbClr>
                </a:solidFill>
                <a:latin typeface="Comic Sans MS" panose="030F0702030302020204" pitchFamily="66" charset="0"/>
                <a:cs typeface="Times New Roman" panose="02020603050405020304" pitchFamily="18" charset="0"/>
                <a:sym typeface="Wingdings" panose="05000000000000000000" pitchFamily="2" charset="2"/>
              </a:rPr>
              <a:t>Poi torna nei limiti </a:t>
            </a:r>
            <a:endParaRPr lang="it-IT" sz="1200" b="1" u="sng" dirty="0">
              <a:solidFill>
                <a:srgbClr val="8064A2">
                  <a:lumMod val="60000"/>
                  <a:lumOff val="40000"/>
                </a:srgbClr>
              </a:solidFill>
            </a:endParaRPr>
          </a:p>
        </p:txBody>
      </p:sp>
      <p:sp>
        <p:nvSpPr>
          <p:cNvPr id="39" name="Freccia circolare in giù 38"/>
          <p:cNvSpPr/>
          <p:nvPr/>
        </p:nvSpPr>
        <p:spPr>
          <a:xfrm flipH="1" flipV="1">
            <a:off x="6771600" y="636132"/>
            <a:ext cx="936104" cy="132576"/>
          </a:xfrm>
          <a:prstGeom prst="curved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0" name="Rettangolo arrotondato 39"/>
          <p:cNvSpPr/>
          <p:nvPr/>
        </p:nvSpPr>
        <p:spPr>
          <a:xfrm>
            <a:off x="899592" y="1124744"/>
            <a:ext cx="576064" cy="360040"/>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circolare a destra 17"/>
          <p:cNvSpPr/>
          <p:nvPr/>
        </p:nvSpPr>
        <p:spPr>
          <a:xfrm flipV="1">
            <a:off x="467544" y="1196752"/>
            <a:ext cx="288032" cy="368024"/>
          </a:xfrm>
          <a:prstGeom prst="curvedRightArrow">
            <a:avLst>
              <a:gd name="adj1" fmla="val 0"/>
              <a:gd name="adj2" fmla="val 50000"/>
              <a:gd name="adj3" fmla="val 459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1" name="Freccia circolare a destra 40"/>
          <p:cNvSpPr/>
          <p:nvPr/>
        </p:nvSpPr>
        <p:spPr>
          <a:xfrm rot="18395247" flipV="1">
            <a:off x="2148731" y="1280554"/>
            <a:ext cx="212279" cy="720080"/>
          </a:xfrm>
          <a:prstGeom prst="curvedRightArrow">
            <a:avLst>
              <a:gd name="adj1" fmla="val 0"/>
              <a:gd name="adj2" fmla="val 50000"/>
              <a:gd name="adj3" fmla="val 45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2" name="Rettangolo arrotondato 41"/>
          <p:cNvSpPr/>
          <p:nvPr/>
        </p:nvSpPr>
        <p:spPr>
          <a:xfrm>
            <a:off x="1547664" y="1124744"/>
            <a:ext cx="576064" cy="360040"/>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057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descr="B03.03.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2"/>
            <a:ext cx="4466464" cy="30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p:cNvSpPr/>
          <p:nvPr/>
        </p:nvSpPr>
        <p:spPr>
          <a:xfrm>
            <a:off x="3347864" y="980728"/>
            <a:ext cx="576064" cy="288032"/>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203848" y="1268760"/>
            <a:ext cx="1789272" cy="461665"/>
          </a:xfrm>
          <a:prstGeom prst="rect">
            <a:avLst/>
          </a:prstGeom>
        </p:spPr>
        <p:txBody>
          <a:bodyPr wrap="none">
            <a:spAutoFit/>
          </a:bodyPr>
          <a:lstStyle/>
          <a:p>
            <a:r>
              <a:rPr lang="it-IT" sz="1200" dirty="0" smtClean="0">
                <a:solidFill>
                  <a:srgbClr val="C00000"/>
                </a:solidFill>
                <a:latin typeface="Comic Sans MS" panose="030F0702030302020204" pitchFamily="66" charset="0"/>
                <a:cs typeface="Times New Roman" panose="02020603050405020304" pitchFamily="18" charset="0"/>
              </a:rPr>
              <a:t>Da veicoli e centrali </a:t>
            </a:r>
          </a:p>
          <a:p>
            <a:r>
              <a:rPr lang="it-IT" sz="1200" dirty="0" smtClean="0">
                <a:solidFill>
                  <a:srgbClr val="C00000"/>
                </a:solidFill>
                <a:latin typeface="Comic Sans MS" panose="030F0702030302020204" pitchFamily="66" charset="0"/>
                <a:cs typeface="Times New Roman" panose="02020603050405020304" pitchFamily="18" charset="0"/>
              </a:rPr>
              <a:t>elettriche MATTINO </a:t>
            </a:r>
            <a:endParaRPr lang="it-IT" sz="1200" dirty="0">
              <a:solidFill>
                <a:srgbClr val="C00000"/>
              </a:solidFill>
            </a:endParaRPr>
          </a:p>
        </p:txBody>
      </p:sp>
      <p:sp>
        <p:nvSpPr>
          <p:cNvPr id="7" name="Ovale 6"/>
          <p:cNvSpPr/>
          <p:nvPr/>
        </p:nvSpPr>
        <p:spPr>
          <a:xfrm>
            <a:off x="899592" y="1916832"/>
            <a:ext cx="576064" cy="338336"/>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circolare in giù 7"/>
          <p:cNvSpPr/>
          <p:nvPr/>
        </p:nvSpPr>
        <p:spPr>
          <a:xfrm>
            <a:off x="1115616" y="1700808"/>
            <a:ext cx="568080" cy="227464"/>
          </a:xfrm>
          <a:prstGeom prst="curvedDownArrow">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10"/>
          <p:cNvSpPr/>
          <p:nvPr/>
        </p:nvSpPr>
        <p:spPr>
          <a:xfrm>
            <a:off x="107504" y="3573016"/>
            <a:ext cx="5966698" cy="1877437"/>
          </a:xfrm>
          <a:prstGeom prst="rect">
            <a:avLst/>
          </a:prstGeom>
        </p:spPr>
        <p:txBody>
          <a:bodyPr wrap="none">
            <a:spAutoFit/>
          </a:bodyPr>
          <a:lstStyle/>
          <a:p>
            <a:r>
              <a:rPr lang="it-IT" sz="1200" dirty="0" smtClean="0">
                <a:solidFill>
                  <a:srgbClr val="C00000"/>
                </a:solidFill>
                <a:latin typeface="Comic Sans MS" panose="030F0702030302020204" pitchFamily="66" charset="0"/>
                <a:cs typeface="Times New Roman" panose="02020603050405020304" pitchFamily="18" charset="0"/>
              </a:rPr>
              <a:t>MATTINO  	produzione e accumulo di NO da emissioni</a:t>
            </a:r>
          </a:p>
          <a:p>
            <a:endParaRPr lang="it-IT" sz="1200" dirty="0" smtClean="0">
              <a:solidFill>
                <a:srgbClr val="C00000"/>
              </a:solidFill>
              <a:latin typeface="Comic Sans MS" panose="030F0702030302020204" pitchFamily="66" charset="0"/>
              <a:cs typeface="Times New Roman" panose="02020603050405020304" pitchFamily="18" charset="0"/>
            </a:endParaRPr>
          </a:p>
          <a:p>
            <a:endParaRPr lang="it-IT" sz="1200" dirty="0" smtClean="0">
              <a:solidFill>
                <a:srgbClr val="C00000"/>
              </a:solidFill>
              <a:latin typeface="Comic Sans MS" panose="030F0702030302020204" pitchFamily="66" charset="0"/>
              <a:cs typeface="Times New Roman" panose="02020603050405020304" pitchFamily="18" charset="0"/>
            </a:endParaRPr>
          </a:p>
          <a:p>
            <a:r>
              <a:rPr lang="it-IT" sz="1200" dirty="0" smtClean="0">
                <a:solidFill>
                  <a:srgbClr val="C00000"/>
                </a:solidFill>
                <a:latin typeface="Comic Sans MS" panose="030F0702030302020204" pitchFamily="66" charset="0"/>
                <a:cs typeface="Times New Roman" panose="02020603050405020304" pitchFamily="18" charset="0"/>
              </a:rPr>
              <a:t>NO + ozono (accumulato di notte perché no luce)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NO</a:t>
            </a:r>
            <a:r>
              <a:rPr lang="it-IT" sz="12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2</a:t>
            </a:r>
          </a:p>
          <a:p>
            <a:endParaRPr lang="it-IT" sz="12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endParaRPr>
          </a:p>
          <a:p>
            <a:endParaRPr lang="it-IT" sz="1200" dirty="0" smtClean="0">
              <a:solidFill>
                <a:srgbClr val="C00000"/>
              </a:solidFill>
              <a:latin typeface="Comic Sans MS" panose="030F0702030302020204" pitchFamily="66" charset="0"/>
              <a:cs typeface="Times New Roman" panose="02020603050405020304" pitchFamily="18" charset="0"/>
            </a:endParaRPr>
          </a:p>
          <a:p>
            <a:r>
              <a:rPr lang="it-IT" sz="1200" dirty="0" smtClean="0">
                <a:solidFill>
                  <a:srgbClr val="C00000"/>
                </a:solidFill>
                <a:latin typeface="Comic Sans MS" panose="030F0702030302020204" pitchFamily="66" charset="0"/>
                <a:cs typeface="Times New Roman" panose="02020603050405020304" pitchFamily="18" charset="0"/>
              </a:rPr>
              <a:t>META’ MATTINO      NO quasi tutto NO</a:t>
            </a:r>
            <a:r>
              <a:rPr lang="it-IT" sz="1200" baseline="-25000" dirty="0" smtClean="0">
                <a:solidFill>
                  <a:srgbClr val="C00000"/>
                </a:solidFill>
                <a:latin typeface="Comic Sans MS" panose="030F0702030302020204" pitchFamily="66" charset="0"/>
                <a:cs typeface="Times New Roman" panose="02020603050405020304" pitchFamily="18" charset="0"/>
              </a:rPr>
              <a:t>2</a:t>
            </a:r>
            <a:r>
              <a:rPr lang="it-IT" sz="1200" dirty="0" smtClean="0">
                <a:solidFill>
                  <a:srgbClr val="C00000"/>
                </a:solidFill>
                <a:latin typeface="Comic Sans MS" panose="030F0702030302020204" pitchFamily="66" charset="0"/>
                <a:cs typeface="Times New Roman" panose="02020603050405020304" pitchFamily="18" charset="0"/>
              </a:rPr>
              <a:t>,  </a:t>
            </a:r>
          </a:p>
          <a:p>
            <a:r>
              <a:rPr lang="it-IT" sz="1200" dirty="0">
                <a:solidFill>
                  <a:srgbClr val="C00000"/>
                </a:solidFill>
                <a:latin typeface="Comic Sans MS" panose="030F0702030302020204" pitchFamily="66" charset="0"/>
                <a:cs typeface="Times New Roman" panose="02020603050405020304" pitchFamily="18" charset="0"/>
              </a:rPr>
              <a:t>	 </a:t>
            </a:r>
            <a:r>
              <a:rPr lang="it-IT" sz="1200" dirty="0" smtClean="0">
                <a:solidFill>
                  <a:srgbClr val="C00000"/>
                </a:solidFill>
                <a:latin typeface="Comic Sans MS" panose="030F0702030302020204" pitchFamily="66" charset="0"/>
                <a:cs typeface="Times New Roman" panose="02020603050405020304" pitchFamily="18" charset="0"/>
              </a:rPr>
              <a:t>             quindi accumulo di ozono </a:t>
            </a:r>
          </a:p>
          <a:p>
            <a:r>
              <a:rPr lang="it-IT" sz="1200" dirty="0">
                <a:solidFill>
                  <a:srgbClr val="C00000"/>
                </a:solidFill>
                <a:latin typeface="Comic Sans MS" panose="030F0702030302020204" pitchFamily="66" charset="0"/>
                <a:cs typeface="Times New Roman" panose="02020603050405020304" pitchFamily="18" charset="0"/>
              </a:rPr>
              <a:t>	</a:t>
            </a:r>
            <a:r>
              <a:rPr lang="it-IT" sz="1200" dirty="0" smtClean="0">
                <a:solidFill>
                  <a:srgbClr val="C00000"/>
                </a:solidFill>
                <a:latin typeface="Comic Sans MS" panose="030F0702030302020204" pitchFamily="66" charset="0"/>
                <a:cs typeface="Times New Roman" panose="02020603050405020304" pitchFamily="18" charset="0"/>
              </a:rPr>
              <a:t>              ma anche formazione di HO da ozono che decompone (luce)</a:t>
            </a:r>
          </a:p>
          <a:p>
            <a:r>
              <a:rPr lang="it-IT" sz="1200" dirty="0" smtClean="0">
                <a:solidFill>
                  <a:srgbClr val="C00000"/>
                </a:solidFill>
                <a:latin typeface="Comic Sans MS" panose="030F0702030302020204" pitchFamily="66" charset="0"/>
                <a:cs typeface="Times New Roman" panose="02020603050405020304" pitchFamily="18" charset="0"/>
              </a:rPr>
              <a:t>    	              quindi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NO</a:t>
            </a:r>
            <a:r>
              <a:rPr lang="it-IT" sz="12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srgbClr val="C00000"/>
                </a:solidFill>
                <a:latin typeface="Comic Sans MS" panose="030F0702030302020204" pitchFamily="66" charset="0"/>
                <a:cs typeface="Times New Roman" panose="02020603050405020304" pitchFamily="18" charset="0"/>
              </a:rPr>
              <a:t>  + HO </a:t>
            </a:r>
            <a:r>
              <a:rPr lang="it-IT" sz="12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HNO</a:t>
            </a:r>
            <a:r>
              <a:rPr lang="it-IT" sz="1200"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a:t>
            </a:r>
            <a:endParaRPr lang="it-IT" baseline="-25000" dirty="0"/>
          </a:p>
        </p:txBody>
      </p:sp>
      <p:sp>
        <p:nvSpPr>
          <p:cNvPr id="9" name="Rettangolo 8"/>
          <p:cNvSpPr/>
          <p:nvPr/>
        </p:nvSpPr>
        <p:spPr>
          <a:xfrm>
            <a:off x="4932040" y="548680"/>
            <a:ext cx="4104456" cy="3241913"/>
          </a:xfrm>
          <a:prstGeom prst="rect">
            <a:avLst/>
          </a:prstGeom>
        </p:spPr>
        <p:txBody>
          <a:bodyPr wrap="square">
            <a:spAutoFit/>
          </a:bodyPr>
          <a:lstStyle/>
          <a:p>
            <a:pPr lvl="0"/>
            <a:endParaRPr lang="it-IT" sz="1600" dirty="0" smtClean="0">
              <a:solidFill>
                <a:srgbClr val="0070C0"/>
              </a:solidFill>
              <a:latin typeface="Comic Sans MS" panose="030F0702030302020204" pitchFamily="66" charset="0"/>
              <a:cs typeface="Times New Roman" panose="02020603050405020304" pitchFamily="18" charset="0"/>
            </a:endParaRPr>
          </a:p>
          <a:p>
            <a:pPr lvl="0" algn="ctr"/>
            <a:r>
              <a:rPr lang="it-IT" sz="1400" dirty="0" smtClean="0">
                <a:solidFill>
                  <a:srgbClr val="0070C0"/>
                </a:solidFill>
                <a:latin typeface="Comic Sans MS" panose="030F0702030302020204" pitchFamily="66" charset="0"/>
                <a:cs typeface="Times New Roman" panose="02020603050405020304" pitchFamily="18" charset="0"/>
              </a:rPr>
              <a:t>Tracce di O</a:t>
            </a:r>
            <a:r>
              <a:rPr lang="it-IT" sz="1400" baseline="-25000" dirty="0" smtClean="0">
                <a:solidFill>
                  <a:srgbClr val="0070C0"/>
                </a:solidFill>
                <a:latin typeface="Comic Sans MS" panose="030F0702030302020204" pitchFamily="66" charset="0"/>
                <a:cs typeface="Times New Roman" panose="02020603050405020304" pitchFamily="18" charset="0"/>
              </a:rPr>
              <a:t>3</a:t>
            </a:r>
            <a:r>
              <a:rPr lang="it-IT" sz="1400" dirty="0" smtClean="0">
                <a:solidFill>
                  <a:srgbClr val="0070C0"/>
                </a:solidFill>
                <a:latin typeface="Comic Sans MS" panose="030F0702030302020204" pitchFamily="66" charset="0"/>
                <a:cs typeface="Times New Roman" panose="02020603050405020304" pitchFamily="18" charset="0"/>
              </a:rPr>
              <a:t> troposferico </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O</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O</a:t>
            </a:r>
          </a:p>
          <a:p>
            <a:pPr lvl="0" algn="ctr"/>
            <a:endPar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lvl="0"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 + H</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  2 HO</a:t>
            </a:r>
            <a:r>
              <a:rPr lang="it-IT" sz="14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endParaRPr lang="it-IT" sz="1400" b="1"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lvl="0"/>
            <a:endPar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lvl="0" algn="ctr"/>
            <a:r>
              <a:rPr lang="it-IT" sz="1400" dirty="0" smtClean="0">
                <a:solidFill>
                  <a:srgbClr val="0070C0"/>
                </a:solidFill>
                <a:latin typeface="Comic Sans MS" panose="030F0702030302020204" pitchFamily="66" charset="0"/>
                <a:cs typeface="Times New Roman" panose="02020603050405020304" pitchFamily="18" charset="0"/>
              </a:rPr>
              <a:t>Anche se in piccole quantità: </a:t>
            </a:r>
          </a:p>
          <a:p>
            <a:pPr lvl="0" algn="ctr"/>
            <a:endParaRPr lang="it-IT" sz="1400" dirty="0" smtClean="0">
              <a:solidFill>
                <a:srgbClr val="0070C0"/>
              </a:solidFill>
              <a:latin typeface="Comic Sans MS" panose="030F0702030302020204" pitchFamily="66" charset="0"/>
              <a:cs typeface="Times New Roman" panose="02020603050405020304" pitchFamily="18" charset="0"/>
            </a:endParaRPr>
          </a:p>
          <a:p>
            <a:pPr lvl="0" algn="ctr"/>
            <a:r>
              <a:rPr lang="it-IT" sz="1400" dirty="0" smtClean="0">
                <a:solidFill>
                  <a:srgbClr val="0070C0"/>
                </a:solidFill>
                <a:latin typeface="Comic Sans MS" panose="030F0702030302020204" pitchFamily="66" charset="0"/>
                <a:cs typeface="Times New Roman" panose="02020603050405020304" pitchFamily="18" charset="0"/>
              </a:rPr>
              <a:t>HO</a:t>
            </a:r>
            <a:r>
              <a:rPr lang="it-IT" sz="14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rgbClr val="0070C0"/>
                </a:solidFill>
                <a:latin typeface="Comic Sans MS" panose="030F0702030302020204" pitchFamily="66" charset="0"/>
                <a:cs typeface="Times New Roman" panose="02020603050405020304" pitchFamily="18" charset="0"/>
              </a:rPr>
              <a:t>è il vero ossidante </a:t>
            </a:r>
          </a:p>
          <a:p>
            <a:pPr lvl="0" algn="ctr"/>
            <a:endParaRPr lang="it-IT" sz="1400" dirty="0" smtClean="0">
              <a:solidFill>
                <a:srgbClr val="0070C0"/>
              </a:solidFill>
              <a:latin typeface="Comic Sans MS" panose="030F0702030302020204" pitchFamily="66" charset="0"/>
              <a:cs typeface="Times New Roman" panose="02020603050405020304" pitchFamily="18" charset="0"/>
            </a:endParaRPr>
          </a:p>
          <a:p>
            <a:pPr lvl="0" algn="ctr"/>
            <a:r>
              <a:rPr lang="it-IT" sz="1400" dirty="0" smtClean="0">
                <a:solidFill>
                  <a:srgbClr val="0070C0"/>
                </a:solidFill>
                <a:latin typeface="Comic Sans MS" panose="030F0702030302020204" pitchFamily="66" charset="0"/>
                <a:cs typeface="Times New Roman" panose="02020603050405020304" pitchFamily="18" charset="0"/>
              </a:rPr>
              <a:t>da HO</a:t>
            </a:r>
            <a:r>
              <a:rPr lang="it-IT" sz="14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400" dirty="0" smtClean="0">
                <a:solidFill>
                  <a:srgbClr val="0070C0"/>
                </a:solidFill>
                <a:latin typeface="Comic Sans MS" panose="030F0702030302020204" pitchFamily="66" charset="0"/>
                <a:cs typeface="Times New Roman" panose="02020603050405020304" pitchFamily="18" charset="0"/>
              </a:rPr>
              <a:t> </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rgbClr val="FF0000"/>
                </a:solidFill>
                <a:latin typeface="Comic Sans MS" panose="030F0702030302020204" pitchFamily="66" charset="0"/>
                <a:cs typeface="Times New Roman" panose="02020603050405020304" pitchFamily="18" charset="0"/>
                <a:sym typeface="Wingdings" panose="05000000000000000000" pitchFamily="2" charset="2"/>
              </a:rPr>
              <a:t>HOO</a:t>
            </a:r>
            <a:r>
              <a:rPr lang="it-IT" sz="1400" b="1" baseline="30000" dirty="0" smtClean="0">
                <a:solidFill>
                  <a:srgbClr val="FF0000"/>
                </a:solidFill>
                <a:latin typeface="Comic Sans MS" panose="030F0702030302020204" pitchFamily="66" charset="0"/>
                <a:cs typeface="Times New Roman" panose="02020603050405020304" pitchFamily="18" charset="0"/>
                <a:sym typeface="Wingdings" panose="05000000000000000000" pitchFamily="2" charset="2"/>
              </a:rPr>
              <a:t>. </a:t>
            </a:r>
          </a:p>
          <a:p>
            <a:pPr lvl="0" algn="ctr"/>
            <a:endParaRPr lang="it-IT" sz="1400" b="1" baseline="30000" dirty="0" smtClean="0">
              <a:solidFill>
                <a:srgbClr val="FF0000"/>
              </a:solidFill>
              <a:latin typeface="Comic Sans MS" panose="030F0702030302020204" pitchFamily="66" charset="0"/>
              <a:cs typeface="Times New Roman" panose="02020603050405020304" pitchFamily="18" charset="0"/>
              <a:sym typeface="Wingdings" panose="05000000000000000000" pitchFamily="2" charset="2"/>
            </a:endParaRPr>
          </a:p>
          <a:p>
            <a:pPr lvl="0"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che per reazione con i VOC  R</a:t>
            </a:r>
            <a:r>
              <a:rPr lang="it-IT" sz="14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p>
          <a:p>
            <a:pPr lvl="0" algn="ctr"/>
            <a:endParaRPr lang="it-IT" sz="14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lvl="0"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che con O</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a:t>
            </a:r>
            <a:r>
              <a:rPr lang="it-IT" sz="1400" dirty="0" smtClean="0">
                <a:solidFill>
                  <a:srgbClr val="FF0000"/>
                </a:solidFill>
                <a:latin typeface="Comic Sans MS" panose="030F0702030302020204" pitchFamily="66" charset="0"/>
                <a:cs typeface="Times New Roman" panose="02020603050405020304" pitchFamily="18" charset="0"/>
                <a:sym typeface="Wingdings" panose="05000000000000000000" pitchFamily="2" charset="2"/>
              </a:rPr>
              <a:t>ROO</a:t>
            </a:r>
            <a:r>
              <a:rPr lang="it-IT" sz="1400" b="1" baseline="30000" dirty="0" smtClean="0">
                <a:solidFill>
                  <a:srgbClr val="FF0000"/>
                </a:solidFill>
                <a:latin typeface="Comic Sans MS" panose="030F0702030302020204" pitchFamily="66" charset="0"/>
                <a:cs typeface="Times New Roman" panose="02020603050405020304" pitchFamily="18" charset="0"/>
                <a:sym typeface="Wingdings" panose="05000000000000000000" pitchFamily="2" charset="2"/>
              </a:rPr>
              <a:t>.</a:t>
            </a:r>
            <a:r>
              <a:rPr lang="it-IT" sz="1400" dirty="0" smtClean="0">
                <a:solidFill>
                  <a:srgbClr val="FF0000"/>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(perossidi)</a:t>
            </a:r>
            <a:endParaRPr lang="it-IT" sz="1400" dirty="0">
              <a:solidFill>
                <a:srgbClr val="0070C0"/>
              </a:solidFill>
              <a:latin typeface="Comic Sans MS" panose="030F0702030302020204" pitchFamily="66" charset="0"/>
              <a:cs typeface="Times New Roman" panose="02020603050405020304" pitchFamily="18" charset="0"/>
            </a:endParaRPr>
          </a:p>
          <a:p>
            <a:pPr lvl="0"/>
            <a:endParaRPr lang="it-IT" sz="1600" dirty="0">
              <a:solidFill>
                <a:srgbClr val="0070C0"/>
              </a:solidFill>
              <a:latin typeface="Comic Sans MS" panose="030F0702030302020204" pitchFamily="66" charset="0"/>
              <a:cs typeface="Times New Roman" panose="02020603050405020304" pitchFamily="18" charset="0"/>
            </a:endParaRPr>
          </a:p>
        </p:txBody>
      </p:sp>
      <p:sp>
        <p:nvSpPr>
          <p:cNvPr id="10" name="Ovale 9"/>
          <p:cNvSpPr/>
          <p:nvPr/>
        </p:nvSpPr>
        <p:spPr>
          <a:xfrm>
            <a:off x="5868144" y="2060848"/>
            <a:ext cx="576064" cy="338336"/>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7452320" y="692696"/>
            <a:ext cx="495649" cy="246221"/>
          </a:xfrm>
          <a:prstGeom prst="rect">
            <a:avLst/>
          </a:prstGeom>
        </p:spPr>
        <p:txBody>
          <a:bodyPr wrap="none">
            <a:spAutoFit/>
          </a:bodyPr>
          <a:lstStyle/>
          <a:p>
            <a:r>
              <a:rPr lang="it-IT" sz="1000" dirty="0" smtClean="0">
                <a:solidFill>
                  <a:srgbClr val="0070C0"/>
                </a:solidFill>
                <a:latin typeface="Comic Sans MS" panose="030F0702030302020204" pitchFamily="66" charset="0"/>
                <a:cs typeface="Times New Roman" panose="02020603050405020304" pitchFamily="18" charset="0"/>
              </a:rPr>
              <a:t>UV-B</a:t>
            </a:r>
            <a:endParaRPr lang="it-IT" dirty="0"/>
          </a:p>
        </p:txBody>
      </p:sp>
      <p:sp>
        <p:nvSpPr>
          <p:cNvPr id="13" name="Freccia circolare in giù 12"/>
          <p:cNvSpPr/>
          <p:nvPr/>
        </p:nvSpPr>
        <p:spPr>
          <a:xfrm rot="18741852" flipV="1">
            <a:off x="4769436" y="1320199"/>
            <a:ext cx="987797" cy="190812"/>
          </a:xfrm>
          <a:prstGeom prst="curvedDownArrow">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Ovale 13"/>
          <p:cNvSpPr/>
          <p:nvPr/>
        </p:nvSpPr>
        <p:spPr>
          <a:xfrm>
            <a:off x="7380312" y="692696"/>
            <a:ext cx="576064" cy="19432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932040" y="3645024"/>
            <a:ext cx="3802644" cy="1015663"/>
          </a:xfrm>
          <a:prstGeom prst="rect">
            <a:avLst/>
          </a:prstGeom>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NO</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rgbClr val="0070C0"/>
                </a:solidFill>
                <a:latin typeface="Comic Sans MS" panose="030F0702030302020204" pitchFamily="66" charset="0"/>
                <a:cs typeface="Times New Roman" panose="02020603050405020304" pitchFamily="18" charset="0"/>
              </a:rPr>
              <a:t>+ HOO</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200" dirty="0" smtClean="0">
                <a:solidFill>
                  <a:srgbClr val="0070C0"/>
                </a:solidFill>
                <a:latin typeface="Comic Sans MS" panose="030F0702030302020204" pitchFamily="66" charset="0"/>
                <a:cs typeface="Times New Roman" panose="02020603050405020304" pitchFamily="18" charset="0"/>
              </a:rPr>
              <a:t>(o perossidi)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NO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HO</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(o radicali)</a:t>
            </a:r>
          </a:p>
          <a:p>
            <a:pPr algn="ctr"/>
            <a:endParaRPr lang="it-IT" sz="12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NO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NO</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O</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 + 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a:t>
            </a:r>
            <a:endPar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NO</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NO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200" b="1" baseline="30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O</a:t>
            </a:r>
            <a:r>
              <a:rPr lang="it-IT" sz="12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endParaRPr lang="it-IT" sz="1200" dirty="0"/>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87" t="17707" r="21140" b="22582"/>
          <a:stretch/>
        </p:blipFill>
        <p:spPr bwMode="auto">
          <a:xfrm>
            <a:off x="6300192" y="4797152"/>
            <a:ext cx="2586293" cy="194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tangolo 16"/>
          <p:cNvSpPr/>
          <p:nvPr/>
        </p:nvSpPr>
        <p:spPr>
          <a:xfrm>
            <a:off x="179512" y="5661248"/>
            <a:ext cx="4536504" cy="954107"/>
          </a:xfrm>
          <a:prstGeom prst="rect">
            <a:avLst/>
          </a:prstGeom>
        </p:spPr>
        <p:txBody>
          <a:bodyPr wrap="square">
            <a:spAutoFit/>
          </a:bodyPr>
          <a:lstStyle/>
          <a:p>
            <a:pPr lvl="0"/>
            <a:r>
              <a:rPr lang="it-IT" sz="1400" dirty="0" smtClean="0">
                <a:solidFill>
                  <a:srgbClr val="0070C0"/>
                </a:solidFill>
                <a:latin typeface="Comic Sans MS" panose="030F0702030302020204" pitchFamily="66" charset="0"/>
                <a:cs typeface="Times New Roman" panose="02020603050405020304" pitchFamily="18" charset="0"/>
              </a:rPr>
              <a:t>Ozono: </a:t>
            </a:r>
            <a:endParaRPr lang="it-IT" sz="1400" dirty="0">
              <a:solidFill>
                <a:srgbClr val="0070C0"/>
              </a:solidFill>
              <a:latin typeface="Comic Sans MS" panose="030F0702030302020204" pitchFamily="66" charset="0"/>
              <a:cs typeface="Times New Roman" panose="02020603050405020304" pitchFamily="18" charset="0"/>
            </a:endParaRPr>
          </a:p>
          <a:p>
            <a:pPr lvl="0"/>
            <a:r>
              <a:rPr lang="it-IT" sz="1400" dirty="0" smtClean="0">
                <a:solidFill>
                  <a:srgbClr val="0070C0"/>
                </a:solidFill>
                <a:latin typeface="Comic Sans MS" panose="030F0702030302020204" pitchFamily="66" charset="0"/>
                <a:cs typeface="Times New Roman" panose="02020603050405020304" pitchFamily="18" charset="0"/>
              </a:rPr>
              <a:t>Attacca i doppi legami (</a:t>
            </a:r>
            <a:r>
              <a:rPr lang="it-IT" sz="1400" dirty="0" err="1" smtClean="0">
                <a:solidFill>
                  <a:srgbClr val="0070C0"/>
                </a:solidFill>
                <a:latin typeface="Comic Sans MS" panose="030F0702030302020204" pitchFamily="66" charset="0"/>
                <a:cs typeface="Times New Roman" panose="02020603050405020304" pitchFamily="18" charset="0"/>
              </a:rPr>
              <a:t>ozonolisi</a:t>
            </a:r>
            <a:r>
              <a:rPr lang="it-IT" sz="1400" dirty="0" smtClean="0">
                <a:solidFill>
                  <a:srgbClr val="0070C0"/>
                </a:solidFill>
                <a:latin typeface="Comic Sans MS" panose="030F0702030302020204" pitchFamily="66" charset="0"/>
                <a:cs typeface="Times New Roman" panose="02020603050405020304" pitchFamily="18" charset="0"/>
              </a:rPr>
              <a:t>), </a:t>
            </a:r>
            <a:r>
              <a:rPr lang="it-IT" sz="1100" dirty="0" smtClean="0">
                <a:solidFill>
                  <a:srgbClr val="0070C0"/>
                </a:solidFill>
                <a:latin typeface="Comic Sans MS" panose="030F0702030302020204" pitchFamily="66" charset="0"/>
                <a:cs typeface="Times New Roman" panose="02020603050405020304" pitchFamily="18" charset="0"/>
              </a:rPr>
              <a:t>effetto sui materiali</a:t>
            </a:r>
          </a:p>
          <a:p>
            <a:pPr lvl="0"/>
            <a:r>
              <a:rPr lang="it-IT" sz="1400" dirty="0" smtClean="0">
                <a:solidFill>
                  <a:srgbClr val="0070C0"/>
                </a:solidFill>
                <a:latin typeface="Comic Sans MS" panose="030F0702030302020204" pitchFamily="66" charset="0"/>
                <a:cs typeface="Times New Roman" panose="02020603050405020304" pitchFamily="18" charset="0"/>
              </a:rPr>
              <a:t>Attacca il sistema respiratorio, </a:t>
            </a:r>
            <a:r>
              <a:rPr lang="it-IT" sz="1100" dirty="0" smtClean="0">
                <a:solidFill>
                  <a:srgbClr val="0070C0"/>
                </a:solidFill>
                <a:latin typeface="Comic Sans MS" panose="030F0702030302020204" pitchFamily="66" charset="0"/>
                <a:cs typeface="Times New Roman" panose="02020603050405020304" pitchFamily="18" charset="0"/>
              </a:rPr>
              <a:t>effetto sulla salute umana</a:t>
            </a:r>
          </a:p>
          <a:p>
            <a:pPr lvl="0"/>
            <a:r>
              <a:rPr lang="it-IT" sz="1400" dirty="0" smtClean="0">
                <a:solidFill>
                  <a:srgbClr val="0070C0"/>
                </a:solidFill>
                <a:latin typeface="Comic Sans MS" panose="030F0702030302020204" pitchFamily="66" charset="0"/>
                <a:cs typeface="Times New Roman" panose="02020603050405020304" pitchFamily="18" charset="0"/>
              </a:rPr>
              <a:t>Attacca le foglie, </a:t>
            </a:r>
            <a:r>
              <a:rPr lang="it-IT" sz="1100" dirty="0" smtClean="0">
                <a:solidFill>
                  <a:srgbClr val="0070C0"/>
                </a:solidFill>
                <a:latin typeface="Comic Sans MS" panose="030F0702030302020204" pitchFamily="66" charset="0"/>
                <a:cs typeface="Times New Roman" panose="02020603050405020304" pitchFamily="18" charset="0"/>
              </a:rPr>
              <a:t>effetto sulla vegetazione</a:t>
            </a:r>
            <a:endParaRPr lang="it-IT" sz="1400" dirty="0">
              <a:solidFill>
                <a:srgbClr val="0070C0"/>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99453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0"/>
            <a:ext cx="8856984" cy="6355586"/>
          </a:xfrm>
          <a:prstGeom prst="rect">
            <a:avLst/>
          </a:prstGeom>
        </p:spPr>
        <p:txBody>
          <a:bodyPr wrap="square">
            <a:spAutoFit/>
          </a:bodyPr>
          <a:lstStyle/>
          <a:p>
            <a:r>
              <a:rPr lang="it-IT" sz="1100" dirty="0" smtClean="0">
                <a:solidFill>
                  <a:srgbClr val="C00000"/>
                </a:solidFill>
                <a:latin typeface="Comic Sans MS" panose="030F0702030302020204" pitchFamily="66" charset="0"/>
                <a:cs typeface="Times New Roman" panose="02020603050405020304" pitchFamily="18" charset="0"/>
              </a:rPr>
              <a:t>Ozono</a:t>
            </a:r>
            <a:r>
              <a:rPr lang="it-IT" sz="1100" dirty="0" smtClean="0">
                <a:latin typeface="Comic Sans MS" panose="030F0702030302020204" pitchFamily="66" charset="0"/>
                <a:cs typeface="Times New Roman" panose="02020603050405020304" pitchFamily="18" charset="0"/>
              </a:rPr>
              <a:t> </a:t>
            </a:r>
          </a:p>
          <a:p>
            <a:endParaRPr lang="it-IT" sz="1100" dirty="0">
              <a:latin typeface="Comic Sans MS" panose="030F0702030302020204" pitchFamily="66" charset="0"/>
              <a:cs typeface="Times New Roman" panose="02020603050405020304" pitchFamily="18" charset="0"/>
            </a:endParaRPr>
          </a:p>
          <a:p>
            <a:r>
              <a:rPr lang="it-IT" sz="1100" dirty="0" smtClean="0">
                <a:solidFill>
                  <a:srgbClr val="FF0000"/>
                </a:solidFill>
                <a:latin typeface="Comic Sans MS" panose="030F0702030302020204" pitchFamily="66" charset="0"/>
                <a:cs typeface="Times New Roman" panose="02020603050405020304" pitchFamily="18" charset="0"/>
              </a:rPr>
              <a:t>Elevato </a:t>
            </a:r>
            <a:r>
              <a:rPr lang="it-IT" sz="1100" dirty="0">
                <a:solidFill>
                  <a:srgbClr val="FF0000"/>
                </a:solidFill>
                <a:latin typeface="Comic Sans MS" panose="030F0702030302020204" pitchFamily="66" charset="0"/>
                <a:cs typeface="Times New Roman" panose="02020603050405020304" pitchFamily="18" charset="0"/>
              </a:rPr>
              <a:t>potere ossidante</a:t>
            </a:r>
            <a:r>
              <a:rPr lang="it-IT" sz="1100" dirty="0">
                <a:latin typeface="Comic Sans MS" panose="030F0702030302020204" pitchFamily="66" charset="0"/>
                <a:cs typeface="Times New Roman" panose="02020603050405020304" pitchFamily="18" charset="0"/>
              </a:rPr>
              <a:t>, di colore azzurro e dall'odore pungente. </a:t>
            </a:r>
            <a:br>
              <a:rPr lang="it-IT" sz="1100" dirty="0">
                <a:latin typeface="Comic Sans MS" panose="030F0702030302020204" pitchFamily="66" charset="0"/>
                <a:cs typeface="Times New Roman" panose="02020603050405020304" pitchFamily="18" charset="0"/>
              </a:rPr>
            </a:br>
            <a:endParaRPr lang="it-IT" sz="1100" dirty="0" smtClean="0">
              <a:latin typeface="Comic Sans MS" panose="030F0702030302020204" pitchFamily="66" charset="0"/>
              <a:cs typeface="Times New Roman" panose="02020603050405020304" pitchFamily="18" charset="0"/>
            </a:endParaRPr>
          </a:p>
          <a:p>
            <a:r>
              <a:rPr lang="it-IT" sz="1100" dirty="0" smtClean="0">
                <a:latin typeface="Comic Sans MS" panose="030F0702030302020204" pitchFamily="66" charset="0"/>
                <a:cs typeface="Times New Roman" panose="02020603050405020304" pitchFamily="18" charset="0"/>
              </a:rPr>
              <a:t>Si </a:t>
            </a:r>
            <a:r>
              <a:rPr lang="it-IT" sz="1100" dirty="0">
                <a:solidFill>
                  <a:srgbClr val="FF0000"/>
                </a:solidFill>
                <a:latin typeface="Comic Sans MS" panose="030F0702030302020204" pitchFamily="66" charset="0"/>
                <a:cs typeface="Times New Roman" panose="02020603050405020304" pitchFamily="18" charset="0"/>
              </a:rPr>
              <a:t>forma in atmosfera </a:t>
            </a:r>
            <a:r>
              <a:rPr lang="it-IT" sz="1100" dirty="0">
                <a:latin typeface="Comic Sans MS" panose="030F0702030302020204" pitchFamily="66" charset="0"/>
                <a:cs typeface="Times New Roman" panose="02020603050405020304" pitchFamily="18" charset="0"/>
              </a:rPr>
              <a:t>per effetto di reazioni favorite dalla </a:t>
            </a:r>
            <a:r>
              <a:rPr lang="it-IT" sz="1100" dirty="0">
                <a:solidFill>
                  <a:srgbClr val="FF0000"/>
                </a:solidFill>
                <a:latin typeface="Comic Sans MS" panose="030F0702030302020204" pitchFamily="66" charset="0"/>
                <a:cs typeface="Times New Roman" panose="02020603050405020304" pitchFamily="18" charset="0"/>
              </a:rPr>
              <a:t>radiazione solare</a:t>
            </a:r>
            <a:r>
              <a:rPr lang="it-IT" sz="1100" dirty="0" smtClean="0">
                <a:solidFill>
                  <a:srgbClr val="FF0000"/>
                </a:solidFill>
                <a:latin typeface="Comic Sans MS" panose="030F0702030302020204" pitchFamily="66" charset="0"/>
                <a:cs typeface="Times New Roman" panose="02020603050405020304" pitchFamily="18" charset="0"/>
              </a:rPr>
              <a:t>,</a:t>
            </a:r>
          </a:p>
          <a:p>
            <a:r>
              <a:rPr lang="it-IT" sz="1100" dirty="0" smtClean="0">
                <a:latin typeface="Comic Sans MS" panose="030F0702030302020204" pitchFamily="66" charset="0"/>
                <a:cs typeface="Times New Roman" panose="02020603050405020304" pitchFamily="18" charset="0"/>
              </a:rPr>
              <a:t>E in </a:t>
            </a:r>
            <a:r>
              <a:rPr lang="it-IT" sz="1100" dirty="0">
                <a:latin typeface="Comic Sans MS" panose="030F0702030302020204" pitchFamily="66" charset="0"/>
                <a:cs typeface="Times New Roman" panose="02020603050405020304" pitchFamily="18" charset="0"/>
              </a:rPr>
              <a:t>presenza dei cosiddetti </a:t>
            </a:r>
            <a:r>
              <a:rPr lang="it-IT" sz="1100" dirty="0">
                <a:solidFill>
                  <a:srgbClr val="FF0000"/>
                </a:solidFill>
                <a:latin typeface="Comic Sans MS" panose="030F0702030302020204" pitchFamily="66" charset="0"/>
                <a:cs typeface="Times New Roman" panose="02020603050405020304" pitchFamily="18" charset="0"/>
              </a:rPr>
              <a:t>inquinanti precursori</a:t>
            </a:r>
            <a:r>
              <a:rPr lang="it-IT" sz="1100" dirty="0">
                <a:latin typeface="Comic Sans MS" panose="030F0702030302020204" pitchFamily="66" charset="0"/>
                <a:cs typeface="Times New Roman" panose="02020603050405020304" pitchFamily="18" charset="0"/>
              </a:rPr>
              <a:t>, soprattutto ossidi di azoto (</a:t>
            </a:r>
            <a:r>
              <a:rPr lang="it-IT" sz="1100" dirty="0" err="1">
                <a:latin typeface="Comic Sans MS" panose="030F0702030302020204" pitchFamily="66" charset="0"/>
                <a:cs typeface="Times New Roman" panose="02020603050405020304" pitchFamily="18" charset="0"/>
              </a:rPr>
              <a:t>NOx</a:t>
            </a:r>
            <a:r>
              <a:rPr lang="it-IT" sz="1100" dirty="0">
                <a:latin typeface="Comic Sans MS" panose="030F0702030302020204" pitchFamily="66" charset="0"/>
                <a:cs typeface="Times New Roman" panose="02020603050405020304" pitchFamily="18" charset="0"/>
              </a:rPr>
              <a:t>) e Sostanze Organiche Volatili (COV</a:t>
            </a:r>
            <a:r>
              <a:rPr lang="it-IT" sz="1100" dirty="0" smtClean="0">
                <a:latin typeface="Comic Sans MS" panose="030F0702030302020204" pitchFamily="66" charset="0"/>
                <a:cs typeface="Times New Roman" panose="02020603050405020304" pitchFamily="18" charset="0"/>
              </a:rPr>
              <a:t>)</a:t>
            </a:r>
          </a:p>
          <a:p>
            <a:r>
              <a:rPr lang="it-IT" sz="1100" dirty="0">
                <a:latin typeface="Comic Sans MS" panose="030F0702030302020204" pitchFamily="66" charset="0"/>
                <a:cs typeface="Times New Roman" panose="02020603050405020304" pitchFamily="18" charset="0"/>
              </a:rPr>
              <a:t/>
            </a:r>
            <a:br>
              <a:rPr lang="it-IT" sz="1100" dirty="0">
                <a:latin typeface="Comic Sans MS" panose="030F0702030302020204" pitchFamily="66" charset="0"/>
                <a:cs typeface="Times New Roman" panose="02020603050405020304" pitchFamily="18" charset="0"/>
              </a:rPr>
            </a:br>
            <a:r>
              <a:rPr lang="it-IT" sz="1100" dirty="0">
                <a:latin typeface="Comic Sans MS" panose="030F0702030302020204" pitchFamily="66" charset="0"/>
                <a:cs typeface="Times New Roman" panose="02020603050405020304" pitchFamily="18" charset="0"/>
              </a:rPr>
              <a:t>La sua </a:t>
            </a:r>
            <a:r>
              <a:rPr lang="it-IT" sz="1100" dirty="0">
                <a:solidFill>
                  <a:srgbClr val="FF0000"/>
                </a:solidFill>
                <a:latin typeface="Comic Sans MS" panose="030F0702030302020204" pitchFamily="66" charset="0"/>
                <a:cs typeface="Times New Roman" panose="02020603050405020304" pitchFamily="18" charset="0"/>
              </a:rPr>
              <a:t>presenza al livello del suolo</a:t>
            </a:r>
            <a:r>
              <a:rPr lang="it-IT" sz="1100" dirty="0">
                <a:latin typeface="Comic Sans MS" panose="030F0702030302020204" pitchFamily="66" charset="0"/>
                <a:cs typeface="Times New Roman" panose="02020603050405020304" pitchFamily="18" charset="0"/>
              </a:rPr>
              <a:t> dipende fortemente dalle condizioni meteoclimatiche e pertanto è </a:t>
            </a:r>
            <a:r>
              <a:rPr lang="it-IT" sz="1100" dirty="0">
                <a:solidFill>
                  <a:srgbClr val="FF0000"/>
                </a:solidFill>
                <a:latin typeface="Comic Sans MS" panose="030F0702030302020204" pitchFamily="66" charset="0"/>
                <a:cs typeface="Times New Roman" panose="02020603050405020304" pitchFamily="18" charset="0"/>
              </a:rPr>
              <a:t>variabile </a:t>
            </a:r>
            <a:r>
              <a:rPr lang="it-IT" sz="1100" dirty="0">
                <a:latin typeface="Comic Sans MS" panose="030F0702030302020204" pitchFamily="66" charset="0"/>
                <a:cs typeface="Times New Roman" panose="02020603050405020304" pitchFamily="18" charset="0"/>
              </a:rPr>
              <a:t>sia </a:t>
            </a:r>
            <a:r>
              <a:rPr lang="it-IT" sz="1100" dirty="0">
                <a:solidFill>
                  <a:srgbClr val="FF0000"/>
                </a:solidFill>
                <a:latin typeface="Comic Sans MS" panose="030F0702030302020204" pitchFamily="66" charset="0"/>
                <a:cs typeface="Times New Roman" panose="02020603050405020304" pitchFamily="18" charset="0"/>
              </a:rPr>
              <a:t>nel corso della giornata</a:t>
            </a:r>
            <a:r>
              <a:rPr lang="it-IT" sz="1100" dirty="0">
                <a:latin typeface="Comic Sans MS" panose="030F0702030302020204" pitchFamily="66" charset="0"/>
                <a:cs typeface="Times New Roman" panose="02020603050405020304" pitchFamily="18" charset="0"/>
              </a:rPr>
              <a:t> che </a:t>
            </a:r>
            <a:r>
              <a:rPr lang="it-IT" sz="1100" dirty="0">
                <a:solidFill>
                  <a:srgbClr val="FF0000"/>
                </a:solidFill>
                <a:latin typeface="Comic Sans MS" panose="030F0702030302020204" pitchFamily="66" charset="0"/>
                <a:cs typeface="Times New Roman" panose="02020603050405020304" pitchFamily="18" charset="0"/>
              </a:rPr>
              <a:t>delle stagioni</a:t>
            </a:r>
            <a:r>
              <a:rPr lang="it-IT" sz="1100" dirty="0" smtClean="0">
                <a:solidFill>
                  <a:srgbClr val="FF0000"/>
                </a:solidFill>
                <a:latin typeface="Comic Sans MS" panose="030F0702030302020204" pitchFamily="66" charset="0"/>
                <a:cs typeface="Times New Roman" panose="02020603050405020304" pitchFamily="18" charset="0"/>
              </a:rPr>
              <a:t>.</a:t>
            </a:r>
          </a:p>
          <a:p>
            <a:r>
              <a:rPr lang="it-IT" sz="1100" dirty="0">
                <a:latin typeface="Comic Sans MS" panose="030F0702030302020204" pitchFamily="66" charset="0"/>
                <a:cs typeface="Times New Roman" panose="02020603050405020304" pitchFamily="18" charset="0"/>
              </a:rPr>
              <a:t/>
            </a:r>
            <a:br>
              <a:rPr lang="it-IT" sz="1100" dirty="0">
                <a:latin typeface="Comic Sans MS" panose="030F0702030302020204" pitchFamily="66" charset="0"/>
                <a:cs typeface="Times New Roman" panose="02020603050405020304" pitchFamily="18" charset="0"/>
              </a:rPr>
            </a:br>
            <a:r>
              <a:rPr lang="it-IT" sz="1100" dirty="0">
                <a:latin typeface="Comic Sans MS" panose="030F0702030302020204" pitchFamily="66" charset="0"/>
                <a:cs typeface="Times New Roman" panose="02020603050405020304" pitchFamily="18" charset="0"/>
              </a:rPr>
              <a:t>Le concentrazioni di Ozono </a:t>
            </a:r>
            <a:r>
              <a:rPr lang="it-IT" sz="1100" dirty="0">
                <a:solidFill>
                  <a:srgbClr val="FF0000"/>
                </a:solidFill>
                <a:latin typeface="Comic Sans MS" panose="030F0702030302020204" pitchFamily="66" charset="0"/>
                <a:cs typeface="Times New Roman" panose="02020603050405020304" pitchFamily="18" charset="0"/>
              </a:rPr>
              <a:t>nei bassi strati </a:t>
            </a:r>
            <a:r>
              <a:rPr lang="it-IT" sz="1100" dirty="0">
                <a:latin typeface="Comic Sans MS" panose="030F0702030302020204" pitchFamily="66" charset="0"/>
                <a:cs typeface="Times New Roman" panose="02020603050405020304" pitchFamily="18" charset="0"/>
              </a:rPr>
              <a:t>dell'atmosfera sono di norma relativamente </a:t>
            </a:r>
            <a:r>
              <a:rPr lang="it-IT" sz="1100" dirty="0">
                <a:solidFill>
                  <a:srgbClr val="FF0000"/>
                </a:solidFill>
                <a:latin typeface="Comic Sans MS" panose="030F0702030302020204" pitchFamily="66" charset="0"/>
                <a:cs typeface="Times New Roman" panose="02020603050405020304" pitchFamily="18" charset="0"/>
              </a:rPr>
              <a:t>basse</a:t>
            </a:r>
            <a:r>
              <a:rPr lang="it-IT" sz="1100" dirty="0">
                <a:latin typeface="Comic Sans MS" panose="030F0702030302020204" pitchFamily="66" charset="0"/>
                <a:cs typeface="Times New Roman" panose="02020603050405020304" pitchFamily="18" charset="0"/>
              </a:rPr>
              <a:t> e tali da non creare problemi alla salute delle persone</a:t>
            </a:r>
            <a:r>
              <a:rPr lang="it-IT" sz="1100" dirty="0" smtClean="0">
                <a:latin typeface="Comic Sans MS" panose="030F0702030302020204" pitchFamily="66" charset="0"/>
                <a:cs typeface="Times New Roman" panose="02020603050405020304" pitchFamily="18" charset="0"/>
              </a:rPr>
              <a:t>.</a:t>
            </a:r>
          </a:p>
          <a:p>
            <a:r>
              <a:rPr lang="it-IT" sz="1100" dirty="0">
                <a:latin typeface="Comic Sans MS" panose="030F0702030302020204" pitchFamily="66" charset="0"/>
                <a:cs typeface="Times New Roman" panose="02020603050405020304" pitchFamily="18" charset="0"/>
              </a:rPr>
              <a:t/>
            </a:r>
            <a:br>
              <a:rPr lang="it-IT" sz="1100" dirty="0">
                <a:latin typeface="Comic Sans MS" panose="030F0702030302020204" pitchFamily="66" charset="0"/>
                <a:cs typeface="Times New Roman" panose="02020603050405020304" pitchFamily="18" charset="0"/>
              </a:rPr>
            </a:br>
            <a:r>
              <a:rPr lang="it-IT" sz="1100" dirty="0">
                <a:latin typeface="Comic Sans MS" panose="030F0702030302020204" pitchFamily="66" charset="0"/>
                <a:cs typeface="Times New Roman" panose="02020603050405020304" pitchFamily="18" charset="0"/>
              </a:rPr>
              <a:t>In alcune occasioni si hanno invece dei fenomeni che portano alla formazione del cosiddetto </a:t>
            </a:r>
            <a:r>
              <a:rPr lang="it-IT" sz="1100" b="1" dirty="0">
                <a:solidFill>
                  <a:srgbClr val="FF0000"/>
                </a:solidFill>
                <a:latin typeface="Comic Sans MS" panose="030F0702030302020204" pitchFamily="66" charset="0"/>
                <a:cs typeface="Times New Roman" panose="02020603050405020304" pitchFamily="18" charset="0"/>
              </a:rPr>
              <a:t>smog fotochimico</a:t>
            </a:r>
            <a:r>
              <a:rPr lang="it-IT" sz="1100" dirty="0">
                <a:latin typeface="Comic Sans MS" panose="030F0702030302020204" pitchFamily="66" charset="0"/>
                <a:cs typeface="Times New Roman" panose="02020603050405020304" pitchFamily="18" charset="0"/>
              </a:rPr>
              <a:t>, costituito da una miscela di più sostanze in cui l'Ozono è una delle più importanti</a:t>
            </a:r>
            <a:r>
              <a:rPr lang="it-IT" sz="1100" dirty="0" smtClean="0">
                <a:latin typeface="Comic Sans MS" panose="030F0702030302020204" pitchFamily="66" charset="0"/>
                <a:cs typeface="Times New Roman" panose="02020603050405020304" pitchFamily="18" charset="0"/>
              </a:rPr>
              <a:t>.</a:t>
            </a:r>
          </a:p>
          <a:p>
            <a:r>
              <a:rPr lang="it-IT" sz="1100" dirty="0">
                <a:latin typeface="Comic Sans MS" panose="030F0702030302020204" pitchFamily="66" charset="0"/>
                <a:cs typeface="Times New Roman" panose="02020603050405020304" pitchFamily="18" charset="0"/>
              </a:rPr>
              <a:t/>
            </a:r>
            <a:br>
              <a:rPr lang="it-IT" sz="1100" dirty="0">
                <a:latin typeface="Comic Sans MS" panose="030F0702030302020204" pitchFamily="66" charset="0"/>
                <a:cs typeface="Times New Roman" panose="02020603050405020304" pitchFamily="18" charset="0"/>
              </a:rPr>
            </a:br>
            <a:r>
              <a:rPr lang="it-IT" sz="1100" dirty="0">
                <a:latin typeface="Comic Sans MS" panose="030F0702030302020204" pitchFamily="66" charset="0"/>
                <a:cs typeface="Times New Roman" panose="02020603050405020304" pitchFamily="18" charset="0"/>
              </a:rPr>
              <a:t>Questi fenomeni si manifestano generalmente su aree geografiche ampie in periodi di </a:t>
            </a:r>
            <a:r>
              <a:rPr lang="it-IT" sz="1100" dirty="0">
                <a:solidFill>
                  <a:srgbClr val="FF0000"/>
                </a:solidFill>
                <a:latin typeface="Comic Sans MS" panose="030F0702030302020204" pitchFamily="66" charset="0"/>
                <a:cs typeface="Times New Roman" panose="02020603050405020304" pitchFamily="18" charset="0"/>
              </a:rPr>
              <a:t>forte irraggiamento solare </a:t>
            </a:r>
            <a:r>
              <a:rPr lang="it-IT" sz="1100" dirty="0">
                <a:latin typeface="Comic Sans MS" panose="030F0702030302020204" pitchFamily="66" charset="0"/>
                <a:cs typeface="Times New Roman" panose="02020603050405020304" pitchFamily="18" charset="0"/>
              </a:rPr>
              <a:t>e </a:t>
            </a:r>
            <a:r>
              <a:rPr lang="it-IT" sz="1100" dirty="0">
                <a:solidFill>
                  <a:srgbClr val="FF0000"/>
                </a:solidFill>
                <a:latin typeface="Comic Sans MS" panose="030F0702030302020204" pitchFamily="66" charset="0"/>
                <a:cs typeface="Times New Roman" panose="02020603050405020304" pitchFamily="18" charset="0"/>
              </a:rPr>
              <a:t>bassa umidità</a:t>
            </a:r>
            <a:r>
              <a:rPr lang="it-IT" sz="1100" dirty="0">
                <a:latin typeface="Comic Sans MS" panose="030F0702030302020204" pitchFamily="66" charset="0"/>
                <a:cs typeface="Times New Roman" panose="02020603050405020304" pitchFamily="18" charset="0"/>
              </a:rPr>
              <a:t>, prevalentemente </a:t>
            </a:r>
            <a:r>
              <a:rPr lang="it-IT" sz="1100" dirty="0">
                <a:solidFill>
                  <a:srgbClr val="FF0000"/>
                </a:solidFill>
                <a:latin typeface="Comic Sans MS" panose="030F0702030302020204" pitchFamily="66" charset="0"/>
                <a:cs typeface="Times New Roman" panose="02020603050405020304" pitchFamily="18" charset="0"/>
              </a:rPr>
              <a:t>in ore pomeridiane</a:t>
            </a:r>
            <a:r>
              <a:rPr lang="it-IT" sz="1100" dirty="0" smtClean="0">
                <a:latin typeface="Comic Sans MS" panose="030F0702030302020204" pitchFamily="66" charset="0"/>
                <a:cs typeface="Times New Roman" panose="02020603050405020304" pitchFamily="18" charset="0"/>
              </a:rPr>
              <a:t>.</a:t>
            </a:r>
          </a:p>
          <a:p>
            <a:r>
              <a:rPr lang="it-IT" sz="1100" dirty="0">
                <a:latin typeface="Comic Sans MS" panose="030F0702030302020204" pitchFamily="66" charset="0"/>
                <a:cs typeface="Times New Roman" panose="02020603050405020304" pitchFamily="18" charset="0"/>
              </a:rPr>
              <a:t/>
            </a:r>
            <a:br>
              <a:rPr lang="it-IT" sz="1100" dirty="0">
                <a:latin typeface="Comic Sans MS" panose="030F0702030302020204" pitchFamily="66" charset="0"/>
                <a:cs typeface="Times New Roman" panose="02020603050405020304" pitchFamily="18" charset="0"/>
              </a:rPr>
            </a:br>
            <a:r>
              <a:rPr lang="it-IT" sz="1100" dirty="0">
                <a:latin typeface="Comic Sans MS" panose="030F0702030302020204" pitchFamily="66" charset="0"/>
                <a:cs typeface="Times New Roman" panose="02020603050405020304" pitchFamily="18" charset="0"/>
              </a:rPr>
              <a:t>Le concentrazioni di Ozono </a:t>
            </a:r>
            <a:r>
              <a:rPr lang="it-IT" sz="1100" dirty="0">
                <a:solidFill>
                  <a:srgbClr val="FF0000"/>
                </a:solidFill>
                <a:latin typeface="Comic Sans MS" panose="030F0702030302020204" pitchFamily="66" charset="0"/>
                <a:cs typeface="Times New Roman" panose="02020603050405020304" pitchFamily="18" charset="0"/>
              </a:rPr>
              <a:t>più elevate </a:t>
            </a:r>
            <a:r>
              <a:rPr lang="it-IT" sz="1100" dirty="0">
                <a:latin typeface="Comic Sans MS" panose="030F0702030302020204" pitchFamily="66" charset="0"/>
                <a:cs typeface="Times New Roman" panose="02020603050405020304" pitchFamily="18" charset="0"/>
              </a:rPr>
              <a:t>si registrano normalmente nelle </a:t>
            </a:r>
            <a:r>
              <a:rPr lang="it-IT" sz="1100" dirty="0">
                <a:solidFill>
                  <a:srgbClr val="FF0000"/>
                </a:solidFill>
                <a:latin typeface="Comic Sans MS" panose="030F0702030302020204" pitchFamily="66" charset="0"/>
                <a:cs typeface="Times New Roman" panose="02020603050405020304" pitchFamily="18" charset="0"/>
              </a:rPr>
              <a:t>zone distanti dai centri abitati </a:t>
            </a:r>
            <a:r>
              <a:rPr lang="it-IT" sz="1100" dirty="0">
                <a:latin typeface="Comic Sans MS" panose="030F0702030302020204" pitchFamily="66" charset="0"/>
                <a:cs typeface="Times New Roman" panose="02020603050405020304" pitchFamily="18" charset="0"/>
              </a:rPr>
              <a:t>ove minore è la presenza di sostanze inquinanti con le quali, a causa del suo elevato potere ossidante, può reagire.</a:t>
            </a:r>
            <a:br>
              <a:rPr lang="it-IT" sz="1100" dirty="0">
                <a:latin typeface="Comic Sans MS" panose="030F0702030302020204" pitchFamily="66" charset="0"/>
                <a:cs typeface="Times New Roman" panose="02020603050405020304" pitchFamily="18" charset="0"/>
              </a:rPr>
            </a:br>
            <a:r>
              <a:rPr lang="it-IT" sz="1100" dirty="0">
                <a:latin typeface="Comic Sans MS" panose="030F0702030302020204" pitchFamily="66" charset="0"/>
                <a:cs typeface="Times New Roman" panose="02020603050405020304" pitchFamily="18" charset="0"/>
              </a:rPr>
              <a:t>In </a:t>
            </a:r>
            <a:r>
              <a:rPr lang="it-IT" sz="1100" dirty="0">
                <a:solidFill>
                  <a:srgbClr val="FF0000"/>
                </a:solidFill>
                <a:latin typeface="Comic Sans MS" panose="030F0702030302020204" pitchFamily="66" charset="0"/>
                <a:cs typeface="Times New Roman" panose="02020603050405020304" pitchFamily="18" charset="0"/>
              </a:rPr>
              <a:t>ambienti interni</a:t>
            </a:r>
            <a:r>
              <a:rPr lang="it-IT" sz="1100" dirty="0">
                <a:latin typeface="Comic Sans MS" panose="030F0702030302020204" pitchFamily="66" charset="0"/>
                <a:cs typeface="Times New Roman" panose="02020603050405020304" pitchFamily="18" charset="0"/>
              </a:rPr>
              <a:t> la concentrazione di ozono è </a:t>
            </a:r>
            <a:r>
              <a:rPr lang="it-IT" sz="1100" dirty="0">
                <a:solidFill>
                  <a:srgbClr val="FF0000"/>
                </a:solidFill>
                <a:latin typeface="Comic Sans MS" panose="030F0702030302020204" pitchFamily="66" charset="0"/>
                <a:cs typeface="Times New Roman" panose="02020603050405020304" pitchFamily="18" charset="0"/>
              </a:rPr>
              <a:t>notevolmente inferiore</a:t>
            </a:r>
            <a:r>
              <a:rPr lang="it-IT" sz="1100" dirty="0">
                <a:latin typeface="Comic Sans MS" panose="030F0702030302020204" pitchFamily="66" charset="0"/>
                <a:cs typeface="Times New Roman" panose="02020603050405020304" pitchFamily="18" charset="0"/>
              </a:rPr>
              <a:t> per questa sua elevata reattività che ne consente la rapida distruzione.</a:t>
            </a:r>
          </a:p>
          <a:p>
            <a:endParaRPr lang="it-IT" sz="1100" b="1" dirty="0" smtClean="0">
              <a:latin typeface="Comic Sans MS" panose="030F0702030302020204" pitchFamily="66" charset="0"/>
              <a:cs typeface="Times New Roman" panose="02020603050405020304" pitchFamily="18" charset="0"/>
            </a:endParaRPr>
          </a:p>
          <a:p>
            <a:r>
              <a:rPr lang="it-IT" sz="1100" b="1" dirty="0" smtClean="0">
                <a:latin typeface="Comic Sans MS" panose="030F0702030302020204" pitchFamily="66" charset="0"/>
                <a:cs typeface="Times New Roman" panose="02020603050405020304" pitchFamily="18" charset="0"/>
              </a:rPr>
              <a:t>Effetti </a:t>
            </a:r>
            <a:r>
              <a:rPr lang="it-IT" sz="1100" b="1" dirty="0">
                <a:latin typeface="Comic Sans MS" panose="030F0702030302020204" pitchFamily="66" charset="0"/>
                <a:cs typeface="Times New Roman" panose="02020603050405020304" pitchFamily="18" charset="0"/>
              </a:rPr>
              <a:t>sull'uomo e sull'ambiente</a:t>
            </a:r>
            <a:br>
              <a:rPr lang="it-IT" sz="1100" b="1" dirty="0">
                <a:latin typeface="Comic Sans MS" panose="030F0702030302020204" pitchFamily="66" charset="0"/>
                <a:cs typeface="Times New Roman" panose="02020603050405020304" pitchFamily="18" charset="0"/>
              </a:rPr>
            </a:br>
            <a:r>
              <a:rPr lang="it-IT" sz="1100" dirty="0" smtClean="0">
                <a:solidFill>
                  <a:srgbClr val="FF0000"/>
                </a:solidFill>
                <a:latin typeface="Comic Sans MS" panose="030F0702030302020204" pitchFamily="66" charset="0"/>
                <a:cs typeface="Times New Roman" panose="02020603050405020304" pitchFamily="18" charset="0"/>
              </a:rPr>
              <a:t>Molto </a:t>
            </a:r>
            <a:r>
              <a:rPr lang="it-IT" sz="1100" dirty="0">
                <a:solidFill>
                  <a:srgbClr val="FF0000"/>
                </a:solidFill>
                <a:latin typeface="Comic Sans MS" panose="030F0702030302020204" pitchFamily="66" charset="0"/>
                <a:cs typeface="Times New Roman" panose="02020603050405020304" pitchFamily="18" charset="0"/>
              </a:rPr>
              <a:t>tossico </a:t>
            </a:r>
            <a:r>
              <a:rPr lang="it-IT" sz="1100" dirty="0">
                <a:latin typeface="Comic Sans MS" panose="030F0702030302020204" pitchFamily="66" charset="0"/>
                <a:cs typeface="Times New Roman" panose="02020603050405020304" pitchFamily="18" charset="0"/>
              </a:rPr>
              <a:t>per l'uomo, </a:t>
            </a:r>
            <a:r>
              <a:rPr lang="it-IT" sz="1100" dirty="0" smtClean="0">
                <a:solidFill>
                  <a:srgbClr val="FF0000"/>
                </a:solidFill>
                <a:latin typeface="Comic Sans MS" panose="030F0702030302020204" pitchFamily="66" charset="0"/>
                <a:cs typeface="Times New Roman" panose="02020603050405020304" pitchFamily="18" charset="0"/>
              </a:rPr>
              <a:t>irritante</a:t>
            </a:r>
            <a:r>
              <a:rPr lang="it-IT" sz="1100" dirty="0" smtClean="0">
                <a:latin typeface="Comic Sans MS" panose="030F0702030302020204" pitchFamily="66" charset="0"/>
                <a:cs typeface="Times New Roman" panose="02020603050405020304" pitchFamily="18" charset="0"/>
              </a:rPr>
              <a:t> </a:t>
            </a:r>
            <a:r>
              <a:rPr lang="it-IT" sz="1100" dirty="0">
                <a:latin typeface="Comic Sans MS" panose="030F0702030302020204" pitchFamily="66" charset="0"/>
                <a:cs typeface="Times New Roman" panose="02020603050405020304" pitchFamily="18" charset="0"/>
              </a:rPr>
              <a:t>per tutte le membrane mucose ed una esposizione critica e prolungata può causare tosse, mal di testa e perfino edema polmonare.</a:t>
            </a:r>
            <a:br>
              <a:rPr lang="it-IT" sz="1100" dirty="0">
                <a:latin typeface="Comic Sans MS" panose="030F0702030302020204" pitchFamily="66" charset="0"/>
                <a:cs typeface="Times New Roman" panose="02020603050405020304" pitchFamily="18" charset="0"/>
              </a:rPr>
            </a:br>
            <a:r>
              <a:rPr lang="it-IT" sz="1100" dirty="0" smtClean="0">
                <a:latin typeface="Comic Sans MS" panose="030F0702030302020204" pitchFamily="66" charset="0"/>
                <a:cs typeface="Times New Roman" panose="02020603050405020304" pitchFamily="18" charset="0"/>
              </a:rPr>
              <a:t>Tra </a:t>
            </a:r>
            <a:r>
              <a:rPr lang="it-IT" sz="1100" dirty="0">
                <a:latin typeface="Comic Sans MS" panose="030F0702030302020204" pitchFamily="66" charset="0"/>
                <a:cs typeface="Times New Roman" panose="02020603050405020304" pitchFamily="18" charset="0"/>
              </a:rPr>
              <a:t>gli inquinanti atmosferici, </a:t>
            </a:r>
            <a:r>
              <a:rPr lang="it-IT" sz="1100" dirty="0" smtClean="0">
                <a:latin typeface="Comic Sans MS" panose="030F0702030302020204" pitchFamily="66" charset="0"/>
                <a:cs typeface="Times New Roman" panose="02020603050405020304" pitchFamily="18" charset="0"/>
              </a:rPr>
              <a:t>è quello </a:t>
            </a:r>
            <a:r>
              <a:rPr lang="it-IT" sz="1100" dirty="0">
                <a:latin typeface="Comic Sans MS" panose="030F0702030302020204" pitchFamily="66" charset="0"/>
                <a:cs typeface="Times New Roman" panose="02020603050405020304" pitchFamily="18" charset="0"/>
              </a:rPr>
              <a:t>che svolge una </a:t>
            </a:r>
            <a:r>
              <a:rPr lang="it-IT" sz="1100" dirty="0">
                <a:solidFill>
                  <a:srgbClr val="FF0000"/>
                </a:solidFill>
                <a:latin typeface="Comic Sans MS" panose="030F0702030302020204" pitchFamily="66" charset="0"/>
                <a:cs typeface="Times New Roman" panose="02020603050405020304" pitchFamily="18" charset="0"/>
              </a:rPr>
              <a:t>marcata azione fitotossica </a:t>
            </a:r>
            <a:r>
              <a:rPr lang="it-IT" sz="1100" dirty="0">
                <a:latin typeface="Comic Sans MS" panose="030F0702030302020204" pitchFamily="66" charset="0"/>
                <a:cs typeface="Times New Roman" panose="02020603050405020304" pitchFamily="18" charset="0"/>
              </a:rPr>
              <a:t>nei confronti degli organismi vegetali, con effetti immediatamente visibili di necrosi fogliare ed effetti meno visibili come alterazioni enzimatiche e riduzione dell'attività di fotosintesi. </a:t>
            </a:r>
            <a:endParaRPr lang="it-IT" sz="1100" dirty="0" smtClean="0">
              <a:latin typeface="Comic Sans MS" panose="030F0702030302020204" pitchFamily="66" charset="0"/>
              <a:cs typeface="Times New Roman" panose="02020603050405020304" pitchFamily="18" charset="0"/>
            </a:endParaRPr>
          </a:p>
          <a:p>
            <a:r>
              <a:rPr lang="it-IT" sz="1100" dirty="0" smtClean="0">
                <a:latin typeface="Comic Sans MS" panose="030F0702030302020204" pitchFamily="66" charset="0"/>
                <a:cs typeface="Times New Roman" panose="02020603050405020304" pitchFamily="18" charset="0"/>
              </a:rPr>
              <a:t>Pertanto</a:t>
            </a:r>
            <a:r>
              <a:rPr lang="it-IT" sz="1100" b="1" dirty="0">
                <a:latin typeface="Comic Sans MS" panose="030F0702030302020204" pitchFamily="66" charset="0"/>
                <a:cs typeface="Times New Roman" panose="02020603050405020304" pitchFamily="18" charset="0"/>
              </a:rPr>
              <a:t> in situazioni di "allarme" le persone più sensibili e/o a rischio è consigliabile rimangano in casa.</a:t>
            </a:r>
            <a:endParaRPr lang="it-IT" sz="1100" dirty="0">
              <a:latin typeface="Comic Sans MS" panose="030F0702030302020204" pitchFamily="66" charset="0"/>
              <a:cs typeface="Times New Roman" panose="02020603050405020304" pitchFamily="18" charset="0"/>
            </a:endParaRPr>
          </a:p>
          <a:p>
            <a:r>
              <a:rPr lang="it-IT" sz="1100" dirty="0">
                <a:latin typeface="Comic Sans MS" panose="030F0702030302020204" pitchFamily="66" charset="0"/>
                <a:cs typeface="Times New Roman" panose="02020603050405020304" pitchFamily="18" charset="0"/>
              </a:rPr>
              <a:t>Soggetti Sensibili anziani, bambini, donne in gravidanza, chi svolge attività lavorativa o fisica all'aperto.</a:t>
            </a:r>
          </a:p>
          <a:p>
            <a:r>
              <a:rPr lang="it-IT" sz="1100" dirty="0">
                <a:latin typeface="Comic Sans MS" panose="030F0702030302020204" pitchFamily="66" charset="0"/>
                <a:cs typeface="Times New Roman" panose="02020603050405020304" pitchFamily="18" charset="0"/>
              </a:rPr>
              <a:t>Soggetti a Rischio persone asmatiche, con patologie polmonari o cardiache.</a:t>
            </a:r>
          </a:p>
          <a:p>
            <a:r>
              <a:rPr lang="it-IT" sz="1100" dirty="0">
                <a:latin typeface="Comic Sans MS" panose="030F0702030302020204" pitchFamily="66" charset="0"/>
                <a:cs typeface="Times New Roman" panose="02020603050405020304" pitchFamily="18" charset="0"/>
              </a:rPr>
              <a:t>L'Organizzazione Mondiale per la Sanità (</a:t>
            </a:r>
            <a:r>
              <a:rPr lang="it-IT" sz="1100" b="1" dirty="0">
                <a:latin typeface="Comic Sans MS" panose="030F0702030302020204" pitchFamily="66" charset="0"/>
                <a:cs typeface="Times New Roman" panose="02020603050405020304" pitchFamily="18" charset="0"/>
              </a:rPr>
              <a:t>O.M.S.</a:t>
            </a:r>
            <a:r>
              <a:rPr lang="it-IT" sz="1100" dirty="0">
                <a:latin typeface="Comic Sans MS" panose="030F0702030302020204" pitchFamily="66" charset="0"/>
                <a:cs typeface="Times New Roman" panose="02020603050405020304" pitchFamily="18" charset="0"/>
              </a:rPr>
              <a:t>), al fine di ridurre il pericolo di danni acuti e cronici e per assicurare un ulteriore margine di sicurezza, raccomanda i seguenti valori di esposizione all'Ozono:</a:t>
            </a:r>
          </a:p>
          <a:p>
            <a:r>
              <a:rPr lang="it-IT" sz="1100" b="1" dirty="0">
                <a:latin typeface="Comic Sans MS" panose="030F0702030302020204" pitchFamily="66" charset="0"/>
                <a:cs typeface="Times New Roman" panose="02020603050405020304" pitchFamily="18" charset="0"/>
              </a:rPr>
              <a:t>150 - 200 </a:t>
            </a:r>
            <a:r>
              <a:rPr lang="it-IT" sz="1100" dirty="0" err="1">
                <a:latin typeface="Comic Sans MS" panose="030F0702030302020204" pitchFamily="66" charset="0"/>
                <a:cs typeface="Times New Roman" panose="02020603050405020304" pitchFamily="18" charset="0"/>
              </a:rPr>
              <a:t>μg</a:t>
            </a:r>
            <a:r>
              <a:rPr lang="it-IT" sz="1100" dirty="0">
                <a:latin typeface="Comic Sans MS" panose="030F0702030302020204" pitchFamily="66" charset="0"/>
                <a:cs typeface="Times New Roman" panose="02020603050405020304" pitchFamily="18" charset="0"/>
              </a:rPr>
              <a:t>/m</a:t>
            </a:r>
            <a:r>
              <a:rPr lang="it-IT" sz="1100" baseline="30000" dirty="0">
                <a:latin typeface="Comic Sans MS" panose="030F0702030302020204" pitchFamily="66" charset="0"/>
                <a:cs typeface="Times New Roman" panose="02020603050405020304" pitchFamily="18" charset="0"/>
              </a:rPr>
              <a:t>3 </a:t>
            </a:r>
            <a:r>
              <a:rPr lang="it-IT" sz="1100" dirty="0">
                <a:latin typeface="Comic Sans MS" panose="030F0702030302020204" pitchFamily="66" charset="0"/>
                <a:cs typeface="Times New Roman" panose="02020603050405020304" pitchFamily="18" charset="0"/>
              </a:rPr>
              <a:t>per esposizione di </a:t>
            </a:r>
            <a:r>
              <a:rPr lang="it-IT" sz="1100" b="1" dirty="0">
                <a:latin typeface="Comic Sans MS" panose="030F0702030302020204" pitchFamily="66" charset="0"/>
                <a:cs typeface="Times New Roman" panose="02020603050405020304" pitchFamily="18" charset="0"/>
              </a:rPr>
              <a:t>1 ora</a:t>
            </a:r>
            <a:endParaRPr lang="it-IT" sz="1100" dirty="0">
              <a:latin typeface="Comic Sans MS" panose="030F0702030302020204" pitchFamily="66" charset="0"/>
              <a:cs typeface="Times New Roman" panose="02020603050405020304" pitchFamily="18" charset="0"/>
            </a:endParaRPr>
          </a:p>
          <a:p>
            <a:r>
              <a:rPr lang="it-IT" sz="1100" b="1" dirty="0">
                <a:latin typeface="Comic Sans MS" panose="030F0702030302020204" pitchFamily="66" charset="0"/>
                <a:cs typeface="Times New Roman" panose="02020603050405020304" pitchFamily="18" charset="0"/>
              </a:rPr>
              <a:t>100 - 120</a:t>
            </a:r>
            <a:r>
              <a:rPr lang="it-IT" sz="1100" dirty="0">
                <a:latin typeface="Comic Sans MS" panose="030F0702030302020204" pitchFamily="66" charset="0"/>
                <a:cs typeface="Times New Roman" panose="02020603050405020304" pitchFamily="18" charset="0"/>
              </a:rPr>
              <a:t> </a:t>
            </a:r>
            <a:r>
              <a:rPr lang="it-IT" sz="1100" dirty="0" err="1">
                <a:latin typeface="Comic Sans MS" panose="030F0702030302020204" pitchFamily="66" charset="0"/>
                <a:cs typeface="Times New Roman" panose="02020603050405020304" pitchFamily="18" charset="0"/>
              </a:rPr>
              <a:t>μg</a:t>
            </a:r>
            <a:r>
              <a:rPr lang="it-IT" sz="1100" dirty="0">
                <a:latin typeface="Comic Sans MS" panose="030F0702030302020204" pitchFamily="66" charset="0"/>
                <a:cs typeface="Times New Roman" panose="02020603050405020304" pitchFamily="18" charset="0"/>
              </a:rPr>
              <a:t>/m</a:t>
            </a:r>
            <a:r>
              <a:rPr lang="it-IT" sz="1100" baseline="30000" dirty="0">
                <a:latin typeface="Comic Sans MS" panose="030F0702030302020204" pitchFamily="66" charset="0"/>
                <a:cs typeface="Times New Roman" panose="02020603050405020304" pitchFamily="18" charset="0"/>
              </a:rPr>
              <a:t>3 </a:t>
            </a:r>
            <a:r>
              <a:rPr lang="it-IT" sz="1100" dirty="0">
                <a:latin typeface="Comic Sans MS" panose="030F0702030302020204" pitchFamily="66" charset="0"/>
                <a:cs typeface="Times New Roman" panose="02020603050405020304" pitchFamily="18" charset="0"/>
              </a:rPr>
              <a:t>per esposizione di </a:t>
            </a:r>
            <a:r>
              <a:rPr lang="it-IT" sz="1100" b="1" dirty="0">
                <a:latin typeface="Comic Sans MS" panose="030F0702030302020204" pitchFamily="66" charset="0"/>
                <a:cs typeface="Times New Roman" panose="02020603050405020304" pitchFamily="18" charset="0"/>
              </a:rPr>
              <a:t>8 ore</a:t>
            </a:r>
            <a:endParaRPr lang="it-IT" sz="11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1272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55776" y="836712"/>
            <a:ext cx="5830442" cy="543739"/>
          </a:xfrm>
          <a:prstGeom prst="rect">
            <a:avLst/>
          </a:prstGeom>
        </p:spPr>
        <p:txBody>
          <a:bodyPr wrap="none">
            <a:spAutoFit/>
          </a:bodyPr>
          <a:lstStyle/>
          <a:p>
            <a:r>
              <a:rPr lang="it-IT" dirty="0" smtClean="0">
                <a:solidFill>
                  <a:srgbClr val="C00000"/>
                </a:solidFill>
                <a:latin typeface="Comic Sans MS" panose="030F0702030302020204" pitchFamily="66" charset="0"/>
                <a:cs typeface="Times New Roman" panose="02020603050405020304" pitchFamily="18" charset="0"/>
              </a:rPr>
              <a:t>VOC + NO</a:t>
            </a:r>
            <a:r>
              <a:rPr lang="it-IT" sz="4400" baseline="30000" dirty="0" smtClean="0">
                <a:solidFill>
                  <a:srgbClr val="C00000"/>
                </a:solidFill>
                <a:latin typeface="Comic Sans MS" panose="030F0702030302020204" pitchFamily="66" charset="0"/>
                <a:cs typeface="Times New Roman" panose="02020603050405020304" pitchFamily="18" charset="0"/>
              </a:rPr>
              <a:t>.</a:t>
            </a:r>
            <a:r>
              <a:rPr lang="it-IT" dirty="0" smtClean="0">
                <a:solidFill>
                  <a:srgbClr val="C00000"/>
                </a:solidFill>
                <a:latin typeface="Comic Sans MS" panose="030F0702030302020204" pitchFamily="66" charset="0"/>
                <a:cs typeface="Times New Roman" panose="02020603050405020304" pitchFamily="18" charset="0"/>
              </a:rPr>
              <a:t> + h</a:t>
            </a:r>
            <a:r>
              <a:rPr lang="el-GR" dirty="0" smtClean="0">
                <a:solidFill>
                  <a:srgbClr val="C00000"/>
                </a:solidFill>
                <a:latin typeface="Comic Sans MS" panose="030F0702030302020204" pitchFamily="66" charset="0"/>
                <a:cs typeface="Times New Roman" panose="02020603050405020304" pitchFamily="18" charset="0"/>
              </a:rPr>
              <a:t>ν</a:t>
            </a:r>
            <a:r>
              <a:rPr lang="it-IT" dirty="0" smtClean="0">
                <a:solidFill>
                  <a:srgbClr val="C00000"/>
                </a:solidFill>
                <a:latin typeface="Comic Sans MS" panose="030F0702030302020204" pitchFamily="66" charset="0"/>
                <a:cs typeface="Times New Roman" panose="02020603050405020304" pitchFamily="18" charset="0"/>
              </a:rPr>
              <a:t> </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O</a:t>
            </a:r>
            <a:r>
              <a:rPr lang="it-IT"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 HNO</a:t>
            </a:r>
            <a:r>
              <a:rPr lang="it-IT" baseline="-25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3</a:t>
            </a:r>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 + sostanze organiche </a:t>
            </a:r>
            <a:r>
              <a:rPr lang="it-IT" dirty="0" smtClean="0">
                <a:solidFill>
                  <a:srgbClr val="C00000"/>
                </a:solidFill>
                <a:latin typeface="Comic Sans MS" panose="030F0702030302020204" pitchFamily="66" charset="0"/>
                <a:cs typeface="Times New Roman" panose="02020603050405020304" pitchFamily="18" charset="0"/>
              </a:rPr>
              <a:t> </a:t>
            </a:r>
            <a:endParaRPr lang="it-IT" dirty="0"/>
          </a:p>
        </p:txBody>
      </p:sp>
      <p:sp>
        <p:nvSpPr>
          <p:cNvPr id="6" name="Rettangolo 5"/>
          <p:cNvSpPr/>
          <p:nvPr/>
        </p:nvSpPr>
        <p:spPr>
          <a:xfrm>
            <a:off x="2773823" y="1628800"/>
            <a:ext cx="2092239" cy="1169551"/>
          </a:xfrm>
          <a:prstGeom prst="rect">
            <a:avLst/>
          </a:prstGeom>
          <a:ln>
            <a:solidFill>
              <a:schemeClr val="accent1">
                <a:shade val="50000"/>
              </a:schemeClr>
            </a:solidFill>
          </a:ln>
        </p:spPr>
        <p:txBody>
          <a:bodyPr wrap="none">
            <a:spAutoFit/>
          </a:bodyPr>
          <a:lstStyle/>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MA </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fattore limitante </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la velocità</a:t>
            </a:r>
          </a:p>
          <a:p>
            <a:pPr algn="ctr"/>
            <a:endParaRPr lang="it-IT" sz="14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ridurre </a:t>
            </a:r>
            <a:r>
              <a:rPr lang="it-IT" sz="14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emissione </a:t>
            </a:r>
            <a:r>
              <a:rPr lang="it-IT" sz="14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NO</a:t>
            </a:r>
            <a:r>
              <a:rPr lang="it-IT" sz="1400" baseline="-250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x</a:t>
            </a:r>
            <a:r>
              <a:rPr lang="it-IT" sz="1400" dirty="0" smtClean="0">
                <a:solidFill>
                  <a:srgbClr val="0070C0"/>
                </a:solidFill>
              </a:rPr>
              <a:t> </a:t>
            </a:r>
            <a:endParaRPr lang="it-IT" sz="1400" dirty="0">
              <a:solidFill>
                <a:srgbClr val="0070C0"/>
              </a:solidFill>
            </a:endParaRPr>
          </a:p>
        </p:txBody>
      </p:sp>
      <p:sp>
        <p:nvSpPr>
          <p:cNvPr id="7" name="Rettangolo 6"/>
          <p:cNvSpPr/>
          <p:nvPr/>
        </p:nvSpPr>
        <p:spPr>
          <a:xfrm>
            <a:off x="323528" y="332656"/>
            <a:ext cx="3985386" cy="369332"/>
          </a:xfrm>
          <a:prstGeom prst="rect">
            <a:avLst/>
          </a:prstGeom>
        </p:spPr>
        <p:txBody>
          <a:bodyPr wrap="none">
            <a:spAutoFit/>
          </a:bodyPr>
          <a:lstStyle/>
          <a:p>
            <a:r>
              <a:rPr lang="it-IT"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Come ridurre lo smog fotochimico? </a:t>
            </a:r>
            <a:endParaRPr lang="it-IT" dirty="0"/>
          </a:p>
        </p:txBody>
      </p:sp>
      <p:sp>
        <p:nvSpPr>
          <p:cNvPr id="9" name="Rettangolo 8"/>
          <p:cNvSpPr/>
          <p:nvPr/>
        </p:nvSpPr>
        <p:spPr>
          <a:xfrm>
            <a:off x="11235" y="1538208"/>
            <a:ext cx="2688557" cy="738664"/>
          </a:xfrm>
          <a:prstGeom prst="rect">
            <a:avLst/>
          </a:prstGeom>
          <a:ln>
            <a:solidFill>
              <a:schemeClr val="accent1">
                <a:shade val="50000"/>
              </a:schemeClr>
            </a:solidFill>
          </a:ln>
        </p:spPr>
        <p:txBody>
          <a:bodyPr wrap="none">
            <a:spAutoFit/>
          </a:bodyPr>
          <a:lstStyle/>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ridurre emissione idrocarburi,</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in particolare quelli insaturi</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(non solo i VOC)</a:t>
            </a:r>
            <a:endParaRPr lang="it-IT" sz="1400" dirty="0"/>
          </a:p>
        </p:txBody>
      </p:sp>
      <p:sp>
        <p:nvSpPr>
          <p:cNvPr id="10" name="Freccia in giù 9"/>
          <p:cNvSpPr>
            <a:spLocks noChangeAspect="1"/>
          </p:cNvSpPr>
          <p:nvPr/>
        </p:nvSpPr>
        <p:spPr>
          <a:xfrm>
            <a:off x="3705157" y="2348880"/>
            <a:ext cx="290779" cy="198202"/>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tella a 5 punte 10"/>
          <p:cNvSpPr>
            <a:spLocks noChangeAspect="1"/>
          </p:cNvSpPr>
          <p:nvPr/>
        </p:nvSpPr>
        <p:spPr>
          <a:xfrm>
            <a:off x="179512" y="2348880"/>
            <a:ext cx="457200" cy="457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07504" y="2708920"/>
            <a:ext cx="2592288" cy="646331"/>
          </a:xfrm>
          <a:prstGeom prst="rect">
            <a:avLst/>
          </a:prstGeom>
        </p:spPr>
        <p:txBody>
          <a:bodyPr wrap="square">
            <a:spAutoFit/>
          </a:bodyPr>
          <a:lstStyle/>
          <a:p>
            <a:pPr lvl="0" algn="ctr"/>
            <a:r>
              <a:rPr lang="it-IT" sz="1200" dirty="0">
                <a:solidFill>
                  <a:srgbClr val="FFC000"/>
                </a:solidFill>
                <a:latin typeface="Comic Sans MS" panose="030F0702030302020204" pitchFamily="66" charset="0"/>
                <a:cs typeface="Times New Roman" panose="02020603050405020304" pitchFamily="18" charset="0"/>
              </a:rPr>
              <a:t>Nelle aree </a:t>
            </a:r>
            <a:r>
              <a:rPr lang="it-IT" sz="1200" dirty="0" smtClean="0">
                <a:solidFill>
                  <a:srgbClr val="FFC000"/>
                </a:solidFill>
                <a:latin typeface="Comic Sans MS" panose="030F0702030302020204" pitchFamily="66" charset="0"/>
                <a:cs typeface="Times New Roman" panose="02020603050405020304" pitchFamily="18" charset="0"/>
              </a:rPr>
              <a:t>boscose</a:t>
            </a:r>
          </a:p>
          <a:p>
            <a:pPr lvl="0" algn="ctr"/>
            <a:r>
              <a:rPr lang="it-IT" sz="1200" dirty="0" smtClean="0">
                <a:solidFill>
                  <a:srgbClr val="FFC000"/>
                </a:solidFill>
                <a:latin typeface="Comic Sans MS" panose="030F0702030302020204" pitchFamily="66" charset="0"/>
                <a:cs typeface="Times New Roman" panose="02020603050405020304" pitchFamily="18" charset="0"/>
              </a:rPr>
              <a:t> (urbane o rurali):</a:t>
            </a:r>
            <a:endParaRPr lang="it-IT" sz="1200" dirty="0">
              <a:solidFill>
                <a:srgbClr val="FFC000"/>
              </a:solidFill>
              <a:latin typeface="Comic Sans MS" panose="030F0702030302020204" pitchFamily="66" charset="0"/>
              <a:cs typeface="Times New Roman" panose="02020603050405020304" pitchFamily="18" charset="0"/>
            </a:endParaRPr>
          </a:p>
          <a:p>
            <a:pPr lvl="0" algn="ctr"/>
            <a:r>
              <a:rPr lang="it-IT" sz="1200" dirty="0" smtClean="0">
                <a:solidFill>
                  <a:srgbClr val="FFC000"/>
                </a:solidFill>
                <a:latin typeface="Comic Sans MS" panose="030F0702030302020204" pitchFamily="66" charset="0"/>
                <a:cs typeface="Times New Roman" panose="02020603050405020304" pitchFamily="18" charset="0"/>
              </a:rPr>
              <a:t>emissione di idrocarburi insaturi!!!</a:t>
            </a:r>
          </a:p>
        </p:txBody>
      </p:sp>
      <p:pic>
        <p:nvPicPr>
          <p:cNvPr id="1026" name="Picture 2" descr="Immagine correla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9525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ule di struttura dei due enantiomeri">
            <a:hlinkClick r:id="rId4" tooltip="formule di struttura dei due enantiomeri"/>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365104"/>
            <a:ext cx="1142857" cy="890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ula di struttura dell'α-pinene">
            <a:hlinkClick r:id="rId6" tooltip="formula di struttura dell'α-pinen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5445224"/>
            <a:ext cx="571500" cy="666750"/>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755576" y="3429000"/>
            <a:ext cx="3260829" cy="276999"/>
          </a:xfrm>
          <a:prstGeom prst="rect">
            <a:avLst/>
          </a:prstGeom>
        </p:spPr>
        <p:txBody>
          <a:bodyPr wrap="none">
            <a:spAutoFit/>
          </a:bodyPr>
          <a:lstStyle/>
          <a:p>
            <a:r>
              <a:rPr lang="it-IT" sz="1200" dirty="0" smtClean="0">
                <a:solidFill>
                  <a:srgbClr val="FFC000"/>
                </a:solidFill>
                <a:latin typeface="Comic Sans MS" panose="030F0702030302020204" pitchFamily="66" charset="0"/>
                <a:cs typeface="Times New Roman" panose="02020603050405020304" pitchFamily="18" charset="0"/>
              </a:rPr>
              <a:t>Isoprene gassoso emesso da alcuni arbusti </a:t>
            </a:r>
            <a:endParaRPr lang="it-IT" dirty="0"/>
          </a:p>
        </p:txBody>
      </p:sp>
      <p:sp>
        <p:nvSpPr>
          <p:cNvPr id="15" name="Rettangolo 14"/>
          <p:cNvSpPr/>
          <p:nvPr/>
        </p:nvSpPr>
        <p:spPr>
          <a:xfrm>
            <a:off x="251520" y="4149080"/>
            <a:ext cx="1821332" cy="276999"/>
          </a:xfrm>
          <a:prstGeom prst="rect">
            <a:avLst/>
          </a:prstGeom>
        </p:spPr>
        <p:txBody>
          <a:bodyPr wrap="none">
            <a:spAutoFit/>
          </a:bodyPr>
          <a:lstStyle/>
          <a:p>
            <a:r>
              <a:rPr lang="it-IT" sz="1200" dirty="0" err="1" smtClean="0">
                <a:solidFill>
                  <a:srgbClr val="FFC000"/>
                </a:solidFill>
                <a:latin typeface="Comic Sans MS" panose="030F0702030302020204" pitchFamily="66" charset="0"/>
                <a:cs typeface="Times New Roman" panose="02020603050405020304" pitchFamily="18" charset="0"/>
              </a:rPr>
              <a:t>Limonene</a:t>
            </a:r>
            <a:r>
              <a:rPr lang="it-IT" sz="1200" dirty="0" smtClean="0">
                <a:solidFill>
                  <a:srgbClr val="FFC000"/>
                </a:solidFill>
                <a:latin typeface="Comic Sans MS" panose="030F0702030302020204" pitchFamily="66" charset="0"/>
                <a:cs typeface="Times New Roman" panose="02020603050405020304" pitchFamily="18" charset="0"/>
              </a:rPr>
              <a:t> (da conifere)</a:t>
            </a:r>
            <a:endParaRPr lang="it-IT" dirty="0"/>
          </a:p>
        </p:txBody>
      </p:sp>
      <p:sp>
        <p:nvSpPr>
          <p:cNvPr id="16" name="Rettangolo 15"/>
          <p:cNvSpPr/>
          <p:nvPr/>
        </p:nvSpPr>
        <p:spPr>
          <a:xfrm>
            <a:off x="539552" y="5373216"/>
            <a:ext cx="1662635" cy="276999"/>
          </a:xfrm>
          <a:prstGeom prst="rect">
            <a:avLst/>
          </a:prstGeom>
        </p:spPr>
        <p:txBody>
          <a:bodyPr wrap="none">
            <a:spAutoFit/>
          </a:bodyPr>
          <a:lstStyle/>
          <a:p>
            <a:r>
              <a:rPr lang="it-IT" sz="1200" dirty="0" smtClean="0">
                <a:solidFill>
                  <a:srgbClr val="FFC000"/>
                </a:solidFill>
                <a:latin typeface="Comic Sans MS" panose="030F0702030302020204" pitchFamily="66" charset="0"/>
                <a:cs typeface="Times New Roman" panose="02020603050405020304" pitchFamily="18" charset="0"/>
              </a:rPr>
              <a:t>Pinene (da conifere) </a:t>
            </a:r>
            <a:endParaRPr lang="it-IT" dirty="0"/>
          </a:p>
        </p:txBody>
      </p:sp>
      <p:sp>
        <p:nvSpPr>
          <p:cNvPr id="17" name="Freccia circolare in su 16"/>
          <p:cNvSpPr/>
          <p:nvPr/>
        </p:nvSpPr>
        <p:spPr>
          <a:xfrm>
            <a:off x="2195736" y="2852936"/>
            <a:ext cx="1216152" cy="299472"/>
          </a:xfrm>
          <a:prstGeom prst="curved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Rettangolo 17"/>
          <p:cNvSpPr/>
          <p:nvPr/>
        </p:nvSpPr>
        <p:spPr>
          <a:xfrm>
            <a:off x="2123728" y="2564904"/>
            <a:ext cx="6987810" cy="3877985"/>
          </a:xfrm>
          <a:prstGeom prst="rect">
            <a:avLst/>
          </a:prstGeom>
        </p:spPr>
        <p:txBody>
          <a:bodyPr wrap="none">
            <a:spAutoFit/>
          </a:bodyPr>
          <a:lstStyle/>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In generale:</a:t>
            </a:r>
          </a:p>
          <a:p>
            <a:pPr algn="ctr"/>
            <a:endPar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elevate [radicali liberi] </a:t>
            </a:r>
          </a:p>
          <a:p>
            <a:pPr algn="ctr"/>
            <a:endPar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endParaRPr lang="it-IT" sz="14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4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i</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nsieme di reazioni significative per lo smog fotochimico</a:t>
            </a:r>
          </a:p>
          <a:p>
            <a:pPr algn="ctr"/>
            <a:endPar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Controllo emissione tutti i VOC</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Riduzione evaporazione delle benzine</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Riduzione T di fiamma (bruciatori)</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Convertitori di NO e CO (marmitte catalitiche) </a:t>
            </a: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(no Pb, danneggia il convertitore!)</a:t>
            </a:r>
          </a:p>
          <a:p>
            <a:endPar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 NO  N</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O</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	</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Rh catalizzata, CO, 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idrocarburi incombusti come riducenti</a:t>
            </a:r>
          </a:p>
          <a:p>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CO  CO</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H</a:t>
            </a:r>
            <a:r>
              <a:rPr lang="it-IT" sz="14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	</a:t>
            </a:r>
            <a:r>
              <a:rPr lang="it-IT" sz="1000" dirty="0" err="1"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Pt</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Pd catalizzata,(oggi Cu e Cr più economici),  O</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come ossidante</a:t>
            </a:r>
          </a:p>
          <a:p>
            <a:endPar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endParaRPr>
          </a:p>
          <a:p>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(sonda per O</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controlla rapporto aria/combustibile  elevata conversione, 80/90% quando T del motore a regime)</a:t>
            </a:r>
          </a:p>
          <a:p>
            <a:pPr algn="ct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ANCHE AGGIUNTE CONTROLLATE di NH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o UREA CO(NH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endParaRPr lang="it-IT" dirty="0" smtClean="0">
              <a:sym typeface="Wingdings" panose="05000000000000000000" pitchFamily="2" charset="2"/>
            </a:endParaRPr>
          </a:p>
          <a:p>
            <a:pPr algn="ct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4 NH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3</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+ 4 NO + O</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4 N </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+ 6 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a:t>
            </a:r>
          </a:p>
          <a:p>
            <a:pPr lvl="0" algn="ct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 CO(NH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a:t>
            </a:r>
            <a:r>
              <a:rPr lang="it-IT" sz="10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4 NO + O</a:t>
            </a:r>
            <a:r>
              <a:rPr lang="it-IT" sz="1000" baseline="-250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4 N </a:t>
            </a:r>
            <a:r>
              <a:rPr lang="it-IT" sz="1000" baseline="-250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 CO</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+ 4 H</a:t>
            </a:r>
            <a:r>
              <a:rPr lang="it-IT" sz="1000" baseline="-25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2</a:t>
            </a:r>
            <a:r>
              <a:rPr lang="it-IT" sz="10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O</a:t>
            </a:r>
          </a:p>
        </p:txBody>
      </p:sp>
      <p:sp>
        <p:nvSpPr>
          <p:cNvPr id="22" name="Freccia in giù 21"/>
          <p:cNvSpPr>
            <a:spLocks noChangeAspect="1"/>
          </p:cNvSpPr>
          <p:nvPr/>
        </p:nvSpPr>
        <p:spPr>
          <a:xfrm>
            <a:off x="5505357" y="3356992"/>
            <a:ext cx="290779" cy="198202"/>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p:cNvSpPr>
            <a:spLocks noChangeAspect="1"/>
          </p:cNvSpPr>
          <p:nvPr/>
        </p:nvSpPr>
        <p:spPr>
          <a:xfrm>
            <a:off x="5508104" y="3933056"/>
            <a:ext cx="290779" cy="198202"/>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Goccia 23"/>
          <p:cNvSpPr>
            <a:spLocks noChangeAspect="1"/>
          </p:cNvSpPr>
          <p:nvPr/>
        </p:nvSpPr>
        <p:spPr>
          <a:xfrm rot="16526518">
            <a:off x="3889264" y="4511754"/>
            <a:ext cx="474148" cy="747932"/>
          </a:xfrm>
          <a:prstGeom prst="teardrop">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835696" y="4077072"/>
            <a:ext cx="2316660" cy="553998"/>
          </a:xfrm>
          <a:prstGeom prst="rect">
            <a:avLst/>
          </a:prstGeom>
        </p:spPr>
        <p:txBody>
          <a:bodyPr wrap="none">
            <a:spAutoFit/>
          </a:bodyPr>
          <a:lstStyle/>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Anche da combustibili </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e energia da biomasse </a:t>
            </a:r>
          </a:p>
          <a:p>
            <a:pPr algn="ctr"/>
            <a:r>
              <a:rPr lang="it-IT" sz="1000" dirty="0" smtClean="0">
                <a:solidFill>
                  <a:srgbClr val="C00000"/>
                </a:solidFill>
                <a:latin typeface="Comic Sans MS" panose="030F0702030302020204" pitchFamily="66" charset="0"/>
                <a:cs typeface="Times New Roman" panose="02020603050405020304" pitchFamily="18" charset="0"/>
                <a:sym typeface="Wingdings" panose="05000000000000000000" pitchFamily="2" charset="2"/>
              </a:rPr>
              <a:t>(origine agricola, zootecnica, scarti)</a:t>
            </a:r>
            <a:endParaRPr lang="it-IT" sz="1000" dirty="0">
              <a:solidFill>
                <a:srgbClr val="C00000"/>
              </a:solidFill>
            </a:endParaRPr>
          </a:p>
        </p:txBody>
      </p:sp>
      <p:sp>
        <p:nvSpPr>
          <p:cNvPr id="2" name="Rettangolo 1"/>
          <p:cNvSpPr/>
          <p:nvPr/>
        </p:nvSpPr>
        <p:spPr>
          <a:xfrm rot="679790">
            <a:off x="4596974" y="260648"/>
            <a:ext cx="3637534" cy="523220"/>
          </a:xfrm>
          <a:prstGeom prst="rect">
            <a:avLst/>
          </a:prstGeom>
        </p:spPr>
        <p:txBody>
          <a:bodyPr wrap="none">
            <a:spAutoFit/>
          </a:bodyPr>
          <a:lstStyle/>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Reazioni molto complesse</a:t>
            </a:r>
          </a:p>
          <a:p>
            <a:pPr algn="ct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Difficile prevedere effetti di interventi </a:t>
            </a:r>
            <a:endParaRPr lang="it-IT" dirty="0"/>
          </a:p>
        </p:txBody>
      </p:sp>
      <p:cxnSp>
        <p:nvCxnSpPr>
          <p:cNvPr id="19" name="Connettore 2 18"/>
          <p:cNvCxnSpPr/>
          <p:nvPr/>
        </p:nvCxnSpPr>
        <p:spPr>
          <a:xfrm flipH="1">
            <a:off x="2339752" y="1196752"/>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3563888" y="1340768"/>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0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16632"/>
            <a:ext cx="7556877"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Inquinamento dell’aria e dell’aria «indoor»: Effetti sulla salute</a:t>
            </a:r>
            <a:endParaRPr lang="it-IT" dirty="0"/>
          </a:p>
        </p:txBody>
      </p:sp>
      <p:sp>
        <p:nvSpPr>
          <p:cNvPr id="4" name="Rettangolo 3"/>
          <p:cNvSpPr/>
          <p:nvPr/>
        </p:nvSpPr>
        <p:spPr>
          <a:xfrm>
            <a:off x="2699792" y="908720"/>
            <a:ext cx="5519460" cy="954107"/>
          </a:xfrm>
          <a:prstGeom prst="rect">
            <a:avLst/>
          </a:prstGeom>
        </p:spPr>
        <p:txBody>
          <a:bodyPr wrap="none">
            <a:spAutoFit/>
          </a:bodyPr>
          <a:lstStyle/>
          <a:p>
            <a:r>
              <a:rPr lang="it-IT" sz="1400" dirty="0" smtClean="0">
                <a:solidFill>
                  <a:srgbClr val="0070C0"/>
                </a:solidFill>
                <a:latin typeface="Comic Sans MS" panose="030F0702030302020204" pitchFamily="66" charset="0"/>
                <a:cs typeface="Times New Roman" panose="02020603050405020304" pitchFamily="18" charset="0"/>
              </a:rPr>
              <a:t>Legati alla respirazione </a:t>
            </a:r>
            <a:r>
              <a:rPr lang="it-IT" sz="14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a:t>
            </a:r>
            <a:r>
              <a:rPr lang="it-IT" sz="1400" dirty="0" smtClean="0">
                <a:solidFill>
                  <a:srgbClr val="0070C0"/>
                </a:solidFill>
                <a:latin typeface="Comic Sans MS" panose="030F0702030302020204" pitchFamily="66" charset="0"/>
                <a:cs typeface="Times New Roman" panose="02020603050405020304" pitchFamily="18" charset="0"/>
              </a:rPr>
              <a:t>Effetti a livello polmonare</a:t>
            </a:r>
          </a:p>
          <a:p>
            <a:endParaRPr lang="it-IT" sz="1400" dirty="0" smtClean="0">
              <a:solidFill>
                <a:srgbClr val="0070C0"/>
              </a:solidFill>
              <a:latin typeface="Comic Sans MS" panose="030F0702030302020204" pitchFamily="66" charset="0"/>
              <a:cs typeface="Times New Roman" panose="02020603050405020304" pitchFamily="18" charset="0"/>
            </a:endParaRPr>
          </a:p>
          <a:p>
            <a:r>
              <a:rPr lang="it-IT" sz="1400" dirty="0" smtClean="0">
                <a:solidFill>
                  <a:srgbClr val="0070C0"/>
                </a:solidFill>
                <a:latin typeface="Comic Sans MS" panose="030F0702030302020204" pitchFamily="66" charset="0"/>
                <a:cs typeface="Times New Roman" panose="02020603050405020304" pitchFamily="18" charset="0"/>
              </a:rPr>
              <a:t>Danni più gravi: particolato (fuliggine) con biossido di zolfo SO</a:t>
            </a:r>
            <a:r>
              <a:rPr lang="it-IT" sz="1400" baseline="-25000" dirty="0" smtClean="0">
                <a:solidFill>
                  <a:srgbClr val="0070C0"/>
                </a:solidFill>
                <a:latin typeface="Comic Sans MS" panose="030F0702030302020204" pitchFamily="66" charset="0"/>
                <a:cs typeface="Times New Roman" panose="02020603050405020304" pitchFamily="18" charset="0"/>
              </a:rPr>
              <a:t>2</a:t>
            </a:r>
          </a:p>
          <a:p>
            <a:r>
              <a:rPr lang="it-IT" sz="1400" dirty="0" smtClean="0">
                <a:solidFill>
                  <a:srgbClr val="0070C0"/>
                </a:solidFill>
                <a:latin typeface="Comic Sans MS" panose="030F0702030302020204" pitchFamily="66" charset="0"/>
                <a:cs typeface="Times New Roman" panose="02020603050405020304" pitchFamily="18" charset="0"/>
              </a:rPr>
              <a:t>o suoi prodotti di ossidazione</a:t>
            </a:r>
            <a:endParaRPr lang="it-IT" sz="1400" dirty="0">
              <a:solidFill>
                <a:srgbClr val="0070C0"/>
              </a:solidFill>
            </a:endParaRPr>
          </a:p>
        </p:txBody>
      </p:sp>
      <p:sp>
        <p:nvSpPr>
          <p:cNvPr id="6" name="Rettangolo 5"/>
          <p:cNvSpPr/>
          <p:nvPr/>
        </p:nvSpPr>
        <p:spPr>
          <a:xfrm>
            <a:off x="467544" y="2060848"/>
            <a:ext cx="5487400" cy="830997"/>
          </a:xfrm>
          <a:prstGeom prst="rect">
            <a:avLst/>
          </a:prstGeom>
          <a:ln>
            <a:solidFill>
              <a:schemeClr val="accent1"/>
            </a:solidFill>
          </a:ln>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SO</a:t>
            </a:r>
            <a:r>
              <a:rPr lang="it-IT" sz="1200" baseline="-25000" dirty="0" smtClean="0">
                <a:solidFill>
                  <a:srgbClr val="0070C0"/>
                </a:solidFill>
                <a:latin typeface="Comic Sans MS" panose="030F0702030302020204" pitchFamily="66" charset="0"/>
                <a:cs typeface="Times New Roman" panose="02020603050405020304" pitchFamily="18" charset="0"/>
              </a:rPr>
              <a:t>2</a:t>
            </a:r>
            <a:r>
              <a:rPr lang="it-IT" sz="1200" dirty="0" smtClean="0">
                <a:solidFill>
                  <a:srgbClr val="0070C0"/>
                </a:solidFill>
                <a:latin typeface="Comic Sans MS" panose="030F0702030302020204" pitchFamily="66" charset="0"/>
                <a:cs typeface="Times New Roman" panose="02020603050405020304" pitchFamily="18" charset="0"/>
              </a:rPr>
              <a:t> assorbe UV-B e i solfati nel particolato disperdono la luce </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minore UV-B disponibili per la biosintesi di vitamina D </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(uno degli agenti protettori da alcune forme di cancro – oggi molto diffuse</a:t>
            </a:r>
          </a:p>
          <a:p>
            <a:pPr algn="ctr"/>
            <a:r>
              <a:rPr lang="it-IT" sz="1200" dirty="0" smtClean="0">
                <a:solidFill>
                  <a:srgbClr val="0070C0"/>
                </a:solidFill>
                <a:latin typeface="Comic Sans MS" panose="030F0702030302020204" pitchFamily="66" charset="0"/>
                <a:cs typeface="Times New Roman" panose="02020603050405020304" pitchFamily="18" charset="0"/>
                <a:sym typeface="Wingdings" panose="05000000000000000000" pitchFamily="2" charset="2"/>
              </a:rPr>
              <a:t> come al colon e mammella</a:t>
            </a:r>
          </a:p>
        </p:txBody>
      </p:sp>
      <p:sp>
        <p:nvSpPr>
          <p:cNvPr id="8" name="Rettangolo 7"/>
          <p:cNvSpPr/>
          <p:nvPr/>
        </p:nvSpPr>
        <p:spPr>
          <a:xfrm>
            <a:off x="3779912" y="2996952"/>
            <a:ext cx="5152373" cy="276999"/>
          </a:xfrm>
          <a:prstGeom prst="rect">
            <a:avLst/>
          </a:prstGeom>
          <a:ln>
            <a:solidFill>
              <a:schemeClr val="accent1"/>
            </a:solidFill>
          </a:ln>
        </p:spPr>
        <p:txBody>
          <a:bodyPr wrap="none">
            <a:spAutoFit/>
          </a:bodyPr>
          <a:lstStyle/>
          <a:p>
            <a:r>
              <a:rPr lang="it-IT" sz="1200" dirty="0" smtClean="0">
                <a:solidFill>
                  <a:srgbClr val="0070C0"/>
                </a:solidFill>
                <a:latin typeface="Comic Sans MS" panose="030F0702030302020204" pitchFamily="66" charset="0"/>
                <a:cs typeface="Times New Roman" panose="02020603050405020304" pitchFamily="18" charset="0"/>
              </a:rPr>
              <a:t>O</a:t>
            </a:r>
            <a:r>
              <a:rPr lang="it-IT" sz="1200" baseline="-25000" dirty="0" smtClean="0">
                <a:solidFill>
                  <a:srgbClr val="0070C0"/>
                </a:solidFill>
                <a:latin typeface="Comic Sans MS" panose="030F0702030302020204" pitchFamily="66" charset="0"/>
                <a:cs typeface="Times New Roman" panose="02020603050405020304" pitchFamily="18" charset="0"/>
              </a:rPr>
              <a:t>3</a:t>
            </a:r>
            <a:r>
              <a:rPr lang="it-IT" sz="1200" dirty="0" smtClean="0">
                <a:solidFill>
                  <a:srgbClr val="0070C0"/>
                </a:solidFill>
                <a:latin typeface="Comic Sans MS" panose="030F0702030302020204" pitchFamily="66" charset="0"/>
                <a:cs typeface="Times New Roman" panose="02020603050405020304" pitchFamily="18" charset="0"/>
              </a:rPr>
              <a:t> irritante e ossida i doppi legami dei composti dei tessuti polmonari</a:t>
            </a:r>
            <a:endParaRPr lang="it-IT" sz="1200" dirty="0"/>
          </a:p>
        </p:txBody>
      </p:sp>
      <p:sp>
        <p:nvSpPr>
          <p:cNvPr id="9" name="Rettangolo 8"/>
          <p:cNvSpPr/>
          <p:nvPr/>
        </p:nvSpPr>
        <p:spPr>
          <a:xfrm>
            <a:off x="827584" y="5949280"/>
            <a:ext cx="4051109" cy="276999"/>
          </a:xfrm>
          <a:prstGeom prst="rect">
            <a:avLst/>
          </a:prstGeom>
          <a:ln>
            <a:solidFill>
              <a:schemeClr val="accent1"/>
            </a:solidFill>
          </a:ln>
        </p:spPr>
        <p:txBody>
          <a:bodyPr wrap="none">
            <a:spAutoFit/>
          </a:bodyPr>
          <a:lstStyle/>
          <a:p>
            <a:r>
              <a:rPr lang="it-IT" sz="1200" dirty="0" smtClean="0">
                <a:solidFill>
                  <a:srgbClr val="0070C0"/>
                </a:solidFill>
                <a:latin typeface="Comic Sans MS" panose="030F0702030302020204" pitchFamily="66" charset="0"/>
                <a:cs typeface="Times New Roman" panose="02020603050405020304" pitchFamily="18" charset="0"/>
              </a:rPr>
              <a:t>Particolato, non ancora chiaro ma mortalità associata  </a:t>
            </a:r>
            <a:endParaRPr lang="it-IT" sz="1200" dirty="0"/>
          </a:p>
        </p:txBody>
      </p:sp>
      <p:sp>
        <p:nvSpPr>
          <p:cNvPr id="10" name="Rettangolo 9"/>
          <p:cNvSpPr/>
          <p:nvPr/>
        </p:nvSpPr>
        <p:spPr>
          <a:xfrm>
            <a:off x="683568" y="3429000"/>
            <a:ext cx="1229824" cy="400110"/>
          </a:xfrm>
          <a:prstGeom prst="rect">
            <a:avLst/>
          </a:prstGeom>
        </p:spPr>
        <p:txBody>
          <a:bodyPr wrap="none">
            <a:spAutoFit/>
          </a:bodyPr>
          <a:lstStyle/>
          <a:p>
            <a:r>
              <a:rPr lang="it-IT" sz="2000" dirty="0" smtClean="0">
                <a:solidFill>
                  <a:srgbClr val="C00000"/>
                </a:solidFill>
                <a:latin typeface="Comic Sans MS" panose="030F0702030302020204" pitchFamily="66" charset="0"/>
                <a:cs typeface="Times New Roman" panose="02020603050405020304" pitchFamily="18" charset="0"/>
              </a:rPr>
              <a:t>«indoor»</a:t>
            </a:r>
            <a:endParaRPr lang="it-IT" dirty="0"/>
          </a:p>
        </p:txBody>
      </p:sp>
      <p:sp>
        <p:nvSpPr>
          <p:cNvPr id="11" name="Rettangolo 10"/>
          <p:cNvSpPr/>
          <p:nvPr/>
        </p:nvSpPr>
        <p:spPr>
          <a:xfrm>
            <a:off x="1979712" y="3356992"/>
            <a:ext cx="6425156" cy="2123658"/>
          </a:xfrm>
          <a:prstGeom prst="rect">
            <a:avLst/>
          </a:prstGeom>
          <a:ln>
            <a:solidFill>
              <a:schemeClr val="accent1"/>
            </a:solidFill>
          </a:ln>
        </p:spPr>
        <p:txBody>
          <a:bodyPr wrap="none">
            <a:spAutoFit/>
          </a:bodyPr>
          <a:lstStyle/>
          <a:p>
            <a:pPr algn="ctr"/>
            <a:r>
              <a:rPr lang="it-IT" sz="1200" dirty="0" smtClean="0">
                <a:solidFill>
                  <a:srgbClr val="0070C0"/>
                </a:solidFill>
                <a:latin typeface="Comic Sans MS" panose="030F0702030302020204" pitchFamily="66" charset="0"/>
                <a:cs typeface="Times New Roman" panose="02020603050405020304" pitchFamily="18" charset="0"/>
              </a:rPr>
              <a:t>VOC</a:t>
            </a:r>
          </a:p>
          <a:p>
            <a:pPr algn="ctr"/>
            <a:endParaRPr lang="it-IT" sz="1200" dirty="0">
              <a:solidFill>
                <a:srgbClr val="0070C0"/>
              </a:solidFill>
              <a:latin typeface="Comic Sans MS" panose="030F0702030302020204" pitchFamily="66" charset="0"/>
              <a:cs typeface="Times New Roman" panose="02020603050405020304" pitchFamily="18" charset="0"/>
            </a:endParaRPr>
          </a:p>
          <a:p>
            <a:pPr algn="ctr"/>
            <a:r>
              <a:rPr lang="it-IT" sz="1200" dirty="0" smtClean="0">
                <a:solidFill>
                  <a:srgbClr val="0070C0"/>
                </a:solidFill>
                <a:latin typeface="Comic Sans MS" panose="030F0702030302020204" pitchFamily="66" charset="0"/>
                <a:cs typeface="Times New Roman" panose="02020603050405020304" pitchFamily="18" charset="0"/>
              </a:rPr>
              <a:t>Formaldeide, da </a:t>
            </a:r>
            <a:r>
              <a:rPr lang="it-IT" sz="1200" dirty="0" err="1" smtClean="0">
                <a:solidFill>
                  <a:srgbClr val="0070C0"/>
                </a:solidFill>
                <a:latin typeface="Comic Sans MS" panose="030F0702030302020204" pitchFamily="66" charset="0"/>
                <a:cs typeface="Times New Roman" panose="02020603050405020304" pitchFamily="18" charset="0"/>
              </a:rPr>
              <a:t>ox</a:t>
            </a:r>
            <a:r>
              <a:rPr lang="it-IT" sz="1200" dirty="0" smtClean="0">
                <a:solidFill>
                  <a:srgbClr val="0070C0"/>
                </a:solidFill>
                <a:latin typeface="Comic Sans MS" panose="030F0702030302020204" pitchFamily="66" charset="0"/>
                <a:cs typeface="Times New Roman" panose="02020603050405020304" pitchFamily="18" charset="0"/>
              </a:rPr>
              <a:t> del </a:t>
            </a:r>
            <a:r>
              <a:rPr lang="it-IT" sz="1200" dirty="0" err="1" smtClean="0">
                <a:solidFill>
                  <a:srgbClr val="0070C0"/>
                </a:solidFill>
                <a:latin typeface="Comic Sans MS" panose="030F0702030302020204" pitchFamily="66" charset="0"/>
                <a:cs typeface="Times New Roman" panose="02020603050405020304" pitchFamily="18" charset="0"/>
              </a:rPr>
              <a:t>metano,fumo</a:t>
            </a:r>
            <a:r>
              <a:rPr lang="it-IT" sz="1200" dirty="0" smtClean="0">
                <a:solidFill>
                  <a:srgbClr val="0070C0"/>
                </a:solidFill>
                <a:latin typeface="Comic Sans MS" panose="030F0702030302020204" pitchFamily="66" charset="0"/>
                <a:cs typeface="Times New Roman" panose="02020603050405020304" pitchFamily="18" charset="0"/>
              </a:rPr>
              <a:t> sigarette, materiali sintetici a base di</a:t>
            </a:r>
          </a:p>
          <a:p>
            <a:pPr algn="ctr"/>
            <a:r>
              <a:rPr lang="it-IT" sz="1200" dirty="0" smtClean="0">
                <a:solidFill>
                  <a:srgbClr val="0070C0"/>
                </a:solidFill>
                <a:latin typeface="Comic Sans MS" panose="030F0702030302020204" pitchFamily="66" charset="0"/>
                <a:cs typeface="Times New Roman" panose="02020603050405020304" pitchFamily="18" charset="0"/>
              </a:rPr>
              <a:t>(irritante, cancerogena) </a:t>
            </a:r>
          </a:p>
          <a:p>
            <a:pPr algn="ctr"/>
            <a:endParaRPr lang="it-IT" sz="1200" dirty="0">
              <a:solidFill>
                <a:srgbClr val="0070C0"/>
              </a:solidFill>
              <a:latin typeface="Comic Sans MS" panose="030F0702030302020204" pitchFamily="66" charset="0"/>
              <a:cs typeface="Times New Roman" panose="02020603050405020304" pitchFamily="18" charset="0"/>
            </a:endParaRPr>
          </a:p>
          <a:p>
            <a:pPr algn="ctr"/>
            <a:r>
              <a:rPr lang="it-IT" sz="1200" dirty="0" smtClean="0">
                <a:solidFill>
                  <a:srgbClr val="0070C0"/>
                </a:solidFill>
                <a:latin typeface="Comic Sans MS" panose="030F0702030302020204" pitchFamily="66" charset="0"/>
                <a:cs typeface="Times New Roman" panose="02020603050405020304" pitchFamily="18" charset="0"/>
              </a:rPr>
              <a:t>Biossido di azoto e monossido di carbonio, da processi di combustione di stufe e caldaie</a:t>
            </a:r>
          </a:p>
          <a:p>
            <a:pPr algn="ctr"/>
            <a:r>
              <a:rPr lang="it-IT" sz="1200" dirty="0" smtClean="0">
                <a:solidFill>
                  <a:srgbClr val="0070C0"/>
                </a:solidFill>
                <a:latin typeface="Comic Sans MS" panose="030F0702030302020204" pitchFamily="66" charset="0"/>
                <a:cs typeface="Times New Roman" panose="02020603050405020304" pitchFamily="18" charset="0"/>
              </a:rPr>
              <a:t>Biossido di azoto solubile nei tessuti biologici</a:t>
            </a:r>
          </a:p>
          <a:p>
            <a:pPr algn="ctr"/>
            <a:r>
              <a:rPr lang="it-IT" sz="1200" dirty="0" smtClean="0">
                <a:solidFill>
                  <a:srgbClr val="0070C0"/>
                </a:solidFill>
                <a:latin typeface="Comic Sans MS" panose="030F0702030302020204" pitchFamily="66" charset="0"/>
                <a:cs typeface="Times New Roman" panose="02020603050405020304" pitchFamily="18" charset="0"/>
              </a:rPr>
              <a:t>Monossido di carbonio complessa stabilmente l’emoglobina</a:t>
            </a:r>
          </a:p>
          <a:p>
            <a:pPr algn="ctr"/>
            <a:endParaRPr lang="it-IT" sz="1200" dirty="0">
              <a:solidFill>
                <a:srgbClr val="0070C0"/>
              </a:solidFill>
              <a:latin typeface="Comic Sans MS" panose="030F0702030302020204" pitchFamily="66" charset="0"/>
              <a:cs typeface="Times New Roman" panose="02020603050405020304" pitchFamily="18" charset="0"/>
            </a:endParaRPr>
          </a:p>
          <a:p>
            <a:pPr algn="ctr"/>
            <a:r>
              <a:rPr lang="it-IT" sz="1200" dirty="0" smtClean="0">
                <a:solidFill>
                  <a:srgbClr val="0070C0"/>
                </a:solidFill>
                <a:latin typeface="Comic Sans MS" panose="030F0702030302020204" pitchFamily="66" charset="0"/>
                <a:cs typeface="Times New Roman" panose="02020603050405020304" pitchFamily="18" charset="0"/>
              </a:rPr>
              <a:t>Fumo di tabacco ambientale (FTA) particolato, idrocarburi meno volatili, </a:t>
            </a:r>
          </a:p>
          <a:p>
            <a:pPr algn="ctr"/>
            <a:r>
              <a:rPr lang="it-IT" sz="1200" dirty="0" smtClean="0">
                <a:solidFill>
                  <a:srgbClr val="0070C0"/>
                </a:solidFill>
                <a:latin typeface="Comic Sans MS" panose="030F0702030302020204" pitchFamily="66" charset="0"/>
                <a:cs typeface="Times New Roman" panose="02020603050405020304" pitchFamily="18" charset="0"/>
              </a:rPr>
              <a:t>CO, sostanze cancerogene</a:t>
            </a:r>
            <a:endParaRPr lang="it-IT" sz="1200" dirty="0"/>
          </a:p>
        </p:txBody>
      </p:sp>
      <p:sp>
        <p:nvSpPr>
          <p:cNvPr id="12" name="Nuvola 11"/>
          <p:cNvSpPr>
            <a:spLocks noChangeAspect="1"/>
          </p:cNvSpPr>
          <p:nvPr/>
        </p:nvSpPr>
        <p:spPr>
          <a:xfrm>
            <a:off x="539552" y="386169"/>
            <a:ext cx="2001416" cy="1314640"/>
          </a:xfrm>
          <a:prstGeom prst="cloud">
            <a:avLst/>
          </a:prstGeom>
          <a:solidFill>
            <a:srgbClr val="FFC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467544" y="620688"/>
            <a:ext cx="2190023" cy="938719"/>
          </a:xfrm>
          <a:prstGeom prst="rect">
            <a:avLst/>
          </a:prstGeom>
          <a:ln w="12700">
            <a:noFill/>
          </a:ln>
        </p:spPr>
        <p:txBody>
          <a:bodyPr wrap="none">
            <a:spAutoFit/>
          </a:bodyPr>
          <a:lstStyle/>
          <a:p>
            <a:pPr algn="ctr"/>
            <a:r>
              <a:rPr lang="it-IT" sz="1100" dirty="0" smtClean="0">
                <a:latin typeface="Comic Sans MS" panose="030F0702030302020204" pitchFamily="66" charset="0"/>
                <a:cs typeface="Times New Roman" panose="02020603050405020304" pitchFamily="18" charset="0"/>
              </a:rPr>
              <a:t>foschia color giallo-bruno</a:t>
            </a:r>
          </a:p>
          <a:p>
            <a:pPr algn="ctr"/>
            <a:r>
              <a:rPr lang="it-IT" sz="1100" dirty="0" smtClean="0">
                <a:latin typeface="Comic Sans MS" panose="030F0702030302020204" pitchFamily="66" charset="0"/>
                <a:cs typeface="Times New Roman" panose="02020603050405020304" pitchFamily="18" charset="0"/>
              </a:rPr>
              <a:t>odore sgradevole </a:t>
            </a:r>
          </a:p>
          <a:p>
            <a:pPr algn="ctr"/>
            <a:r>
              <a:rPr lang="it-IT" sz="1100" dirty="0" smtClean="0">
                <a:latin typeface="Comic Sans MS" panose="030F0702030302020204" pitchFamily="66" charset="0"/>
                <a:cs typeface="Times New Roman" panose="02020603050405020304" pitchFamily="18" charset="0"/>
              </a:rPr>
              <a:t>dannoso per la salute dell’uomo</a:t>
            </a:r>
          </a:p>
          <a:p>
            <a:pPr algn="ctr"/>
            <a:r>
              <a:rPr lang="it-IT" sz="1100" dirty="0" smtClean="0">
                <a:latin typeface="Comic Sans MS" panose="030F0702030302020204" pitchFamily="66" charset="0"/>
                <a:cs typeface="Times New Roman" panose="02020603050405020304" pitchFamily="18" charset="0"/>
              </a:rPr>
              <a:t>dannoso per le piante</a:t>
            </a:r>
          </a:p>
          <a:p>
            <a:pPr algn="ctr"/>
            <a:r>
              <a:rPr lang="it-IT" sz="1100" dirty="0" smtClean="0">
                <a:latin typeface="Comic Sans MS" panose="030F0702030302020204" pitchFamily="66" charset="0"/>
                <a:cs typeface="Times New Roman" panose="02020603050405020304" pitchFamily="18" charset="0"/>
              </a:rPr>
              <a:t>dannoso per alcuni materiali</a:t>
            </a:r>
          </a:p>
        </p:txBody>
      </p:sp>
      <p:sp>
        <p:nvSpPr>
          <p:cNvPr id="7" name="Ovale 6"/>
          <p:cNvSpPr/>
          <p:nvPr/>
        </p:nvSpPr>
        <p:spPr>
          <a:xfrm>
            <a:off x="827584" y="2060848"/>
            <a:ext cx="504056" cy="410344"/>
          </a:xfrm>
          <a:prstGeom prst="ellipse">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755576" y="1844824"/>
            <a:ext cx="4373313" cy="276999"/>
          </a:xfrm>
          <a:prstGeom prst="rect">
            <a:avLst/>
          </a:prstGeom>
        </p:spPr>
        <p:txBody>
          <a:bodyPr wrap="none">
            <a:spAutoFit/>
          </a:bodyPr>
          <a:lstStyle/>
          <a:p>
            <a:r>
              <a:rPr lang="it-IT" sz="1200" dirty="0" smtClean="0">
                <a:solidFill>
                  <a:srgbClr val="FFC000"/>
                </a:solidFill>
                <a:latin typeface="Comic Sans MS" panose="030F0702030302020204" pitchFamily="66" charset="0"/>
                <a:cs typeface="Times New Roman" panose="02020603050405020304" pitchFamily="18" charset="0"/>
              </a:rPr>
              <a:t>da combustione carbone (elettricità, processi metallurgici)</a:t>
            </a:r>
            <a:endParaRPr lang="it-IT" sz="1200" dirty="0">
              <a:solidFill>
                <a:srgbClr val="FFC000"/>
              </a:solidFill>
            </a:endParaRPr>
          </a:p>
        </p:txBody>
      </p:sp>
      <p:sp>
        <p:nvSpPr>
          <p:cNvPr id="16" name="Rettangolo 15"/>
          <p:cNvSpPr/>
          <p:nvPr/>
        </p:nvSpPr>
        <p:spPr>
          <a:xfrm>
            <a:off x="7380312" y="1124744"/>
            <a:ext cx="1678665" cy="276999"/>
          </a:xfrm>
          <a:prstGeom prst="rect">
            <a:avLst/>
          </a:prstGeom>
        </p:spPr>
        <p:txBody>
          <a:bodyPr wrap="none">
            <a:spAutoFit/>
          </a:bodyPr>
          <a:lstStyle/>
          <a:p>
            <a:r>
              <a:rPr lang="it-IT" sz="1200" dirty="0" smtClean="0">
                <a:solidFill>
                  <a:srgbClr val="FFC000"/>
                </a:solidFill>
                <a:latin typeface="Comic Sans MS" panose="030F0702030302020204" pitchFamily="66" charset="0"/>
                <a:cs typeface="Times New Roman" panose="02020603050405020304" pitchFamily="18" charset="0"/>
              </a:rPr>
              <a:t>Inquinante primario </a:t>
            </a:r>
            <a:endParaRPr lang="it-IT" dirty="0"/>
          </a:p>
        </p:txBody>
      </p:sp>
      <p:sp>
        <p:nvSpPr>
          <p:cNvPr id="17" name="Ovale 16"/>
          <p:cNvSpPr/>
          <p:nvPr/>
        </p:nvSpPr>
        <p:spPr>
          <a:xfrm>
            <a:off x="7668344" y="1340768"/>
            <a:ext cx="504056" cy="410344"/>
          </a:xfrm>
          <a:prstGeom prst="ellipse">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98120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2930</Words>
  <Application>Microsoft Office PowerPoint</Application>
  <PresentationFormat>Presentazione su schermo (4:3)</PresentationFormat>
  <Paragraphs>660</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2014-04-11T09:46:27Z</dcterms:created>
  <dcterms:modified xsi:type="dcterms:W3CDTF">2019-11-12T08:55:31Z</dcterms:modified>
</cp:coreProperties>
</file>