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88" r:id="rId2"/>
    <p:sldId id="289" r:id="rId3"/>
    <p:sldId id="290" r:id="rId4"/>
    <p:sldId id="291" r:id="rId5"/>
    <p:sldId id="292" r:id="rId6"/>
    <p:sldId id="278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56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191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904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126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662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392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048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427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728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9890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689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968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378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.png"/><Relationship Id="rId4" Type="http://schemas.openxmlformats.org/officeDocument/2006/relationships/hyperlink" Target="https://www.google.it/url?sa=i&amp;source=images&amp;cd=&amp;cad=rja&amp;uact=8&amp;ved=2ahUKEwjw68qt7IzbAhVKOxQKHXKGBJMQjRx6BAgBEAU&amp;url=https://www.dimmicome.net/casa/come-fare-una-pulizia-energetica-della-casa-con-la-fumigazione-842.html&amp;psig=AOvVaw3uHJv-cDS8uZ-xpnvcap0d&amp;ust=1526649878717260" TargetMode="Externa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it/url?sa=i&amp;source=images&amp;cd=&amp;cad=rja&amp;uact=8&amp;ved=2ahUKEwj2m7OI7o7bAhWBDuwKHfPYD4sQjRx6BAgBEAU&amp;url=http://slideplayer.it/slide/189299/&amp;psig=AOvVaw0l3d3-okjDxtw5Z9na4M50&amp;ust=1526719113057007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hyperlink" Target="https://www.google.it/url?sa=i&amp;source=images&amp;cd=&amp;cad=rja&amp;uact=8&amp;ved=2ahUKEwig09y2747bAhXSMewKHVQ0CsgQjRx6BAgBEAU&amp;url=http://old.iss.it/womenbiopop/?lang%3D1%26id%3D417%26tipo%3D6&amp;psig=AOvVaw0l3d3-okjDxtw5Z9na4M50&amp;ust=152671911305700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jpeg"/><Relationship Id="rId5" Type="http://schemas.openxmlformats.org/officeDocument/2006/relationships/image" Target="../media/image15.png"/><Relationship Id="rId10" Type="http://schemas.openxmlformats.org/officeDocument/2006/relationships/hyperlink" Target="https://www.google.it/url?sa=i&amp;source=images&amp;cd=&amp;ved=2ahUKEwja35Ls747bAhXE2KQKHTXNALEQjRx6BAgBEAU&amp;url=http://slideplayer.it/slide/2886346/&amp;psig=AOvVaw0l3d3-okjDxtw5Z9na4M50&amp;ust=1526719113057007" TargetMode="External"/><Relationship Id="rId4" Type="http://schemas.openxmlformats.org/officeDocument/2006/relationships/hyperlink" Target="https://it.wikipedia.org/wiki/File:Diossine_1-2_et_3-4.png" TargetMode="Externa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it/url?sa=i&amp;rct=j&amp;q=&amp;esrc=s&amp;source=images&amp;cd=&amp;cad=rja&amp;uact=8&amp;ved=2ahUKEwjnzZCjg8HaAhXGyKQKHczTBkAQjRx6BAgAEAU&amp;url=https://www.skuola.net/universita/appunti/chimica-organica-composti-eterocicli&amp;psig=AOvVaw08121VDH8AJ2Jo8APniHY-&amp;ust=1524044750537990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69999" y="116632"/>
            <a:ext cx="48942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2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Molecole organiche (di sintesi) tossiche</a:t>
            </a:r>
          </a:p>
          <a:p>
            <a:pPr lvl="0" algn="ctr"/>
            <a:r>
              <a:rPr lang="it-IT" sz="2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(</a:t>
            </a:r>
            <a:r>
              <a:rPr lang="it-IT" sz="2000" dirty="0" err="1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Persistent</a:t>
            </a:r>
            <a:r>
              <a:rPr lang="it-IT" sz="2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Organic</a:t>
            </a:r>
            <a:r>
              <a:rPr lang="it-IT" sz="2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Pollutants</a:t>
            </a:r>
            <a:r>
              <a:rPr lang="it-IT" sz="2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POPs</a:t>
            </a:r>
            <a:r>
              <a:rPr lang="it-IT" sz="2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</a:t>
            </a:r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691680" y="836712"/>
            <a:ext cx="60486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4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*Tossiche   *Persistenti   *</a:t>
            </a:r>
            <a:r>
              <a:rPr lang="it-IT" sz="1400" dirty="0" err="1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Bioaccumulo</a:t>
            </a:r>
            <a:r>
              <a:rPr lang="it-IT" sz="14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*Trasporto </a:t>
            </a:r>
          </a:p>
          <a:p>
            <a:pPr lvl="0" algn="ctr"/>
            <a:r>
              <a:rPr lang="it-IT" sz="14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*Effetti su salute o ambiente sul luogo o lontano dal luogo di origine	</a:t>
            </a:r>
            <a:endParaRPr lang="it-IT" sz="1400" dirty="0">
              <a:solidFill>
                <a:srgbClr val="0070C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79512" y="1340768"/>
            <a:ext cx="40094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 più tossici e persistenti: </a:t>
            </a: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la «sporca dozzina»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07504" y="1700808"/>
            <a:ext cx="4650632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PESTICIDI</a:t>
            </a:r>
          </a:p>
          <a:p>
            <a:pPr algn="ctr"/>
            <a:endParaRPr lang="it-IT" sz="1400" b="1" dirty="0" smtClean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it-IT" sz="14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POLICLOROBIFENILI o PCB    </a:t>
            </a:r>
          </a:p>
          <a:p>
            <a:pPr algn="ctr"/>
            <a:endParaRPr lang="it-IT" sz="1400" b="1" dirty="0" smtClean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it-IT" sz="14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DIOSSINE</a:t>
            </a:r>
          </a:p>
          <a:p>
            <a:pPr algn="ctr"/>
            <a:endParaRPr lang="it-IT" sz="1400" b="1" dirty="0" smtClean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it-IT" sz="14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IDROCARBURI  POLICICLICI AROMATICI o IPA 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51520" y="3284984"/>
            <a:ext cx="3836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 smtClean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Vantaggi e svantaggi di un «legame stabile»:</a:t>
            </a:r>
          </a:p>
          <a:p>
            <a:pPr algn="ctr"/>
            <a:r>
              <a:rPr lang="it-IT" sz="1400" dirty="0" smtClean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Scarsa reattività 	Persistenza 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3951888" y="3356992"/>
            <a:ext cx="5184576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3932468" y="3429000"/>
            <a:ext cx="51040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 err="1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Organoclorurati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 stabilità del legame C-Cl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it-IT" sz="1200" dirty="0" smtClean="0">
              <a:solidFill>
                <a:srgbClr val="0070C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largo impiego in elettronica e plastiche</a:t>
            </a:r>
          </a:p>
          <a:p>
            <a:pPr algn="ctr"/>
            <a:endParaRPr lang="it-IT" sz="1200" dirty="0">
              <a:solidFill>
                <a:srgbClr val="0070C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tossici su piante e insetti 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 largo impiego come pesticidi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it-IT" sz="1200" dirty="0"/>
          </a:p>
        </p:txBody>
      </p:sp>
      <p:sp>
        <p:nvSpPr>
          <p:cNvPr id="11" name="Freccia circolare in su 10"/>
          <p:cNvSpPr/>
          <p:nvPr/>
        </p:nvSpPr>
        <p:spPr>
          <a:xfrm rot="1968772">
            <a:off x="2981766" y="4008063"/>
            <a:ext cx="1166355" cy="313269"/>
          </a:xfrm>
          <a:prstGeom prst="curved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20" name="Gruppo 19"/>
          <p:cNvGrpSpPr/>
          <p:nvPr/>
        </p:nvGrpSpPr>
        <p:grpSpPr>
          <a:xfrm>
            <a:off x="3618025" y="4725144"/>
            <a:ext cx="5418471" cy="1384995"/>
            <a:chOff x="3131840" y="5428381"/>
            <a:chExt cx="5418471" cy="1384995"/>
          </a:xfrm>
        </p:grpSpPr>
        <p:sp>
          <p:nvSpPr>
            <p:cNvPr id="12" name="Rettangolo 11"/>
            <p:cNvSpPr/>
            <p:nvPr/>
          </p:nvSpPr>
          <p:spPr>
            <a:xfrm>
              <a:off x="3131840" y="5428381"/>
              <a:ext cx="5418471" cy="13849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dirty="0" smtClean="0">
                  <a:solidFill>
                    <a:srgbClr val="0070C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 NON si sciolgono in acqua            IDROFOBI </a:t>
              </a:r>
              <a:r>
                <a:rPr lang="it-IT" sz="1400" dirty="0" smtClean="0">
                  <a:solidFill>
                    <a:srgbClr val="C00000"/>
                  </a:solidFill>
                  <a:latin typeface="Comic Sans MS" panose="030F0702030302020204" pitchFamily="66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 </a:t>
              </a:r>
              <a:r>
                <a:rPr lang="it-IT" sz="1400" dirty="0" smtClean="0">
                  <a:solidFill>
                    <a:srgbClr val="0070C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Apolari           </a:t>
              </a:r>
            </a:p>
            <a:p>
              <a:endParaRPr lang="it-IT" sz="14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  <a:p>
              <a:r>
                <a:rPr lang="it-IT" sz="1400" dirty="0" smtClean="0">
                  <a:solidFill>
                    <a:srgbClr val="0070C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                     SI sciolgono nei tessuti «grassi» e negli oli </a:t>
              </a:r>
            </a:p>
            <a:p>
              <a:endParaRPr lang="it-IT" sz="14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  <a:p>
              <a:endParaRPr lang="it-IT" sz="14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  <a:p>
              <a:pPr algn="ctr"/>
              <a:r>
                <a:rPr lang="it-IT" sz="1400" dirty="0" smtClean="0">
                  <a:solidFill>
                    <a:srgbClr val="0070C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ACCUMULO e </a:t>
              </a:r>
              <a:r>
                <a:rPr lang="it-IT" sz="1400" dirty="0" smtClean="0">
                  <a:solidFill>
                    <a:srgbClr val="FF000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BIOACCUMULO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grpSp>
          <p:nvGrpSpPr>
            <p:cNvPr id="19" name="Gruppo 18"/>
            <p:cNvGrpSpPr/>
            <p:nvPr/>
          </p:nvGrpSpPr>
          <p:grpSpPr>
            <a:xfrm>
              <a:off x="5580112" y="5517231"/>
              <a:ext cx="504056" cy="936105"/>
              <a:chOff x="5580112" y="5517231"/>
              <a:chExt cx="504056" cy="936105"/>
            </a:xfrm>
          </p:grpSpPr>
          <p:sp>
            <p:nvSpPr>
              <p:cNvPr id="13" name="Freccia angolare bidirezionale 12"/>
              <p:cNvSpPr/>
              <p:nvPr/>
            </p:nvSpPr>
            <p:spPr>
              <a:xfrm rot="10800000" flipH="1">
                <a:off x="5580112" y="5517231"/>
                <a:ext cx="360040" cy="360040"/>
              </a:xfrm>
              <a:prstGeom prst="leftUpArrow">
                <a:avLst>
                  <a:gd name="adj1" fmla="val 25000"/>
                  <a:gd name="adj2" fmla="val 24401"/>
                  <a:gd name="adj3" fmla="val 25000"/>
                </a:avLst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" name="Freccia in giù 13"/>
              <p:cNvSpPr/>
              <p:nvPr/>
            </p:nvSpPr>
            <p:spPr>
              <a:xfrm>
                <a:off x="5796136" y="6165304"/>
                <a:ext cx="288032" cy="288032"/>
              </a:xfrm>
              <a:prstGeom prst="downArrow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5" name="Rettangolo 14"/>
          <p:cNvSpPr/>
          <p:nvPr/>
        </p:nvSpPr>
        <p:spPr>
          <a:xfrm>
            <a:off x="24010" y="4149080"/>
            <a:ext cx="3611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 smtClean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CONTROLLO  e  REGOLAMENTAZIONE</a:t>
            </a:r>
          </a:p>
          <a:p>
            <a:pPr algn="ctr"/>
            <a:r>
              <a:rPr lang="it-IT" sz="1400" dirty="0" smtClean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NORMATIVE </a:t>
            </a:r>
            <a:endParaRPr lang="it-IT" dirty="0"/>
          </a:p>
        </p:txBody>
      </p:sp>
      <p:sp>
        <p:nvSpPr>
          <p:cNvPr id="16" name="Stella a 5 punte 15"/>
          <p:cNvSpPr/>
          <p:nvPr/>
        </p:nvSpPr>
        <p:spPr>
          <a:xfrm>
            <a:off x="323528" y="3789040"/>
            <a:ext cx="432048" cy="338336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2"/>
          <a:srcRect t="64855" r="46034"/>
          <a:stretch/>
        </p:blipFill>
        <p:spPr bwMode="auto">
          <a:xfrm>
            <a:off x="5148064" y="1412776"/>
            <a:ext cx="2542116" cy="1274417"/>
          </a:xfrm>
          <a:prstGeom prst="rect">
            <a:avLst/>
          </a:prstGeom>
          <a:ln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reccia a destra rientrata 4"/>
          <p:cNvSpPr/>
          <p:nvPr/>
        </p:nvSpPr>
        <p:spPr>
          <a:xfrm>
            <a:off x="4169656" y="1340768"/>
            <a:ext cx="978408" cy="288032"/>
          </a:xfrm>
          <a:prstGeom prst="notched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7740352" y="1556792"/>
            <a:ext cx="129875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OGGI </a:t>
            </a:r>
          </a:p>
          <a:p>
            <a:pPr algn="ctr"/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BANDITI </a:t>
            </a:r>
          </a:p>
          <a:p>
            <a:pPr algn="ctr"/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</a:t>
            </a:r>
          </a:p>
          <a:p>
            <a:pPr algn="ctr"/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ELIMINATI</a:t>
            </a:r>
          </a:p>
          <a:p>
            <a:pPr algn="ctr"/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DAL COMMERCIO</a:t>
            </a:r>
            <a:endParaRPr lang="it-IT" sz="1000" dirty="0"/>
          </a:p>
        </p:txBody>
      </p:sp>
      <p:pic>
        <p:nvPicPr>
          <p:cNvPr id="18" name="Immagine 1" descr="B13.03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27" y="5013176"/>
            <a:ext cx="3578049" cy="129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tangolo 20"/>
          <p:cNvSpPr/>
          <p:nvPr/>
        </p:nvSpPr>
        <p:spPr>
          <a:xfrm>
            <a:off x="35496" y="5919083"/>
            <a:ext cx="18822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[X] nei grassi &gt; [X] in acqua  </a:t>
            </a:r>
            <a:endParaRPr lang="it-IT" sz="1000" dirty="0">
              <a:solidFill>
                <a:srgbClr val="FF0000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2771800" y="6309320"/>
            <a:ext cx="24032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[X] </a:t>
            </a:r>
            <a:r>
              <a:rPr lang="it-IT" sz="1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aumenta nella catena alimentare  </a:t>
            </a:r>
            <a:endParaRPr lang="it-IT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92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ormula di strut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81128"/>
            <a:ext cx="1580198" cy="158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987824" y="1700808"/>
            <a:ext cx="608416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Insetticidi</a:t>
            </a:r>
            <a:r>
              <a:rPr lang="it-IT" sz="14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: 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a) salvaguardia salute umana da malattie trasmesse da insetti vettori</a:t>
            </a:r>
          </a:p>
          <a:p>
            <a:pPr lvl="0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  b) salvaguardia dei raccolti</a:t>
            </a:r>
          </a:p>
          <a:p>
            <a:pPr lvl="0"/>
            <a:endParaRPr lang="it-IT" sz="1200" dirty="0">
              <a:solidFill>
                <a:srgbClr val="0070C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lvl="0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	zolfo (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SO</a:t>
            </a:r>
            <a:r>
              <a:rPr lang="it-IT" sz="1200" baseline="-25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) (velenoso per inalazione)</a:t>
            </a:r>
          </a:p>
          <a:p>
            <a:pPr lvl="0"/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	H</a:t>
            </a:r>
            <a:r>
              <a:rPr lang="it-IT" sz="1200" baseline="-25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BO</a:t>
            </a:r>
            <a:r>
              <a:rPr lang="it-IT" sz="1200" baseline="-25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lvl="0"/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it-IT" sz="1200" dirty="0" err="1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As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e suoi composti (velenosi per ingestione)</a:t>
            </a:r>
          </a:p>
          <a:p>
            <a:pPr lvl="0"/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	Hg e suoi composti</a:t>
            </a:r>
            <a:endParaRPr lang="it-IT" sz="1200" dirty="0" smtClean="0">
              <a:solidFill>
                <a:srgbClr val="0070C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lvl="0"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	      MA inorganici e organo-metallici persistenti e</a:t>
            </a:r>
          </a:p>
          <a:p>
            <a:pPr lvl="0" algn="ctr"/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MOLTO   TOSSICI  per uomo e animali</a:t>
            </a:r>
          </a:p>
          <a:p>
            <a:pPr lvl="0" algn="ctr"/>
            <a:endParaRPr lang="it-IT" sz="1200" dirty="0">
              <a:solidFill>
                <a:srgbClr val="0070C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lvl="0"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             </a:t>
            </a:r>
          </a:p>
          <a:p>
            <a:pPr lvl="0"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             ORGANICI </a:t>
            </a:r>
          </a:p>
          <a:p>
            <a:pPr lvl="0" algn="ctr"/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(piccole quantità, meno tossiche per l’uomo) </a:t>
            </a:r>
          </a:p>
          <a:p>
            <a:pPr lvl="0" algn="ctr"/>
            <a:endParaRPr lang="it-IT" sz="1200" dirty="0">
              <a:solidFill>
                <a:srgbClr val="0070C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lvl="0"/>
            <a:r>
              <a:rPr lang="it-IT" sz="1200" b="1" dirty="0" err="1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Organoclorurati</a:t>
            </a:r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:  </a:t>
            </a:r>
            <a:r>
              <a:rPr lang="it-IT" sz="1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stabili</a:t>
            </a:r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(non degradano), </a:t>
            </a:r>
            <a:r>
              <a:rPr lang="it-IT" sz="1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insolubili in </a:t>
            </a:r>
            <a:r>
              <a:rPr lang="it-IT" sz="1000" dirty="0" err="1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aq</a:t>
            </a:r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solubili nei grassi, </a:t>
            </a:r>
            <a:r>
              <a:rPr lang="it-IT" sz="1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tossicità</a:t>
            </a:r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alta per insetti ma bassa per l’uomo</a:t>
            </a:r>
          </a:p>
          <a:p>
            <a:pPr lvl="0"/>
            <a:endParaRPr lang="it-IT" sz="1400" dirty="0" smtClean="0">
              <a:solidFill>
                <a:srgbClr val="0070C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1520" y="332656"/>
            <a:ext cx="802976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Pesticidi : </a:t>
            </a: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insetticidi, erbicidi, fungicidi</a:t>
            </a:r>
          </a:p>
          <a:p>
            <a:pPr lvl="0"/>
            <a:r>
              <a:rPr lang="it-IT" sz="14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molecole che bloccano un processo metabolico </a:t>
            </a:r>
            <a:r>
              <a:rPr lang="it-IT" sz="14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 uccidono o controllano organismi indesiderati</a:t>
            </a:r>
          </a:p>
          <a:p>
            <a:pPr lvl="0"/>
            <a:endParaRPr lang="it-IT" sz="1400" dirty="0" smtClean="0">
              <a:solidFill>
                <a:srgbClr val="0070C0"/>
              </a:solidFill>
              <a:latin typeface="Comic Sans MS" panose="030F0702030302020204" pitchFamily="66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0"/>
            <a:r>
              <a:rPr lang="it-IT" sz="14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Molecole diverse per obiettivi diversi (insetti, piante, funghi)</a:t>
            </a:r>
          </a:p>
          <a:p>
            <a:pPr lvl="0"/>
            <a:endParaRPr lang="it-IT" sz="1400" dirty="0" smtClean="0">
              <a:solidFill>
                <a:srgbClr val="0070C0"/>
              </a:solidFill>
              <a:latin typeface="Comic Sans MS" panose="030F0702030302020204" pitchFamily="66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0"/>
            <a:r>
              <a:rPr lang="it-IT" sz="14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Paesi diversi diverso impiego di pesticidi </a:t>
            </a:r>
            <a:endParaRPr lang="it-IT" sz="1400" dirty="0">
              <a:solidFill>
                <a:prstClr val="black"/>
              </a:solidFill>
            </a:endParaRPr>
          </a:p>
        </p:txBody>
      </p:sp>
      <p:pic>
        <p:nvPicPr>
          <p:cNvPr id="6" name="Immagine 5"/>
          <p:cNvPicPr/>
          <p:nvPr/>
        </p:nvPicPr>
        <p:blipFill rotWithShape="1">
          <a:blip r:embed="rId3"/>
          <a:srcRect l="53681" t="36140" b="3127"/>
          <a:stretch/>
        </p:blipFill>
        <p:spPr>
          <a:xfrm>
            <a:off x="251520" y="1889686"/>
            <a:ext cx="2834820" cy="2691442"/>
          </a:xfrm>
          <a:prstGeom prst="rect">
            <a:avLst/>
          </a:prstGeom>
        </p:spPr>
      </p:pic>
      <p:sp>
        <p:nvSpPr>
          <p:cNvPr id="7" name="Stella a 5 punte 6"/>
          <p:cNvSpPr/>
          <p:nvPr/>
        </p:nvSpPr>
        <p:spPr>
          <a:xfrm>
            <a:off x="35496" y="6187008"/>
            <a:ext cx="432048" cy="338336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0124" y="6464369"/>
            <a:ext cx="7949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Il mondo vegetale è ricco di insetticidi  naturali – sintetizzati dalle piante per autodifesa da insetti e funghi </a:t>
            </a:r>
            <a:endParaRPr lang="it-IT" sz="1200" dirty="0"/>
          </a:p>
        </p:txBody>
      </p:sp>
      <p:pic>
        <p:nvPicPr>
          <p:cNvPr id="1026" name="Picture 2" descr="Risultati immagini per fumigazion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48880"/>
            <a:ext cx="1428750" cy="95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ccia in giù 8"/>
          <p:cNvSpPr/>
          <p:nvPr/>
        </p:nvSpPr>
        <p:spPr>
          <a:xfrm>
            <a:off x="6228184" y="3501008"/>
            <a:ext cx="288032" cy="186320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/>
          <p:nvPr/>
        </p:nvPicPr>
        <p:blipFill rotWithShape="1">
          <a:blip r:embed="rId6"/>
          <a:srcRect l="72271" r="9406" b="75730"/>
          <a:stretch/>
        </p:blipFill>
        <p:spPr>
          <a:xfrm>
            <a:off x="26331" y="4941168"/>
            <a:ext cx="1121434" cy="1070029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107504" y="4653136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000" dirty="0" err="1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Esaclorobenzene</a:t>
            </a:r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(HCB)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683568" y="6021288"/>
            <a:ext cx="63401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</a:t>
            </a:r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-diclorodifeniltricloroetano (DDT): non si scioglie, non evapora, non reagisce con la luce, metabolizzato </a:t>
            </a:r>
            <a:endParaRPr lang="it-IT" dirty="0"/>
          </a:p>
        </p:txBody>
      </p:sp>
      <p:pic>
        <p:nvPicPr>
          <p:cNvPr id="1030" name="Picture 6" descr="Dichlorodiphenyldichloroethyle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97152"/>
            <a:ext cx="1497330" cy="76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14"/>
          <p:cNvSpPr/>
          <p:nvPr/>
        </p:nvSpPr>
        <p:spPr>
          <a:xfrm>
            <a:off x="2339752" y="5157192"/>
            <a:ext cx="3097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771800" y="5517232"/>
            <a:ext cx="3062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DDE</a:t>
            </a:r>
          </a:p>
          <a:p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(metabolita di DDT) no efficace ma persistente </a:t>
            </a:r>
            <a:endParaRPr lang="it-IT" dirty="0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8"/>
          <a:srcRect l="35342" t="23899" r="46193" b="56869"/>
          <a:stretch/>
        </p:blipFill>
        <p:spPr>
          <a:xfrm>
            <a:off x="5148064" y="4869160"/>
            <a:ext cx="900677" cy="625668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4283968" y="4797152"/>
            <a:ext cx="9861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err="1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Toxafene</a:t>
            </a:r>
            <a:endParaRPr lang="it-IT" sz="1000" dirty="0" smtClean="0">
              <a:solidFill>
                <a:srgbClr val="0070C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(miscela di </a:t>
            </a:r>
          </a:p>
          <a:p>
            <a:r>
              <a:rPr lang="it-IT" sz="1000" dirty="0" err="1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cloroderivati</a:t>
            </a:r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del </a:t>
            </a:r>
            <a:r>
              <a:rPr lang="it-IT" sz="1000" dirty="0" err="1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canfene</a:t>
            </a:r>
            <a:endParaRPr lang="it-IT" dirty="0"/>
          </a:p>
        </p:txBody>
      </p:sp>
      <p:pic>
        <p:nvPicPr>
          <p:cNvPr id="22" name="Immagine 21"/>
          <p:cNvPicPr/>
          <p:nvPr/>
        </p:nvPicPr>
        <p:blipFill rotWithShape="1">
          <a:blip r:embed="rId9"/>
          <a:srcRect l="44221" t="18226" r="40557" b="64091"/>
          <a:stretch/>
        </p:blipFill>
        <p:spPr>
          <a:xfrm>
            <a:off x="6300192" y="4725144"/>
            <a:ext cx="931653" cy="828136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7164288" y="4869160"/>
            <a:ext cx="16401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err="1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Ciclopentadieni</a:t>
            </a:r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clorurati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6939320" y="5085184"/>
            <a:ext cx="2169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legato a composti organici </a:t>
            </a:r>
          </a:p>
          <a:p>
            <a:pPr algn="ctr"/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vario genere </a:t>
            </a:r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diversi insetticidi</a:t>
            </a:r>
            <a:endParaRPr lang="it-IT" dirty="0"/>
          </a:p>
        </p:txBody>
      </p:sp>
      <p:sp>
        <p:nvSpPr>
          <p:cNvPr id="2" name="Freccia circolare a sinistra 1"/>
          <p:cNvSpPr/>
          <p:nvPr/>
        </p:nvSpPr>
        <p:spPr>
          <a:xfrm rot="17687540" flipV="1">
            <a:off x="6010247" y="5458284"/>
            <a:ext cx="216024" cy="70708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10"/>
          <a:srcRect t="64855" r="83108"/>
          <a:stretch/>
        </p:blipFill>
        <p:spPr bwMode="auto">
          <a:xfrm>
            <a:off x="8345600" y="5534131"/>
            <a:ext cx="618888" cy="991213"/>
          </a:xfrm>
          <a:prstGeom prst="rect">
            <a:avLst/>
          </a:prstGeom>
          <a:ln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0557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1520" y="2094528"/>
            <a:ext cx="446449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200" b="1" dirty="0" err="1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Organofosfati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: più </a:t>
            </a:r>
            <a:r>
              <a:rPr lang="it-IT" sz="1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recente</a:t>
            </a:r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generazione, persistenza </a:t>
            </a:r>
            <a:r>
              <a:rPr lang="it-IT" sz="1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breve durata </a:t>
            </a:r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(degradano velocemente a acido fosforico e  alcoli), </a:t>
            </a:r>
          </a:p>
          <a:p>
            <a:pPr lvl="0"/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maggiore </a:t>
            </a:r>
            <a:r>
              <a:rPr lang="it-IT" sz="1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tossicità </a:t>
            </a:r>
            <a:r>
              <a:rPr lang="it-IT" sz="1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acuta </a:t>
            </a:r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per uomo e mammiferi</a:t>
            </a:r>
          </a:p>
          <a:p>
            <a:pPr lvl="0"/>
            <a:endParaRPr lang="it-IT" sz="1000" dirty="0">
              <a:solidFill>
                <a:srgbClr val="0070C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lvl="0"/>
            <a:endParaRPr lang="it-IT" sz="1000" dirty="0" smtClean="0">
              <a:solidFill>
                <a:srgbClr val="0070C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lvl="0"/>
            <a:endParaRPr lang="it-IT" sz="1000" dirty="0">
              <a:solidFill>
                <a:srgbClr val="0070C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79512" y="404664"/>
            <a:ext cx="568937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Ceppi resistenti (es. DDT</a:t>
            </a:r>
            <a:r>
              <a:rPr lang="it-IT" sz="1400" dirty="0" smtClean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 DDE, non attivo!)</a:t>
            </a:r>
            <a:endParaRPr lang="it-IT" sz="1400" dirty="0" smtClean="0">
              <a:solidFill>
                <a:srgbClr val="FFC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it-IT" sz="1000" dirty="0">
              <a:solidFill>
                <a:srgbClr val="FFC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it-IT" sz="1400" dirty="0" smtClean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Tossicità: 	acuta  </a:t>
            </a:r>
            <a:r>
              <a:rPr lang="it-IT" sz="1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(rapida comparsa dei sintomi subito dopo l’assunzione)</a:t>
            </a:r>
          </a:p>
          <a:p>
            <a:r>
              <a:rPr lang="it-IT" sz="1400" dirty="0" smtClean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cronica </a:t>
            </a:r>
            <a:r>
              <a:rPr lang="it-IT" sz="1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(continuativa, a lungo termine):</a:t>
            </a:r>
            <a:r>
              <a:rPr lang="it-IT" sz="1400" dirty="0" smtClean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tossicologia ambientale  </a:t>
            </a:r>
          </a:p>
          <a:p>
            <a:endParaRPr lang="it-IT" sz="1400" dirty="0" smtClean="0">
              <a:solidFill>
                <a:srgbClr val="FFC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Stella a 5 punte 4"/>
          <p:cNvSpPr/>
          <p:nvPr/>
        </p:nvSpPr>
        <p:spPr>
          <a:xfrm>
            <a:off x="179512" y="44624"/>
            <a:ext cx="432048" cy="338336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79512" y="1772816"/>
            <a:ext cx="25811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Insetticidi : 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uccidono gli insetti</a:t>
            </a:r>
            <a:endParaRPr lang="it-IT" sz="1200" dirty="0">
              <a:solidFill>
                <a:srgbClr val="0070C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61417" t="31595"/>
          <a:stretch/>
        </p:blipFill>
        <p:spPr>
          <a:xfrm>
            <a:off x="5148064" y="1693013"/>
            <a:ext cx="3448649" cy="4472291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51520" y="3212976"/>
            <a:ext cx="397897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it-IT" sz="12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Carbammati:</a:t>
            </a:r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simili </a:t>
            </a:r>
            <a:r>
              <a:rPr lang="it-IT" sz="1000" dirty="0" err="1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organofosfati</a:t>
            </a:r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persistenza breve </a:t>
            </a:r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durata </a:t>
            </a:r>
            <a:endParaRPr lang="it-IT" sz="1000" dirty="0" smtClean="0">
              <a:solidFill>
                <a:srgbClr val="0070C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(reagiscono con </a:t>
            </a:r>
            <a:r>
              <a:rPr lang="it-IT" sz="1000" dirty="0" err="1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aq</a:t>
            </a:r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e i prodotti non sono tossici)</a:t>
            </a:r>
          </a:p>
          <a:p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Bassa tossicità per contatto</a:t>
            </a:r>
          </a:p>
          <a:p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Molecola originale elevata </a:t>
            </a:r>
            <a:r>
              <a:rPr lang="it-IT" sz="1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tossicità acuta 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10" name="Immagine 9"/>
          <p:cNvPicPr/>
          <p:nvPr/>
        </p:nvPicPr>
        <p:blipFill rotWithShape="1">
          <a:blip r:embed="rId3"/>
          <a:srcRect l="43801" t="19170" r="6584" b="67033"/>
          <a:stretch/>
        </p:blipFill>
        <p:spPr>
          <a:xfrm>
            <a:off x="395536" y="4005064"/>
            <a:ext cx="3036498" cy="60925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652120" y="836712"/>
            <a:ext cx="3408305" cy="553998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it-IT" sz="1000" dirty="0" err="1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MUTAGENi</a:t>
            </a:r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(alterazioni DNA dannose e ereditabili) </a:t>
            </a:r>
          </a:p>
          <a:p>
            <a:r>
              <a:rPr lang="it-IT" sz="1000" dirty="0" err="1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CANCEROGENi</a:t>
            </a:r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(insorgenza del cancro) </a:t>
            </a:r>
          </a:p>
          <a:p>
            <a:r>
              <a:rPr lang="it-IT" sz="1000" dirty="0" err="1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TERATOGENi</a:t>
            </a:r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(causano difetti nel feto)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4454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3528" y="404664"/>
            <a:ext cx="5783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Erbicidi:</a:t>
            </a:r>
            <a:r>
              <a:rPr lang="it-IT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distruggono le piante erbacee, senza rovinare i raccolti (diserbanti)</a:t>
            </a:r>
            <a:endParaRPr lang="it-IT" sz="1200" dirty="0"/>
          </a:p>
        </p:txBody>
      </p:sp>
      <p:sp>
        <p:nvSpPr>
          <p:cNvPr id="5" name="Rettangolo 4"/>
          <p:cNvSpPr/>
          <p:nvPr/>
        </p:nvSpPr>
        <p:spPr>
          <a:xfrm>
            <a:off x="683568" y="836712"/>
            <a:ext cx="80361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Composti inorganici 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come 	Na</a:t>
            </a:r>
            <a:r>
              <a:rPr lang="it-IT" sz="1200" baseline="-25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3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AsO</a:t>
            </a:r>
            <a:r>
              <a:rPr lang="it-IT" sz="1200" baseline="-25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3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	  NaClO</a:t>
            </a:r>
            <a:r>
              <a:rPr lang="it-IT" sz="1200" baseline="-25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3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	</a:t>
            </a: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CuSO</a:t>
            </a:r>
            <a:r>
              <a:rPr lang="it-IT" sz="1200" baseline="-25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4   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 organometallici – tossici e persistenti nel suolo  </a:t>
            </a:r>
            <a:endParaRPr lang="it-IT" sz="1200" dirty="0">
              <a:solidFill>
                <a:srgbClr val="0070C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27584" y="1124744"/>
            <a:ext cx="66672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Oggi sostituiti da 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derivati organ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ici dell’arsenico: più 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selettiv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i, 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meno tossici 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per i mammiferi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683568" y="1412776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Triazine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: 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metabolizzate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dalle piante superiori (a prodotti non tossici), 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tossiche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per tutte le piante a 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elevate concentrazioni</a:t>
            </a:r>
          </a:p>
          <a:p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Forme di 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resistenza</a:t>
            </a:r>
          </a:p>
          <a:p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Bassa persistenza nei terreni (pochi mesi) MA moderatamente solubile in acqua 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 inquinamento delle falde acquifere/pozzi </a:t>
            </a:r>
          </a:p>
          <a:p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NON sono rimosse dai normali trattamenti di potabilizzazione (solo carbone attivo)</a:t>
            </a:r>
          </a:p>
          <a:p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NO tossicità acuta ma possibile cancerogeno</a:t>
            </a:r>
            <a:endParaRPr lang="it-IT" dirty="0"/>
          </a:p>
        </p:txBody>
      </p:sp>
      <p:pic>
        <p:nvPicPr>
          <p:cNvPr id="8" name="Immagine 7"/>
          <p:cNvPicPr/>
          <p:nvPr/>
        </p:nvPicPr>
        <p:blipFill rotWithShape="1">
          <a:blip r:embed="rId2"/>
          <a:srcRect l="43516" t="44411" r="9124" b="34517"/>
          <a:stretch/>
        </p:blipFill>
        <p:spPr>
          <a:xfrm>
            <a:off x="5436096" y="2780928"/>
            <a:ext cx="2898475" cy="992039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683568" y="2924944"/>
            <a:ext cx="28552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Cloroacetammidi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: 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sostituti di triazine</a:t>
            </a:r>
          </a:p>
          <a:p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tossiche per i pesci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Cancerogene per gli animali</a:t>
            </a:r>
          </a:p>
          <a:p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Possibili contaminanti falde acquifere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 rot="16200000">
            <a:off x="-820374" y="2412663"/>
            <a:ext cx="2595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Ritrovati nelle acque piovane!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683568" y="3861048"/>
            <a:ext cx="47404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Derivati </a:t>
            </a:r>
            <a:r>
              <a:rPr lang="it-IT" sz="1200" dirty="0" err="1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fenossialifatici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: 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sottoprodotti più tossici degli erbicidi!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3"/>
          <a:srcRect l="17083" t="63521" r="31047"/>
          <a:stretch/>
        </p:blipFill>
        <p:spPr>
          <a:xfrm>
            <a:off x="755576" y="4314886"/>
            <a:ext cx="3925321" cy="1994434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4860032" y="4293096"/>
            <a:ext cx="3528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Dalla sintesi 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Diossine come by-</a:t>
            </a:r>
            <a:r>
              <a:rPr lang="it-IT" sz="1200" dirty="0" err="1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product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15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isultati immagini per Policlorobifenil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6952"/>
            <a:ext cx="1668780" cy="115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 descr="formula di struttura delle due diossine">
            <a:hlinkClick r:id="rId4" tooltip="&quot;formula di struttura delle due diossine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08720"/>
            <a:ext cx="171450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formula di struttura del TCDD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505075" cy="8851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467544" y="476672"/>
            <a:ext cx="8829661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Diossine:    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eteri ciclici, </a:t>
            </a: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altamente 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infiammabili, </a:t>
            </a: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ogni volta che brucia materiale organico in presenza di 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cloro si formano </a:t>
            </a:r>
          </a:p>
          <a:p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	 le </a:t>
            </a:r>
            <a:r>
              <a:rPr lang="it-IT" sz="1200" dirty="0" err="1" smtClean="0">
                <a:solidFill>
                  <a:srgbClr val="C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Dibenzodiossine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r>
              <a:rPr lang="it-IT" sz="1200" dirty="0" err="1" smtClean="0">
                <a:solidFill>
                  <a:srgbClr val="C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policlorurate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: </a:t>
            </a:r>
            <a:r>
              <a:rPr lang="it-IT" sz="1200" dirty="0" err="1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polialogenate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persistenti</a:t>
            </a:r>
          </a:p>
          <a:p>
            <a:pPr lvl="0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	 Ingerite </a:t>
            </a: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con gli alimenti </a:t>
            </a: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ea typeface="Calibri"/>
                <a:cs typeface="Times New Roman"/>
                <a:sym typeface="Wingdings" panose="05000000000000000000" pitchFamily="2" charset="2"/>
              </a:rPr>
              <a:t> </a:t>
            </a:r>
            <a:r>
              <a:rPr lang="it-IT" sz="1200" dirty="0" err="1">
                <a:solidFill>
                  <a:srgbClr val="0070C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bioaccumulazione</a:t>
            </a: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endParaRPr lang="it-IT" sz="1200" dirty="0">
              <a:solidFill>
                <a:srgbClr val="0070C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 Effetti sull’apparato riproduttore, cancerogene</a:t>
            </a:r>
          </a:p>
          <a:p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 Gli effetti durano tutta la vita</a:t>
            </a:r>
            <a:endParaRPr lang="it-IT" sz="1200" dirty="0">
              <a:solidFill>
                <a:srgbClr val="0070C0"/>
              </a:solidFill>
            </a:endParaRPr>
          </a:p>
        </p:txBody>
      </p:sp>
      <p:pic>
        <p:nvPicPr>
          <p:cNvPr id="7" name="Immagine 6" descr="spongiadiossina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699" y="2780928"/>
            <a:ext cx="2249805" cy="12166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tangolo 7"/>
          <p:cNvSpPr/>
          <p:nvPr/>
        </p:nvSpPr>
        <p:spPr>
          <a:xfrm>
            <a:off x="6084168" y="2132856"/>
            <a:ext cx="302433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diossine naturali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: proprietà </a:t>
            </a: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antifungine, </a:t>
            </a:r>
          </a:p>
          <a:p>
            <a:pPr>
              <a:lnSpc>
                <a:spcPct val="115000"/>
              </a:lnSpc>
            </a:pP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usate </a:t>
            </a: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per applicazioni farmacologiche </a:t>
            </a:r>
            <a:endParaRPr lang="it-IT" sz="1200" dirty="0" smtClean="0">
              <a:solidFill>
                <a:srgbClr val="0070C0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(infezioni micotiche, malaria, </a:t>
            </a: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per es.)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059832" y="1916832"/>
            <a:ext cx="1186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La più tossica!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7452320" y="4005064"/>
            <a:ext cx="13179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 smtClean="0">
                <a:solidFill>
                  <a:srgbClr val="0070C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spongiadiossina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endParaRPr lang="it-IT" dirty="0"/>
          </a:p>
        </p:txBody>
      </p:sp>
      <p:sp>
        <p:nvSpPr>
          <p:cNvPr id="13" name="Ovale 12"/>
          <p:cNvSpPr/>
          <p:nvPr/>
        </p:nvSpPr>
        <p:spPr>
          <a:xfrm>
            <a:off x="6516216" y="908720"/>
            <a:ext cx="216024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251520" y="2852936"/>
            <a:ext cx="4809330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PoliCloroBifenili</a:t>
            </a: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PCB: 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molecole </a:t>
            </a:r>
            <a:r>
              <a:rPr lang="it-IT" sz="1200" dirty="0" err="1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organoclorurate</a:t>
            </a:r>
            <a:endParaRPr lang="it-IT" sz="12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Sia solidi sia liquidi, in miscele</a:t>
            </a:r>
          </a:p>
          <a:p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Insolubili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in acqua  altamente 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lipofili 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it-IT" sz="1200" dirty="0" err="1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bioaccumulazione</a:t>
            </a:r>
            <a:endParaRPr lang="it-IT" sz="1200" dirty="0" smtClean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NON tossici ma danni a lungo termine</a:t>
            </a:r>
          </a:p>
          <a:p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Inerti</a:t>
            </a:r>
          </a:p>
          <a:p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Non bruciano, non evaporano  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persistenti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nei suoli</a:t>
            </a:r>
          </a:p>
          <a:p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Diversi impieghi: refrigeranti, plastificanti, oli dei trasformatori</a:t>
            </a:r>
            <a:endParaRPr lang="it-IT" sz="1200" dirty="0" smtClean="0">
              <a:sym typeface="Wingdings" panose="05000000000000000000" pitchFamily="2" charset="2"/>
            </a:endParaRPr>
          </a:p>
          <a:p>
            <a:endParaRPr lang="it-IT" sz="1200" dirty="0" smtClean="0">
              <a:solidFill>
                <a:srgbClr val="0070C0"/>
              </a:solidFill>
              <a:latin typeface="Comic Sans MS" panose="030F0702030302020204" pitchFamily="66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026" name="Picture 2" descr="Risultati immagini per Policlorobifenili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8" t="16708" r="31114" b="66222"/>
          <a:stretch/>
        </p:blipFill>
        <p:spPr bwMode="auto">
          <a:xfrm>
            <a:off x="3923928" y="2636912"/>
            <a:ext cx="1724171" cy="59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14"/>
          <p:cNvSpPr/>
          <p:nvPr/>
        </p:nvSpPr>
        <p:spPr>
          <a:xfrm>
            <a:off x="5580112" y="3717032"/>
            <a:ext cx="154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Planari o eclissati, </a:t>
            </a:r>
          </a:p>
          <a:p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eclissati più tossici</a:t>
            </a:r>
            <a:endParaRPr lang="it-IT" dirty="0"/>
          </a:p>
        </p:txBody>
      </p:sp>
      <p:pic>
        <p:nvPicPr>
          <p:cNvPr id="1034" name="Picture 10" descr="Risultati immagini per Policlorobifenili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398" r="1700" b="23284"/>
          <a:stretch/>
        </p:blipFill>
        <p:spPr bwMode="auto">
          <a:xfrm>
            <a:off x="251520" y="4391622"/>
            <a:ext cx="4410017" cy="20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tangolo 15"/>
          <p:cNvSpPr/>
          <p:nvPr/>
        </p:nvSpPr>
        <p:spPr>
          <a:xfrm>
            <a:off x="1907704" y="5517232"/>
            <a:ext cx="6286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Δ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, O</a:t>
            </a:r>
            <a:r>
              <a:rPr lang="it-IT" sz="1200" baseline="-250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2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5652120" y="5157192"/>
            <a:ext cx="2560316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Diossine, furani e PCB</a:t>
            </a:r>
          </a:p>
          <a:p>
            <a:pPr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Interferenze con ormoni sessuali</a:t>
            </a:r>
          </a:p>
          <a:p>
            <a:pPr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 tossicità acuta</a:t>
            </a:r>
          </a:p>
          <a:p>
            <a:pPr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Danni a lungo termine</a:t>
            </a:r>
          </a:p>
          <a:p>
            <a:pPr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Cancro</a:t>
            </a:r>
            <a:endParaRPr lang="it-IT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50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3528" y="620688"/>
            <a:ext cx="8260595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Idrocarburi Policiclici Aromatici IPA (o PAH): </a:t>
            </a:r>
          </a:p>
          <a:p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omposti organici ad anelli condensati, generalmente solidi 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volatili i più piccoli, </a:t>
            </a:r>
          </a:p>
          <a:p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poco volatili i più grandi 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 condensano e si </a:t>
            </a:r>
            <a:r>
              <a:rPr lang="it-IT" sz="1200" dirty="0" err="1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adsorbono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su particolato (fuliggine/cenere)  assorbiti per 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inalazione</a:t>
            </a:r>
          </a:p>
          <a:p>
            <a:r>
              <a:rPr lang="it-IT" sz="1200" dirty="0" err="1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Bioaccumulazione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sui tessuti di alcuni organismi marini (es. cetacei)</a:t>
            </a:r>
            <a:endParaRPr lang="it-IT" sz="1200" dirty="0" smtClean="0">
              <a:solidFill>
                <a:srgbClr val="0070C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Solo alcuni dannosi per l’uomo</a:t>
            </a:r>
          </a:p>
          <a:p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Onnipresenti nell’atmosfera (inquinanti atmosferici)</a:t>
            </a:r>
          </a:p>
          <a:p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Degradati nell’aria da HO</a:t>
            </a:r>
            <a:r>
              <a:rPr lang="it-IT" sz="1200" baseline="30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  <a:endParaRPr lang="it-IT" sz="1200" dirty="0" smtClean="0">
              <a:solidFill>
                <a:srgbClr val="0070C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Origine antropica: emissioni veicolari e impianti termici, centrali termoelettriche, inceneritori, raffinerie, </a:t>
            </a:r>
          </a:p>
          <a:p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industrie chimiche e plastiche, lavorazione metalli</a:t>
            </a:r>
          </a:p>
          <a:p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Inquinamento indoor: fumo di tabacco e combustione legna e carbone	</a:t>
            </a:r>
            <a:endParaRPr lang="it-IT" sz="14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Risultati immagini per idrocarburi aromatici anelli fusi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5" t="24384" r="20231" b="47958"/>
          <a:stretch/>
        </p:blipFill>
        <p:spPr bwMode="auto">
          <a:xfrm>
            <a:off x="4067944" y="2636912"/>
            <a:ext cx="4856085" cy="153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67544" y="3717032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200" dirty="0" err="1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Conc</a:t>
            </a:r>
            <a:r>
              <a:rPr lang="it-IT" sz="1200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espressa in </a:t>
            </a:r>
            <a:r>
              <a:rPr lang="it-IT" sz="1200" dirty="0" err="1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ppb</a:t>
            </a:r>
            <a:r>
              <a:rPr lang="it-IT" sz="1200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(parti (molecole inquinanti) </a:t>
            </a:r>
          </a:p>
          <a:p>
            <a:pPr lvl="0"/>
            <a:r>
              <a:rPr lang="it-IT" sz="1200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per miliardo (molecole di aria) 1/10</a:t>
            </a:r>
            <a:r>
              <a:rPr lang="it-IT" sz="1200" baseline="30000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9</a:t>
            </a:r>
            <a:r>
              <a:rPr lang="it-IT" sz="1200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 </a:t>
            </a:r>
          </a:p>
          <a:p>
            <a:pPr lvl="0"/>
            <a:r>
              <a:rPr lang="it-IT" sz="1200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 </a:t>
            </a:r>
            <a:r>
              <a:rPr lang="it-IT" sz="1200" dirty="0" err="1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ppt</a:t>
            </a:r>
            <a:r>
              <a:rPr lang="it-IT" sz="1200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(parti per trilione 1/1</a:t>
            </a:r>
            <a:r>
              <a:rPr lang="it-IT" sz="1200" dirty="0" smtClean="0">
                <a:solidFill>
                  <a:srgbClr val="4F81BD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0</a:t>
            </a:r>
            <a:r>
              <a:rPr lang="it-IT" sz="1200" baseline="30000" dirty="0" smtClean="0">
                <a:solidFill>
                  <a:srgbClr val="4F81BD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12</a:t>
            </a:r>
            <a:endParaRPr lang="it-IT" sz="1200" dirty="0">
              <a:solidFill>
                <a:schemeClr val="accent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23528" y="501317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Prodotti da combustione incompleta, maggiore produzione con impianti e motori 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malfunzionanti:</a:t>
            </a:r>
          </a:p>
          <a:p>
            <a:pPr lvl="0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Nella combustione molecole grandi frammentano in molecole più piccole (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cracking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 che in 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carenza di ossigeno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it-IT" sz="1200" dirty="0" err="1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ripolimerizzano</a:t>
            </a:r>
            <a:endParaRPr lang="it-IT" sz="1200" dirty="0" smtClean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lvl="0"/>
            <a:endParaRPr lang="it-IT" sz="12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lvl="0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Principale esposizione a IPA cancerogeni: alimenti affumicati o cotti alla griglia, e vegetali a foglia larga per deposizione degli IPA</a:t>
            </a:r>
            <a:endParaRPr lang="it-IT" sz="12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95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783</Words>
  <Application>Microsoft Office PowerPoint</Application>
  <PresentationFormat>Presentazione su schermo (4:3)</PresentationFormat>
  <Paragraphs>140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2014-04-11T09:46:27Z</dcterms:created>
  <dcterms:modified xsi:type="dcterms:W3CDTF">2019-11-12T08:56:04Z</dcterms:modified>
</cp:coreProperties>
</file>