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77" r:id="rId3"/>
    <p:sldId id="278" r:id="rId4"/>
    <p:sldId id="279" r:id="rId5"/>
    <p:sldId id="262" r:id="rId6"/>
    <p:sldId id="264" r:id="rId7"/>
    <p:sldId id="280" r:id="rId8"/>
    <p:sldId id="281" r:id="rId9"/>
    <p:sldId id="265" r:id="rId10"/>
    <p:sldId id="266" r:id="rId11"/>
    <p:sldId id="275" r:id="rId12"/>
    <p:sldId id="276" r:id="rId13"/>
    <p:sldId id="274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82" r:id="rId22"/>
    <p:sldId id="267" r:id="rId23"/>
    <p:sldId id="268" r:id="rId24"/>
    <p:sldId id="271" r:id="rId25"/>
    <p:sldId id="272" r:id="rId26"/>
    <p:sldId id="283" r:id="rId27"/>
  </p:sldIdLst>
  <p:sldSz cx="9144000" cy="6858000" type="screen4x3"/>
  <p:notesSz cx="6761163" cy="99425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E3C41-9013-4564-A160-BC4662EFF480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9F3DD-1675-4880-82DC-EF57E76CEF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7591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464E-23DC-4FD2-90C1-F5A5E0210E6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5837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2900-DB5E-4F24-8382-AC88DC6CBD31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59A0-3C7C-4E74-9897-D7083112F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324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2900-DB5E-4F24-8382-AC88DC6CBD31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59A0-3C7C-4E74-9897-D7083112F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762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2900-DB5E-4F24-8382-AC88DC6CBD31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59A0-3C7C-4E74-9897-D7083112F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26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2900-DB5E-4F24-8382-AC88DC6CBD31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59A0-3C7C-4E74-9897-D7083112F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948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2900-DB5E-4F24-8382-AC88DC6CBD31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59A0-3C7C-4E74-9897-D7083112F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2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2900-DB5E-4F24-8382-AC88DC6CBD31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59A0-3C7C-4E74-9897-D7083112F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68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2900-DB5E-4F24-8382-AC88DC6CBD31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59A0-3C7C-4E74-9897-D7083112F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86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2900-DB5E-4F24-8382-AC88DC6CBD31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59A0-3C7C-4E74-9897-D7083112F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329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2900-DB5E-4F24-8382-AC88DC6CBD31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59A0-3C7C-4E74-9897-D7083112F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37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2900-DB5E-4F24-8382-AC88DC6CBD31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59A0-3C7C-4E74-9897-D7083112F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56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2900-DB5E-4F24-8382-AC88DC6CBD31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59A0-3C7C-4E74-9897-D7083112F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224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62900-DB5E-4F24-8382-AC88DC6CBD31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259A0-3C7C-4E74-9897-D7083112F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80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emf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1176" y="44624"/>
            <a:ext cx="8579296" cy="2736304"/>
          </a:xfrm>
        </p:spPr>
        <p:txBody>
          <a:bodyPr>
            <a:normAutofit fontScale="90000"/>
          </a:bodyPr>
          <a:lstStyle/>
          <a:p>
            <a:pPr algn="l"/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logenuri alchilici</a:t>
            </a:r>
            <a:br>
              <a:rPr lang="it-IT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u="sng" dirty="0" smtClean="0">
                <a:latin typeface="Times New Roman" pitchFamily="18" charset="0"/>
                <a:cs typeface="Times New Roman" pitchFamily="18" charset="0"/>
              </a:rPr>
              <a:t>Formula generale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:  R</a:t>
            </a:r>
            <a:r>
              <a:rPr lang="it-IT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-X</a:t>
            </a:r>
            <a:r>
              <a:rPr lang="it-IT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it-IT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-X 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gruppo funzionale</a:t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u="sng" dirty="0" smtClean="0">
                <a:latin typeface="Times New Roman" pitchFamily="18" charset="0"/>
                <a:cs typeface="Times New Roman" pitchFamily="18" charset="0"/>
              </a:rPr>
              <a:t>Preparazion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e: vengono generalmente preparati dagli alcoli e quasi mai per alogenazione diretta degli alcani</a:t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u="sng" dirty="0" smtClean="0">
                <a:latin typeface="Times New Roman" pitchFamily="18" charset="0"/>
                <a:cs typeface="Times New Roman" pitchFamily="18" charset="0"/>
              </a:rPr>
              <a:t>Reazioni caratteristiche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sz="1800" u="sng" dirty="0" smtClean="0">
                <a:latin typeface="Times New Roman" pitchFamily="18" charset="0"/>
                <a:cs typeface="Times New Roman" pitchFamily="18" charset="0"/>
              </a:rPr>
              <a:t>Sostituzione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dell’alogeno elettronegativo legato a un carbonio sp</a:t>
            </a:r>
            <a:r>
              <a:rPr lang="it-IT" sz="1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per dare altri composti </a:t>
            </a:r>
            <a:r>
              <a:rPr lang="it-IT" sz="1800" i="1" dirty="0" smtClean="0">
                <a:latin typeface="Times New Roman" pitchFamily="18" charset="0"/>
                <a:cs typeface="Times New Roman" pitchFamily="18" charset="0"/>
              </a:rPr>
              <a:t>Sostituzione Nucleofila Alifatica (S</a:t>
            </a:r>
            <a:r>
              <a:rPr lang="it-IT" sz="18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1800" i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it-IT" sz="1800" i="1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sz="18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it-IT" sz="18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1800" i="1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- Eliminazione di un acido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alogenidrico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con formazione di un doppio legame </a:t>
            </a:r>
            <a:r>
              <a:rPr lang="it-IT" sz="1800" i="1" dirty="0">
                <a:latin typeface="Times New Roman" pitchFamily="18" charset="0"/>
                <a:cs typeface="Times New Roman" pitchFamily="18" charset="0"/>
              </a:rPr>
              <a:t>Eliminazione  </a:t>
            </a:r>
            <a:r>
              <a:rPr lang="it-IT" sz="1800" i="1" dirty="0" smtClean="0">
                <a:latin typeface="Times New Roman" pitchFamily="18" charset="0"/>
                <a:cs typeface="Times New Roman" pitchFamily="18" charset="0"/>
              </a:rPr>
              <a:t>(E1 e E2)</a:t>
            </a:r>
            <a:endParaRPr lang="it-IT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7817144" cy="15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112"/>
            <a:ext cx="4261418" cy="215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0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Meccanismi: S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2 e S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it-IT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48" y="1482808"/>
            <a:ext cx="7132320" cy="73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93176"/>
            <a:ext cx="6991350" cy="235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711" y="1733887"/>
            <a:ext cx="394335" cy="23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768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Struttura del </a:t>
            </a:r>
            <a:r>
              <a:rPr lang="it-IT" sz="3200" dirty="0" err="1" smtClean="0">
                <a:latin typeface="Times New Roman" pitchFamily="18" charset="0"/>
                <a:cs typeface="Times New Roman" pitchFamily="18" charset="0"/>
              </a:rPr>
              <a:t>Carbocatione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79613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399" y="1988840"/>
            <a:ext cx="5900737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416401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147" y="3854275"/>
            <a:ext cx="253682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814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Stabilità del </a:t>
            </a:r>
            <a:r>
              <a:rPr lang="it-IT" sz="3200" dirty="0" err="1" smtClean="0">
                <a:latin typeface="Times New Roman" pitchFamily="18" charset="0"/>
                <a:cs typeface="Times New Roman" pitchFamily="18" charset="0"/>
              </a:rPr>
              <a:t>carbocatione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 - Effetto polare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09" y="1147948"/>
            <a:ext cx="8569487" cy="2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24" y="1844824"/>
            <a:ext cx="5959358" cy="204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12" y="4941168"/>
            <a:ext cx="5720982" cy="37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567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Confronto S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1 – S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801" y="1196752"/>
            <a:ext cx="6788520" cy="204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24" y="3501008"/>
            <a:ext cx="7345274" cy="276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227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324000"/>
            <a:ext cx="6009894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8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566738"/>
            <a:ext cx="656272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270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576263"/>
            <a:ext cx="439102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9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2656"/>
            <a:ext cx="463296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23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33" y="3212976"/>
            <a:ext cx="7137654" cy="3243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429" y="287924"/>
            <a:ext cx="4421886" cy="270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627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4953000" cy="280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7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563" y="3045693"/>
            <a:ext cx="2828925" cy="1895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024336" cy="562074"/>
          </a:xfrm>
        </p:spPr>
        <p:txBody>
          <a:bodyPr>
            <a:normAutofit fontScale="90000"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Meccanismo di reazione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349" y="371500"/>
            <a:ext cx="44100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162880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rottura di legami richiede energia e dalla formazione di legami si libera energia</a:t>
            </a:r>
            <a:endParaRPr lang="it-IT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916832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Rottura omolitica</a:t>
            </a:r>
          </a:p>
          <a:p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legame tra gli atomi si rompe in modo uguale;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si generano radicali.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2714625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51520" y="2852936"/>
            <a:ext cx="6635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Rottura eterolitica</a:t>
            </a:r>
          </a:p>
          <a:p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il legame tra gli atomi si rompe in modo diseguale;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si generano ioni; generalmente un </a:t>
            </a:r>
            <a:r>
              <a:rPr lang="it-IT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carbocatione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un </a:t>
            </a:r>
            <a:r>
              <a:rPr lang="it-IT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carbanione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79512" y="4725144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radicali e </a:t>
            </a:r>
            <a:r>
              <a:rPr lang="it-IT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carbocationi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sono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elettrofili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perché contengono un carbonio con carenza di elettroni;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carbanioni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sono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nucleofili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perché contengono un carbonio con un doppietto elettronico.</a:t>
            </a:r>
            <a:endParaRPr lang="it-IT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085184"/>
            <a:ext cx="2903220" cy="13030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916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20" y="1484784"/>
            <a:ext cx="8658860" cy="36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54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Reazioni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694685" cy="515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74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Gruppo Funzionale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" y="836712"/>
            <a:ext cx="8263434" cy="222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11" y="4869160"/>
            <a:ext cx="40767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3228779"/>
            <a:ext cx="8264579" cy="163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13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Gruppi Funzionali comuni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080000"/>
            <a:ext cx="7290816" cy="510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11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Eliminazione 1,2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77" y="1124744"/>
            <a:ext cx="6812903" cy="154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052" y="2924944"/>
            <a:ext cx="1688596" cy="124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38251"/>
            <a:ext cx="8569487" cy="183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905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Meccanismi: eliminazione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52870"/>
            <a:ext cx="5712714" cy="165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514" y="1628800"/>
            <a:ext cx="441960" cy="25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73" y="3284984"/>
            <a:ext cx="6521958" cy="309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05" y="4549112"/>
            <a:ext cx="342900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844029" y="1982688"/>
            <a:ext cx="203292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latin typeface="Times New Roman"/>
                <a:ea typeface="Calibri"/>
                <a:cs typeface="Times New Roman"/>
              </a:rPr>
              <a:t>v = </a:t>
            </a:r>
            <a:r>
              <a:rPr lang="it-IT" i="1" dirty="0">
                <a:latin typeface="Times New Roman"/>
                <a:ea typeface="Calibri"/>
                <a:cs typeface="Times New Roman"/>
              </a:rPr>
              <a:t>k</a:t>
            </a:r>
            <a:r>
              <a:rPr lang="it-IT" i="1" baseline="-25000" dirty="0">
                <a:latin typeface="Times New Roman"/>
                <a:ea typeface="Calibri"/>
                <a:cs typeface="Times New Roman"/>
              </a:rPr>
              <a:t>2</a:t>
            </a:r>
            <a:r>
              <a:rPr lang="it-IT" dirty="0">
                <a:latin typeface="Times New Roman"/>
                <a:ea typeface="Calibri"/>
                <a:cs typeface="Times New Roman"/>
              </a:rPr>
              <a:t>[RX][:B]</a:t>
            </a:r>
            <a:endParaRPr lang="it-IT" sz="1600" dirty="0">
              <a:ea typeface="Calibri"/>
              <a:cs typeface="Times New Roman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886822" y="4822316"/>
            <a:ext cx="166103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latin typeface="Times New Roman"/>
                <a:ea typeface="Calibri"/>
                <a:cs typeface="Times New Roman"/>
              </a:rPr>
              <a:t>v = </a:t>
            </a:r>
            <a:r>
              <a:rPr lang="it-IT" i="1" dirty="0">
                <a:latin typeface="Times New Roman"/>
                <a:ea typeface="Calibri"/>
                <a:cs typeface="Times New Roman"/>
              </a:rPr>
              <a:t>k</a:t>
            </a:r>
            <a:r>
              <a:rPr lang="it-IT" i="1" baseline="-25000" dirty="0">
                <a:latin typeface="Times New Roman"/>
                <a:ea typeface="Calibri"/>
                <a:cs typeface="Times New Roman"/>
              </a:rPr>
              <a:t>1</a:t>
            </a:r>
            <a:r>
              <a:rPr lang="it-IT" dirty="0">
                <a:latin typeface="Times New Roman"/>
                <a:ea typeface="Calibri"/>
                <a:cs typeface="Times New Roman"/>
              </a:rPr>
              <a:t>[RX]</a:t>
            </a:r>
            <a:endParaRPr lang="it-IT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6371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Confronto S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-E per gli alogenuri alchilici</a:t>
            </a:r>
            <a:endParaRPr lang="it-IT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43" y="1085110"/>
            <a:ext cx="1734118" cy="107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120" y="1196750"/>
            <a:ext cx="3346034" cy="62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20" y="4581128"/>
            <a:ext cx="4085071" cy="118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651" y="4717878"/>
            <a:ext cx="1838864" cy="90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7" y="2420888"/>
            <a:ext cx="8569487" cy="166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043608" y="4762751"/>
            <a:ext cx="712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(1°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step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338262" y="5329886"/>
            <a:ext cx="712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(2°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step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319928" y="4350291"/>
            <a:ext cx="712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(2°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step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347263" y="5763452"/>
            <a:ext cx="712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(2°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step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119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6512" y="58614"/>
            <a:ext cx="3178696" cy="634082"/>
          </a:xfrm>
        </p:spPr>
        <p:txBody>
          <a:bodyPr>
            <a:norm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Diagrammi Energetici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375" y="332656"/>
            <a:ext cx="5118121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3755136" cy="3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44" y="1308760"/>
            <a:ext cx="3223260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51520" y="2708920"/>
            <a:ext cx="208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Reazione a due stadi</a:t>
            </a:r>
            <a:endParaRPr lang="it-I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5117461" cy="364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682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Reazione a 2 stadi</a:t>
            </a: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99" y="1268760"/>
            <a:ext cx="7164445" cy="510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748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Sostituzione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13"/>
            <a:ext cx="8569487" cy="76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972" y="1882552"/>
            <a:ext cx="4645914" cy="128778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6" y="3356992"/>
            <a:ext cx="8569487" cy="101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911" y="4509120"/>
            <a:ext cx="4240136" cy="218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495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Eliminazione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6059487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55" y="1078839"/>
            <a:ext cx="8569487" cy="5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47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Addizione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10"/>
            <a:ext cx="8569487" cy="2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4840287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790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Eliminazione vs. Addizione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49871"/>
            <a:ext cx="8569487" cy="75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34" y="2106451"/>
            <a:ext cx="45085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31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Sostituzione nucleofila alifatica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70" y="1005100"/>
            <a:ext cx="7132320" cy="145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727075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93096"/>
            <a:ext cx="4144213" cy="136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11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181</Words>
  <Application>Microsoft Office PowerPoint</Application>
  <PresentationFormat>Presentazione su schermo (4:3)</PresentationFormat>
  <Paragraphs>36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Alogenuri alchilici  Formula generale:  R-X con -X  gruppo funzionale Preparazione: vengono generalmente preparati dagli alcoli e quasi mai per alogenazione diretta degli alcani Reazioni caratteristiche:  - Sostituzione dell’alogeno elettronegativo legato a un carbonio sp3 per dare altri composti Sostituzione Nucleofila Alifatica (SN1 e SN2) - Eliminazione di un acido alogenidrico con formazione di un doppio legame Eliminazione  (E1 e E2)</vt:lpstr>
      <vt:lpstr>Meccanismo di reazione</vt:lpstr>
      <vt:lpstr>Diagrammi Energetici</vt:lpstr>
      <vt:lpstr>Reazione a 2 stadi</vt:lpstr>
      <vt:lpstr>Sostituzione</vt:lpstr>
      <vt:lpstr>Eliminazione</vt:lpstr>
      <vt:lpstr>Addizione</vt:lpstr>
      <vt:lpstr>Eliminazione vs. Addizione</vt:lpstr>
      <vt:lpstr>Sostituzione nucleofila alifatica</vt:lpstr>
      <vt:lpstr>Meccanismi: SN2 e SN1</vt:lpstr>
      <vt:lpstr>Struttura del Carbocatione</vt:lpstr>
      <vt:lpstr>Stabilità del carbocatione - Effetto polare</vt:lpstr>
      <vt:lpstr>Confronto SN1 – SN2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Reazioni</vt:lpstr>
      <vt:lpstr>Gruppo Funzionale</vt:lpstr>
      <vt:lpstr>Gruppi Funzionali comuni</vt:lpstr>
      <vt:lpstr>Eliminazione 1,2</vt:lpstr>
      <vt:lpstr>Meccanismi: eliminazione</vt:lpstr>
      <vt:lpstr>Confronto SN-E per gli alogenuri alchilici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Alogenuri alchilici  Preparazione: vengono generalmente preparati dagli alcoli e quasi mai per alogenazione diretta degli alcani  Reazioni:  - Sostituzione dell’alogeno elettronegativo legato a un carbonio sp3 per dare altri composti  - Eliminazione di un acido alogenidrico con formazione di un doppio legame</dc:title>
  <dc:creator>rita</dc:creator>
  <cp:lastModifiedBy>rita</cp:lastModifiedBy>
  <cp:revision>10</cp:revision>
  <cp:lastPrinted>2018-04-06T10:25:06Z</cp:lastPrinted>
  <dcterms:created xsi:type="dcterms:W3CDTF">2018-03-28T11:37:29Z</dcterms:created>
  <dcterms:modified xsi:type="dcterms:W3CDTF">2018-09-06T09:07:45Z</dcterms:modified>
</cp:coreProperties>
</file>