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57" r:id="rId7"/>
    <p:sldId id="258" r:id="rId8"/>
    <p:sldId id="260" r:id="rId9"/>
    <p:sldId id="259" r:id="rId10"/>
    <p:sldId id="266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95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9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1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97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611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67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79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70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01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9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E359-5B2A-463F-A2F4-C1F607ACA6C2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4AB3-1EB2-4360-9FB2-C799B703F2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14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it/url?sa=i&amp;source=images&amp;cd=&amp;cad=rja&amp;uact=8&amp;ved=2ahUKEwjNgtK28ZvbAhXByKQKHbRWAA4QjRx6BAgBEAQ&amp;url=http://www.scienze.uniroma2.it/wp-content/uploads/2009/05/16-tecniche-di-laboratorio.pdf&amp;psig=AOvVaw3ZmpJqHRc4If54zr983cjL&amp;ust=152716657632559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s://www.google.it/url?sa=i&amp;source=images&amp;cd=&amp;cad=rja&amp;uact=8&amp;ved=2ahUKEwjP3Oj38ZvbAhVSsKQKHalrDoEQjRx6BAgBEAU&amp;url=http://www.smauro.it/CLASSI06/GC/van_deemter.htm&amp;psig=AOvVaw3ZmpJqHRc4If54zr983cjL&amp;ust=152716657632559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19672" y="188640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METODI ANALITICI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Determinazione della </a:t>
            </a:r>
            <a:r>
              <a:rPr lang="it-IT" sz="1400" u="sng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composizione chimica di un campione di materia</a:t>
            </a:r>
            <a:endParaRPr lang="it-IT" sz="1400" u="sng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7504" y="908720"/>
            <a:ext cx="4752528" cy="2031325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METODI CLASSICI </a:t>
            </a:r>
          </a:p>
          <a:p>
            <a:pPr lvl="0"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a) Separazione dei componenti: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PRECIPITAZIONE, ESTRAZIONE, DISTILLAZIONE</a:t>
            </a:r>
          </a:p>
          <a:p>
            <a:pPr lvl="0" algn="ctr"/>
            <a:endParaRPr lang="it-IT" sz="1400" dirty="0" smtClean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b) Analisi degli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ANALITI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qualitativa 		                 quantitativa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  (saggi) 	       	           (gravimetrica  o </a:t>
            </a:r>
          </a:p>
          <a:p>
            <a:pPr lvl="0" algn="ctr"/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	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	              per titolazione)</a:t>
            </a:r>
          </a:p>
        </p:txBody>
      </p:sp>
      <p:sp>
        <p:nvSpPr>
          <p:cNvPr id="6" name="Rettangolo 5"/>
          <p:cNvSpPr/>
          <p:nvPr/>
        </p:nvSpPr>
        <p:spPr>
          <a:xfrm>
            <a:off x="5004048" y="908720"/>
            <a:ext cx="4067139" cy="1815882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METODI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STRUMENTALI </a:t>
            </a:r>
          </a:p>
          <a:p>
            <a:pPr lvl="0" algn="ctr"/>
            <a:endParaRPr lang="it-IT" sz="1400" dirty="0" smtClean="0">
              <a:solidFill>
                <a:srgbClr val="4F81B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Misura proprietà fisiche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(conducibilità, potenziale elettrodico,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assorbimento/emissione luce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rapporto massa/carica, fluorescenza)</a:t>
            </a:r>
          </a:p>
          <a:p>
            <a:pPr lvl="0" algn="ctr"/>
            <a:endParaRPr lang="it-IT" sz="1400" dirty="0" smtClean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Separazione cromatografica ad alta efficienza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3528" y="3212976"/>
            <a:ext cx="56166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Che metodo scegliere? 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pPr lvl="0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Che accuratezza e precisione voglio? </a:t>
            </a:r>
          </a:p>
          <a:p>
            <a:pPr lvl="0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Quanto campione ho?	Qual è l’intervallo di concentrazione ?</a:t>
            </a:r>
          </a:p>
          <a:p>
            <a:pPr lvl="0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Che interferenti ci sono?</a:t>
            </a:r>
          </a:p>
          <a:p>
            <a:pPr lvl="0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Quali sono le proprietà fisiche e chimiche del campione?</a:t>
            </a:r>
          </a:p>
          <a:p>
            <a:pPr lvl="0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Quanti campioni devo analizzare?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526538" y="3411577"/>
            <a:ext cx="2903360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tempo e cura </a:t>
            </a:r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necessari</a:t>
            </a:r>
          </a:p>
          <a:p>
            <a:pPr algn="ctr"/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</a:t>
            </a:r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ensibilità scelta intervallo </a:t>
            </a:r>
            <a:r>
              <a:rPr lang="it-IT" sz="1400" dirty="0" err="1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conc</a:t>
            </a:r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.</a:t>
            </a:r>
          </a:p>
          <a:p>
            <a:pPr algn="ctr"/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selettività</a:t>
            </a:r>
          </a:p>
          <a:p>
            <a:pPr algn="ctr"/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metodo</a:t>
            </a:r>
          </a:p>
          <a:p>
            <a:pPr algn="ctr"/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aspetti economici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5580112" y="3356992"/>
            <a:ext cx="2988840" cy="122413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923928" y="4941168"/>
            <a:ext cx="4572000" cy="95410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lvl="0" algn="ctr"/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Deviazione standard (errore)</a:t>
            </a:r>
          </a:p>
          <a:p>
            <a:pPr lvl="0" algn="ctr"/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Sensibilità/calibrazione</a:t>
            </a:r>
          </a:p>
          <a:p>
            <a:pPr lvl="0" algn="ctr"/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Limite inferiore di determinazione qualitativa (LOD) e quantitativa (LOQ)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923928" y="4941168"/>
            <a:ext cx="4608512" cy="93610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51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1520" y="404664"/>
            <a:ext cx="4572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tre </a:t>
            </a: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</a:rPr>
              <a:t>tipi di transizioni </a:t>
            </a: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elettroniche:</a:t>
            </a:r>
            <a:endParaRPr lang="it-IT" sz="11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</a:rPr>
              <a:t>Transizioni che coinvolgono elettroni </a:t>
            </a:r>
            <a:r>
              <a:rPr lang="it-IT" sz="1100" b="1" dirty="0">
                <a:solidFill>
                  <a:schemeClr val="tx2"/>
                </a:solidFill>
                <a:latin typeface="Comic Sans MS" panose="030F0702030302020204" pitchFamily="66" charset="0"/>
                <a:sym typeface="Symbol"/>
              </a:rPr>
              <a:t></a:t>
            </a:r>
            <a:r>
              <a:rPr lang="it-IT" sz="1100" b="1" dirty="0">
                <a:solidFill>
                  <a:schemeClr val="tx2"/>
                </a:solidFill>
                <a:latin typeface="Comic Sans MS" panose="030F0702030302020204" pitchFamily="66" charset="0"/>
              </a:rPr>
              <a:t>, </a:t>
            </a:r>
            <a:r>
              <a:rPr lang="it-IT" sz="1100" b="1" dirty="0">
                <a:solidFill>
                  <a:schemeClr val="tx2"/>
                </a:solidFill>
                <a:latin typeface="Comic Sans MS" panose="030F0702030302020204" pitchFamily="66" charset="0"/>
                <a:sym typeface="Symbol"/>
              </a:rPr>
              <a:t></a:t>
            </a:r>
            <a:r>
              <a:rPr lang="it-IT" sz="1100" b="1" dirty="0">
                <a:solidFill>
                  <a:schemeClr val="tx2"/>
                </a:solidFill>
                <a:latin typeface="Comic Sans MS" panose="030F0702030302020204" pitchFamily="66" charset="0"/>
              </a:rPr>
              <a:t>, e </a:t>
            </a:r>
            <a:r>
              <a:rPr lang="it-IT" sz="11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n</a:t>
            </a:r>
          </a:p>
          <a:p>
            <a:pPr lvl="0"/>
            <a:endParaRPr lang="it-IT" sz="11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Transizioni </a:t>
            </a: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</a:rPr>
              <a:t>che coinvolgono elettroni di trasferimento di carica</a:t>
            </a:r>
          </a:p>
          <a:p>
            <a:pPr lvl="0"/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</a:rPr>
              <a:t>Transizioni che coinvolgono	elettroni d ed f.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4067944" y="116632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el-GR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σ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l-GR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σ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* molto energetiche, sotto 200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nm. (110-135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nm) (C-H saturi)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4067944" y="332656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n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l-GR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σ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*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meno energetiche (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150-250 nm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.) (saturi con eteroatomi con </a:t>
            </a:r>
            <a:r>
              <a:rPr lang="it-IT" sz="1100" dirty="0" err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lp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)</a:t>
            </a:r>
            <a:endParaRPr lang="it-IT" sz="11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067944" y="5486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n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l-GR" sz="1100" dirty="0" smtClean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l-GR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*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e </a:t>
            </a:r>
            <a:r>
              <a:rPr lang="el-GR" sz="1100" dirty="0" smtClean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 </a:t>
            </a:r>
            <a:r>
              <a:rPr lang="el-GR" sz="1100" dirty="0">
                <a:solidFill>
                  <a:schemeClr val="accent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l-GR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it-IT" sz="1100" dirty="0">
                <a:solidFill>
                  <a:schemeClr val="accent2"/>
                </a:solidFill>
                <a:latin typeface="Comic Sans MS" panose="030F0702030302020204" pitchFamily="66" charset="0"/>
              </a:rPr>
              <a:t>* </a:t>
            </a:r>
            <a:r>
              <a:rPr lang="it-IT" sz="11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regione 200-700 nm (insaturi) </a:t>
            </a:r>
          </a:p>
        </p:txBody>
      </p:sp>
      <p:sp>
        <p:nvSpPr>
          <p:cNvPr id="6" name="Parentesi graffa chiusa 5"/>
          <p:cNvSpPr/>
          <p:nvPr/>
        </p:nvSpPr>
        <p:spPr>
          <a:xfrm flipH="1">
            <a:off x="3923928" y="116632"/>
            <a:ext cx="288032" cy="792088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251520" y="1412776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Aumento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di polarità del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solvente: blue-</a:t>
            </a:r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shift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(</a:t>
            </a:r>
            <a:r>
              <a:rPr lang="el-GR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λ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più corte) </a:t>
            </a:r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Cromoforo: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parte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della molecola responsabile dell’assorbimento. </a:t>
            </a:r>
            <a:endParaRPr lang="it-IT" sz="12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Es. gruppi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etilenici, acetilenici, carbonilici,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carbossilici</a:t>
            </a:r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Auxocromo: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gruppo non cromoforo ma modifica intensità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e </a:t>
            </a:r>
            <a:r>
              <a:rPr lang="el-GR" sz="1200" dirty="0">
                <a:solidFill>
                  <a:srgbClr val="1F497D"/>
                </a:solidFill>
                <a:latin typeface="Comic Sans MS" panose="030F0702030302020204" pitchFamily="66" charset="0"/>
              </a:rPr>
              <a:t>λ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</a:rPr>
              <a:t>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del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cromoforo (gruppi con </a:t>
            </a:r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lp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397436"/>
              </p:ext>
            </p:extLst>
          </p:nvPr>
        </p:nvGraphicFramePr>
        <p:xfrm>
          <a:off x="395536" y="2924944"/>
          <a:ext cx="2160240" cy="2971800"/>
        </p:xfrm>
        <a:graphic>
          <a:graphicData uri="http://schemas.openxmlformats.org/drawingml/2006/table">
            <a:tbl>
              <a:tblPr/>
              <a:tblGrid>
                <a:gridCol w="1008112"/>
                <a:gridCol w="720080"/>
                <a:gridCol w="43204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Chromophore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Transition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Symbol"/>
                          <a:ea typeface="Times New Roman"/>
                        </a:rPr>
                        <a:t>l</a:t>
                      </a:r>
                      <a:r>
                        <a:rPr lang="en-GB" sz="1000" b="1" baseline="-25000">
                          <a:effectLst/>
                          <a:latin typeface="Times New Roman"/>
                          <a:ea typeface="Times New Roman"/>
                        </a:rPr>
                        <a:t>max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alkyne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170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alkene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175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alcohol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s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180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ether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s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180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ketone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180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280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aldehyde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290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amine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s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acid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205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ester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205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amide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i="1" dirty="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 to </a:t>
                      </a:r>
                      <a:r>
                        <a:rPr lang="it-IT" sz="1000" dirty="0">
                          <a:effectLst/>
                          <a:latin typeface="Symbol"/>
                          <a:ea typeface="Times New Roman"/>
                        </a:rPr>
                        <a:t>p</a:t>
                      </a:r>
                      <a:r>
                        <a:rPr lang="it-IT" sz="1000" baseline="30000" dirty="0">
                          <a:effectLst/>
                          <a:latin typeface="Symbol"/>
                          <a:ea typeface="Times New Roman"/>
                        </a:rPr>
                        <a:t>*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210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40352"/>
              </p:ext>
            </p:extLst>
          </p:nvPr>
        </p:nvGraphicFramePr>
        <p:xfrm>
          <a:off x="3275856" y="3140968"/>
          <a:ext cx="2314600" cy="2667000"/>
        </p:xfrm>
        <a:graphic>
          <a:graphicData uri="http://schemas.openxmlformats.org/drawingml/2006/table">
            <a:tbl>
              <a:tblPr/>
              <a:tblGrid>
                <a:gridCol w="1666528"/>
                <a:gridCol w="64807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Solvent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Minimum </a:t>
                      </a: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  <a:sym typeface="Symbol"/>
                        </a:rPr>
                        <a:t></a:t>
                      </a: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 (nm)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acetonitrile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water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cyclohexane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hexane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195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methanol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ethanol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204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ether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215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methylene chloride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220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chloroform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237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carbon tetrachloride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257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04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479" y="260648"/>
            <a:ext cx="903649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6285" marR="575945" indent="323850" algn="ctr">
              <a:lnSpc>
                <a:spcPct val="150000"/>
              </a:lnSpc>
              <a:spcAft>
                <a:spcPts val="0"/>
              </a:spcAft>
            </a:pP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Spettrometria 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di massa </a:t>
            </a:r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pPr marR="575945">
              <a:spcAft>
                <a:spcPts val="0"/>
              </a:spcAft>
            </a:pP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insieme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di tecniche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analitiche per misurare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le masse molecolari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formule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di struttura di composti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sconosciuti (con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piccole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quantità di campione)</a:t>
            </a:r>
            <a:endParaRPr lang="it-IT" sz="1400" b="1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3568" y="11967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i="1" dirty="0">
                <a:solidFill>
                  <a:srgbClr val="C00000"/>
                </a:solidFill>
                <a:latin typeface="Comic Sans MS" panose="030F0702030302020204" pitchFamily="66" charset="0"/>
              </a:rPr>
              <a:t>ionizzazione </a:t>
            </a:r>
            <a:r>
              <a:rPr lang="it-IT" sz="1400" i="1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it-IT" sz="1400" i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 accelerazione (campo elettrico)   deflessi (campo magnetico) 	</a:t>
            </a:r>
          </a:p>
          <a:p>
            <a:pPr algn="ctr"/>
            <a:r>
              <a:rPr lang="it-IT" sz="1400" i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separazione (masse diverse)	   </a:t>
            </a:r>
            <a:r>
              <a:rPr lang="it-IT" sz="1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rivelazione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9512" y="638132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Analizzatori di massa lavorano sotto vuoto spinto</a:t>
            </a:r>
          </a:p>
        </p:txBody>
      </p:sp>
      <p:sp>
        <p:nvSpPr>
          <p:cNvPr id="7" name="Rettangolo 6"/>
          <p:cNvSpPr/>
          <p:nvPr/>
        </p:nvSpPr>
        <p:spPr>
          <a:xfrm>
            <a:off x="251520" y="1556792"/>
            <a:ext cx="2232248" cy="175432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R="575945">
              <a:spcAft>
                <a:spcPts val="0"/>
              </a:spcAft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impatto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elettronico (E.I.) </a:t>
            </a:r>
          </a:p>
          <a:p>
            <a:pPr marR="575945">
              <a:spcAft>
                <a:spcPts val="0"/>
              </a:spcAft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ionizzazione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chimica (C.I.)</a:t>
            </a:r>
          </a:p>
          <a:p>
            <a:pPr marR="575945">
              <a:spcAft>
                <a:spcPts val="0"/>
              </a:spcAft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bombardamento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con atomi veloci (F.A.B.)</a:t>
            </a:r>
          </a:p>
          <a:p>
            <a:pPr marR="575945">
              <a:spcAft>
                <a:spcPts val="0"/>
              </a:spcAft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desorbimento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con laser (M.A.L.D.I.)</a:t>
            </a:r>
          </a:p>
          <a:p>
            <a:pPr marR="575945">
              <a:spcAft>
                <a:spcPts val="0"/>
              </a:spcAft>
            </a:pPr>
            <a:r>
              <a:rPr lang="en-GB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electrospray </a:t>
            </a:r>
            <a:r>
              <a:rPr lang="en-GB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(E.S.I</a:t>
            </a:r>
            <a:r>
              <a:rPr lang="en-GB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.)</a:t>
            </a:r>
            <a:endParaRPr lang="it-IT" sz="1200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76056" y="1628800"/>
            <a:ext cx="3942184" cy="46166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Analizzatore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: 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consente di differenziare gli ioni generati in base al loro rapporto </a:t>
            </a:r>
            <a:r>
              <a:rPr lang="it-IT" sz="1200" b="1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massa/carica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. </a:t>
            </a:r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292080" y="2132856"/>
            <a:ext cx="3816424" cy="138499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R="575945"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Rivelatori: per lo più a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impatto ionico o per cattura ionica.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Una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superficie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raccoglie gli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ioni e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la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carica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viene neutralizzata - per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la raccolta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donazione di elettroni.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Il flusso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di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corrente (trasferimento di e) può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essere amplificato ed infine convertito in un segnale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registrabile. </a:t>
            </a:r>
            <a:endParaRPr lang="it-IT" sz="1200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  <a:cs typeface="Times New Roman"/>
            </a:endParaRPr>
          </a:p>
        </p:txBody>
      </p:sp>
      <p:pic>
        <p:nvPicPr>
          <p:cNvPr id="2049" name="Picture 1" descr="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9000"/>
            <a:ext cx="5578475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5436096" y="4676943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75945">
              <a:spcAft>
                <a:spcPts val="0"/>
              </a:spcAft>
            </a:pP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sorgente di ionizzazione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utilizza 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un gas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inerte (di 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solito azoto) per provocare un processo di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nebulizzazione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  <a:sym typeface="Wingdings" panose="05000000000000000000" pitchFamily="2" charset="2"/>
              </a:rPr>
              <a:t> 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piccole goccioline di solvente che contengono delle specie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ionizzate (</a:t>
            </a:r>
            <a:r>
              <a:rPr lang="it-IT" sz="12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analita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carico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), o spontaneamente o con aggiunta di reagenti adatti </a:t>
            </a:r>
            <a:endParaRPr lang="it-IT" sz="12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/>
              <a:cs typeface="Times New Roman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267744" y="1772816"/>
            <a:ext cx="36724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75945" lvl="0">
              <a:spcAft>
                <a:spcPts val="0"/>
              </a:spcAft>
              <a:tabLst>
                <a:tab pos="1308735" algn="l"/>
              </a:tabLst>
            </a:pP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Analizzatori </a:t>
            </a: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 deflessione magnetica.</a:t>
            </a:r>
          </a:p>
          <a:p>
            <a:pPr marL="342900" marR="575945" lvl="0">
              <a:spcAft>
                <a:spcPts val="0"/>
              </a:spcAft>
              <a:tabLst>
                <a:tab pos="1308735" algn="l"/>
              </a:tabLst>
            </a:pPr>
            <a:r>
              <a:rPr lang="it-IT" sz="11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Analizzatori a quadrupolo</a:t>
            </a:r>
          </a:p>
          <a:p>
            <a:pPr marL="342900" marR="575945" lvl="0">
              <a:spcAft>
                <a:spcPts val="0"/>
              </a:spcAft>
              <a:tabLst>
                <a:tab pos="1308735" algn="l"/>
              </a:tabLst>
            </a:pP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Analizzatori a trappola ionica</a:t>
            </a:r>
          </a:p>
          <a:p>
            <a:pPr marL="342900" marR="575945" lvl="0">
              <a:spcAft>
                <a:spcPts val="0"/>
              </a:spcAft>
              <a:tabLst>
                <a:tab pos="1308735" algn="l"/>
              </a:tabLst>
            </a:pP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 Analizzatori a tempo di volo (TOF)</a:t>
            </a:r>
          </a:p>
          <a:p>
            <a:pPr marL="342900" marR="575945" lvl="0">
              <a:spcAft>
                <a:spcPts val="0"/>
              </a:spcAft>
              <a:tabLst>
                <a:tab pos="1308735" algn="l"/>
              </a:tabLst>
            </a:pPr>
            <a:r>
              <a:rPr lang="it-IT" sz="11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Analizzatori a risonanza ciclotronica ionica (FT ICR)</a:t>
            </a:r>
            <a:endParaRPr lang="it-IT" sz="1100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090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5237162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539552" y="908720"/>
            <a:ext cx="2160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Anche ioni a carica multipla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475656" y="5517232"/>
            <a:ext cx="6552728" cy="338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6285" marR="575945" indent="323850">
              <a:lnSpc>
                <a:spcPct val="150000"/>
              </a:lnSpc>
              <a:spcAft>
                <a:spcPts val="0"/>
              </a:spcAft>
            </a:pP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Spettro ESI della mioglobina da cuore di cavallo (PM: 16950.7)</a:t>
            </a:r>
            <a:endParaRPr lang="it-IT" sz="1200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841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7624" y="476672"/>
            <a:ext cx="718254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marR="575945" algn="ctr">
              <a:lnSpc>
                <a:spcPct val="150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Spettrometria di massa TANDEM (MS/MS).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  <a:cs typeface="Times New Roman"/>
            </a:endParaRPr>
          </a:p>
          <a:p>
            <a:pPr marL="449580" marR="575945" algn="just">
              <a:lnSpc>
                <a:spcPct val="150000"/>
              </a:lnSpc>
              <a:spcAft>
                <a:spcPts val="0"/>
              </a:spcAft>
            </a:pP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LA spettrometria di massa tandem è utile alla determinazione strutturale di molecole. Uno spettrometro tandem è costituito da due analizzatori disposti in serie. Il primo analizzatore (MS1) ha la funzione di selezionare (filtrare) tra i vari ioni presenti in uno spettro lo ione desiderato. Lo ione selezionato (ione padre o genitore) viene successivamente fatto collidere con un opportuno gas  di collisione (He, </a:t>
            </a:r>
            <a:r>
              <a:rPr lang="it-IT" sz="1200" dirty="0" err="1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Ar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) in una cella di collisione, e i frammenti (ioni figli), generati dalla dissociazione dello ione molecolare a causa degli urti con il gas, vengono separati dal secondo analizzatore (MS2) in base al loro rapporto m/z. In questo modo si possono avere informazioni alle volte determinanti per la risoluzione di problemi strutturali.</a:t>
            </a:r>
            <a:endParaRPr lang="it-IT" sz="1200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  <a:cs typeface="Times New Roman"/>
            </a:endParaRPr>
          </a:p>
        </p:txBody>
      </p:sp>
      <p:pic>
        <p:nvPicPr>
          <p:cNvPr id="4098" name="Picture 2" descr="ms-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48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12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27535" y="1340768"/>
            <a:ext cx="7816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</a:rPr>
              <a:t>nasce in botanica (inizio XX sec), per separare clorofille, carotene e xantofille dai vegetali: </a:t>
            </a:r>
          </a:p>
          <a:p>
            <a:pPr lvl="0" algn="ctr"/>
            <a:r>
              <a:rPr lang="it-IT" sz="1400" u="sng" dirty="0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</a:rPr>
              <a:t>cromatografia su colonna</a:t>
            </a:r>
            <a:endParaRPr lang="it-IT" sz="1400" u="sng" dirty="0">
              <a:solidFill>
                <a:srgbClr val="00B050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66297" y="44624"/>
            <a:ext cx="65229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MISCELA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di più componenti?</a:t>
            </a:r>
          </a:p>
          <a:p>
            <a:pPr lvl="0" algn="ctr"/>
            <a:endParaRPr lang="it-IT" sz="1400" dirty="0" smtClean="0">
              <a:solidFill>
                <a:srgbClr val="4F81B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SEPARAZIONE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dei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componenti: passaggio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essenziale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e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cruciale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(perché anche i metodi di analisi più selettivi NON sono realmente specifici)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pic>
        <p:nvPicPr>
          <p:cNvPr id="1026" name="Picture 2" descr="cromatografia su colon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98104"/>
            <a:ext cx="2964180" cy="341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2915816" y="1916832"/>
            <a:ext cx="6301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Colonna «impaccata» con fase stazionaria (es. CaCO</a:t>
            </a:r>
            <a:r>
              <a:rPr lang="it-IT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3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 finemente suddiviso) </a:t>
            </a:r>
          </a:p>
          <a:p>
            <a:pPr marL="342900" indent="-342900">
              <a:buAutoNum type="arabicPeriod"/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Il solvente (o il gradiente di solventi) è la fase mobile</a:t>
            </a:r>
          </a:p>
          <a:p>
            <a:pPr marL="342900" indent="-342900">
              <a:buAutoNum type="arabicPeriod"/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Il miscuglio da «separare» è sciolto in fase mobile e deposto in testa alla colonna</a:t>
            </a:r>
          </a:p>
          <a:p>
            <a:pPr marL="342900" indent="-342900">
              <a:buAutoNum type="arabicPeriod"/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La fase mobile trascina i componenti con velocità diverse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 separano</a:t>
            </a:r>
          </a:p>
          <a:p>
            <a:pPr marL="342900" indent="-342900">
              <a:buAutoNum type="arabicPeriod"/>
            </a:pP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Ogni componente è raccolto separatamente  analizzato singolarmente </a:t>
            </a:r>
            <a:endParaRPr lang="it-IT" sz="1200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131840" y="2924944"/>
            <a:ext cx="5904656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ANALITA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adsorbito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sulla fase stazionaria e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trascinato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dalla fase mobile </a:t>
            </a:r>
          </a:p>
          <a:p>
            <a:pPr algn="ctr"/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cioè si ripartisce tra le due fasi </a:t>
            </a:r>
          </a:p>
          <a:p>
            <a:pPr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 costante di ripartizione caratteristica </a:t>
            </a:r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K</a:t>
            </a:r>
            <a:r>
              <a:rPr lang="it-IT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C</a:t>
            </a:r>
            <a:r>
              <a:rPr lang="it-IT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/C</a:t>
            </a:r>
            <a:r>
              <a:rPr lang="it-IT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algn="ctr"/>
            <a:endParaRPr lang="it-IT" sz="1200" dirty="0" smtClean="0">
              <a:solidFill>
                <a:schemeClr val="tx2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Analita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più affine a fase stazionaria «più lento»</a:t>
            </a:r>
          </a:p>
          <a:p>
            <a:pPr algn="ctr"/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Analita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più affine alla fase mobile «più veloce»</a:t>
            </a:r>
          </a:p>
          <a:p>
            <a:pPr algn="ctr"/>
            <a:endParaRPr lang="it-IT" sz="1200" dirty="0" smtClean="0">
              <a:solidFill>
                <a:schemeClr val="tx2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Il meno trattenuto «esce» prima!</a:t>
            </a:r>
            <a:endParaRPr lang="it-IT" sz="1200" dirty="0">
              <a:solidFill>
                <a:schemeClr val="tx2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454" y="980728"/>
            <a:ext cx="900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400" dirty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PRECIPITAZIONE, ESTRAZIONE, 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DISTILLAZIONE </a:t>
            </a:r>
            <a:r>
              <a:rPr lang="it-IT" sz="14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OGGI SEPARAZIONE CROMATOGRAFICA</a:t>
            </a:r>
            <a:endParaRPr lang="it-IT" sz="1400" dirty="0">
              <a:solidFill>
                <a:srgbClr val="4F81BD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47864" y="4566027"/>
            <a:ext cx="517481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In generale: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CROMATOGRAFIA</a:t>
            </a:r>
          </a:p>
          <a:p>
            <a:pPr lvl="0"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  <a:sym typeface="Wingdings" panose="05000000000000000000" pitchFamily="2" charset="2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Separazione (o «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risoluzione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») di molecole (</a:t>
            </a:r>
            <a:r>
              <a:rPr lang="it-IT" sz="14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analiti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 sciolte in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fase gassosa  		 fase liquida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(gas-cromatografia)		(cromatografia liquida)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(</a:t>
            </a:r>
            <a:r>
              <a:rPr lang="it-IT" sz="1400" i="1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fase mobile </a:t>
            </a:r>
            <a:r>
              <a:rPr lang="it-IT" sz="1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o</a:t>
            </a:r>
            <a:r>
              <a:rPr lang="it-IT" sz="1400" i="1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 eluente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interagenti (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adsorbite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 con una fase solida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(</a:t>
            </a:r>
            <a:r>
              <a:rPr lang="it-IT" sz="1400" i="1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fase stazionaria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</a:t>
            </a:r>
          </a:p>
          <a:p>
            <a:pPr lvl="0" algn="ctr"/>
            <a:r>
              <a:rPr lang="it-IT" sz="1400" dirty="0" err="1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Analiti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 diversi  interazioni diverse  separazione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63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25250" y="908720"/>
            <a:ext cx="2233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FASE  STAZIONARIA: 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2411760" y="116632"/>
            <a:ext cx="44582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- Carta (fibre di cellulosa)   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CROMATOGRAFIA SU CARTA</a:t>
            </a:r>
            <a:endParaRPr lang="it-IT" sz="1200" dirty="0"/>
          </a:p>
        </p:txBody>
      </p:sp>
      <p:sp>
        <p:nvSpPr>
          <p:cNvPr id="10" name="Rettangolo 9"/>
          <p:cNvSpPr/>
          <p:nvPr/>
        </p:nvSpPr>
        <p:spPr>
          <a:xfrm>
            <a:off x="2411760" y="836712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- Matrice (polare o apolare) solida impaccata ed equilibrata in colonna di vetro 			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CROMATOGRAFIA 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SU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COLONNA</a:t>
            </a:r>
          </a:p>
          <a:p>
            <a:pPr lvl="0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	Gel filtrazione (a esclusione molecolare)</a:t>
            </a:r>
          </a:p>
          <a:p>
            <a:pPr lvl="0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	A scambio ionico (trattiene/scambio o solo cationi o solo anioni)</a:t>
            </a:r>
          </a:p>
          <a:p>
            <a:pPr lvl="0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	A fase inversa (apolare)</a:t>
            </a:r>
          </a:p>
          <a:p>
            <a:pPr lvl="0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	Per affinità (specifica per </a:t>
            </a:r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analita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endParaRPr lang="it-IT" sz="1200" dirty="0">
              <a:solidFill>
                <a:schemeClr val="tx2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411760" y="404664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- Gel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di silice (polimero di SiO</a:t>
            </a:r>
            <a:r>
              <a:rPr lang="it-IT" sz="1200" baseline="-250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2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)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deposto su lastra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di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vetro 				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CROMATOGRAFIA SU STRATO SOTTILE (TLC)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 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5496" y="2636912"/>
            <a:ext cx="15456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FASE MOBILE: 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107504" y="3933056"/>
            <a:ext cx="13965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RIVELATORE:</a:t>
            </a:r>
            <a:endParaRPr lang="it-IT" dirty="0"/>
          </a:p>
        </p:txBody>
      </p:sp>
      <p:sp>
        <p:nvSpPr>
          <p:cNvPr id="14" name="Parentesi graffa aperta 13"/>
          <p:cNvSpPr/>
          <p:nvPr/>
        </p:nvSpPr>
        <p:spPr>
          <a:xfrm>
            <a:off x="2195736" y="116632"/>
            <a:ext cx="360040" cy="1944216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619672" y="2060848"/>
            <a:ext cx="6420347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Tx/>
              <a:buChar char="-"/>
            </a:pP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Liquido in cui siano solubili tutti i componenti </a:t>
            </a: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   e in cui non sia solubile la fase stazionaria	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CROMATOGRAFIA  LIQUIDA (LC)</a:t>
            </a:r>
          </a:p>
          <a:p>
            <a:pPr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Sostanze non volatili (neutre o ioniche) e sostanze termolabili</a:t>
            </a:r>
          </a:p>
          <a:p>
            <a:pPr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Adatta per determinazioni quantitative</a:t>
            </a:r>
            <a:endParaRPr lang="it-IT" sz="1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it-IT" sz="12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619672" y="2780928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Tx/>
              <a:buChar char="-"/>
            </a:pP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Gas «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carrier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» che trasporta i componenti 	    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GAS-CROMATOGRAFIA  (GC)</a:t>
            </a:r>
          </a:p>
          <a:p>
            <a:pPr lvl="0"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Sostanze volatili (separazione fatta variando la T)</a:t>
            </a:r>
          </a:p>
          <a:p>
            <a:pPr lvl="0"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Meno adatta per misure quantitative, ma maggiori potenzialità diagnostiche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9" name="Parentesi graffa aperta 18"/>
          <p:cNvSpPr/>
          <p:nvPr/>
        </p:nvSpPr>
        <p:spPr>
          <a:xfrm>
            <a:off x="1475656" y="2060848"/>
            <a:ext cx="360040" cy="144016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arentesi graffa aperta 19"/>
          <p:cNvSpPr/>
          <p:nvPr/>
        </p:nvSpPr>
        <p:spPr>
          <a:xfrm rot="10800000">
            <a:off x="6876256" y="44625"/>
            <a:ext cx="360040" cy="792088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7236296" y="188640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cromatografia</a:t>
            </a:r>
          </a:p>
          <a:p>
            <a:pPr algn="ctr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planare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1619672" y="3573016"/>
            <a:ext cx="50545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In uscita, </a:t>
            </a:r>
            <a:r>
              <a:rPr lang="it-IT" sz="1200" dirty="0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</a:rPr>
              <a:t>rivela l’</a:t>
            </a:r>
            <a:r>
              <a:rPr lang="it-IT" sz="1200" dirty="0" err="1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</a:rPr>
              <a:t>analita</a:t>
            </a:r>
            <a:r>
              <a:rPr lang="it-IT" sz="1200" dirty="0" smtClean="0">
                <a:solidFill>
                  <a:srgbClr val="00B050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e la sua concentrazione</a:t>
            </a: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Il segnale di rivelazione in funzione del tempo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cromatogramma</a:t>
            </a:r>
            <a:endParaRPr lang="it-IT" sz="1200" dirty="0" smtClean="0">
              <a:solidFill>
                <a:srgbClr val="1F497D"/>
              </a:solidFill>
              <a:latin typeface="Comic Sans MS" panose="030F0702030302020204" pitchFamily="66" charset="0"/>
              <a:ea typeface="Times New Roman"/>
              <a:sym typeface="Wingdings" panose="05000000000000000000" pitchFamily="2" charset="2"/>
            </a:endParaRP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Tempo di ritenzione 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t</a:t>
            </a:r>
            <a:r>
              <a:rPr lang="it-IT" sz="1200" baseline="-250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R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 è la posizione del picco sul 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cromatogramma</a:t>
            </a:r>
            <a:endParaRPr lang="it-IT" sz="1200" dirty="0" smtClean="0">
              <a:solidFill>
                <a:srgbClr val="1F497D"/>
              </a:solidFill>
              <a:latin typeface="Comic Sans MS" panose="030F0702030302020204" pitchFamily="66" charset="0"/>
              <a:ea typeface="Times New Roman"/>
              <a:sym typeface="Wingdings" panose="05000000000000000000" pitchFamily="2" charset="2"/>
            </a:endParaRP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200" dirty="0" err="1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t</a:t>
            </a:r>
            <a:r>
              <a:rPr lang="it-IT" sz="1200" baseline="-25000" dirty="0" err="1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R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identifica l’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analita</a:t>
            </a:r>
            <a:endParaRPr lang="it-IT" sz="1200" dirty="0" smtClean="0">
              <a:solidFill>
                <a:srgbClr val="1F497D"/>
              </a:solidFill>
              <a:latin typeface="Comic Sans MS" panose="030F0702030302020204" pitchFamily="66" charset="0"/>
              <a:ea typeface="Times New Roman"/>
              <a:sym typeface="Wingdings" panose="05000000000000000000" pitchFamily="2" charset="2"/>
            </a:endParaRP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Area del picco proporzionale a 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conc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dell’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analita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 quantifica l’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analita</a:t>
            </a:r>
            <a:endParaRPr lang="it-IT" dirty="0"/>
          </a:p>
        </p:txBody>
      </p:sp>
      <p:pic>
        <p:nvPicPr>
          <p:cNvPr id="3078" name="Picture 6" descr="Risultati immagini per tempo di ritenzio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879" y="4551386"/>
            <a:ext cx="2714625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Parentesi graffa aperta 27"/>
          <p:cNvSpPr/>
          <p:nvPr/>
        </p:nvSpPr>
        <p:spPr>
          <a:xfrm>
            <a:off x="1475656" y="3573016"/>
            <a:ext cx="360040" cy="108012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80" name="Picture 8" descr="Risultati immagini per tempo di ritenzione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58" t="6735" r="1348"/>
          <a:stretch/>
        </p:blipFill>
        <p:spPr bwMode="auto">
          <a:xfrm>
            <a:off x="7740352" y="3195303"/>
            <a:ext cx="1136568" cy="13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23528" y="188640"/>
            <a:ext cx="157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Tecniche </a:t>
            </a: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cromatografiche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915816" y="3789040"/>
            <a:ext cx="0" cy="12961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467544" y="5085184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 carta, TLC, colonna: </a:t>
            </a: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macchia colorata  si vede!</a:t>
            </a:r>
          </a:p>
          <a:p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macchia non colorata   lampada UV (&lt; 400 nm); spruzzare reagenti che producono colorazione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857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-11555" y="476672"/>
            <a:ext cx="9264075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CROMATOGRAFIA  e «PIATTO TEORICO»:  risoluzione / separazione</a:t>
            </a:r>
          </a:p>
          <a:p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Superficie infinitesima (teorica) su cui ha luogo l’equilibrio di distribuzione tra fase stazionaria e fase mobile</a:t>
            </a:r>
          </a:p>
          <a:p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La risoluzione dipende (anche) dal numero di piatti teorici</a:t>
            </a:r>
          </a:p>
        </p:txBody>
      </p:sp>
      <p:sp>
        <p:nvSpPr>
          <p:cNvPr id="4" name="Rettangolo 3"/>
          <p:cNvSpPr/>
          <p:nvPr/>
        </p:nvSpPr>
        <p:spPr>
          <a:xfrm>
            <a:off x="2627784" y="1700808"/>
            <a:ext cx="3786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u="sng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Come aumentare il numero di piatti teorici?</a:t>
            </a:r>
            <a:endParaRPr lang="it-IT" u="sng" dirty="0"/>
          </a:p>
        </p:txBody>
      </p:sp>
      <p:sp>
        <p:nvSpPr>
          <p:cNvPr id="5" name="Rettangolo 4"/>
          <p:cNvSpPr/>
          <p:nvPr/>
        </p:nvSpPr>
        <p:spPr>
          <a:xfrm>
            <a:off x="643289" y="2132856"/>
            <a:ext cx="311816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Allungare la colonna</a:t>
            </a:r>
          </a:p>
          <a:p>
            <a:pPr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GC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più recente usa colonne capillari</a:t>
            </a:r>
          </a:p>
          <a:p>
            <a:pPr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in vetro (o acciaio inox) </a:t>
            </a:r>
          </a:p>
          <a:p>
            <a:pPr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con uno strato sottile di fase fissa</a:t>
            </a:r>
          </a:p>
          <a:p>
            <a:pPr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(solida o liquida)</a:t>
            </a:r>
          </a:p>
          <a:p>
            <a:pPr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deposto sulle pareti</a:t>
            </a:r>
          </a:p>
          <a:p>
            <a:pPr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(fino a 100 m)</a:t>
            </a:r>
          </a:p>
        </p:txBody>
      </p:sp>
      <p:sp>
        <p:nvSpPr>
          <p:cNvPr id="6" name="Rettangolo 5"/>
          <p:cNvSpPr/>
          <p:nvPr/>
        </p:nvSpPr>
        <p:spPr>
          <a:xfrm>
            <a:off x="4175218" y="2132856"/>
            <a:ext cx="4870244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Diminuire lo spessore del piatto teorico</a:t>
            </a:r>
          </a:p>
          <a:p>
            <a:pPr lvl="0"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Diminuire le dimensioni delle particelle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della fase stazionaria (3</a:t>
            </a:r>
            <a:r>
              <a:rPr lang="el-GR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μ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 &lt; </a:t>
            </a:r>
            <a:r>
              <a:rPr lang="el-GR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θ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&lt; 10 </a:t>
            </a:r>
            <a:r>
              <a:rPr lang="el-GR" sz="1400" dirty="0">
                <a:solidFill>
                  <a:schemeClr val="tx2"/>
                </a:solidFill>
                <a:latin typeface="Comic Sans MS" panose="030F0702030302020204" pitchFamily="66" charset="0"/>
              </a:rPr>
              <a:t>μ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</a:rPr>
              <a:t>m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ma anche &lt;</a:t>
            </a:r>
            <a:r>
              <a:rPr lang="el-GR" sz="1400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3 </a:t>
            </a:r>
            <a:r>
              <a:rPr lang="el-GR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μ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</a:rPr>
              <a:t>m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</a:p>
          <a:p>
            <a:pPr lvl="0"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Elevata pressione (pompe)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per velocità di flusso e tempi di analisi ragionevoli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lvl="0" algn="ctr"/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High Performance Liquid </a:t>
            </a:r>
            <a:r>
              <a:rPr lang="it-IT" sz="14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Chromatography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evoluzione strumentale di cromatografia su colonna</a:t>
            </a:r>
          </a:p>
          <a:p>
            <a:pPr lvl="0" algn="ctr"/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(oggi anche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UPLC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</a:p>
          <a:p>
            <a:pPr lvl="0" algn="ctr"/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-piccole dimensioni colonna </a:t>
            </a:r>
          </a:p>
          <a:p>
            <a:pPr lvl="0"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-velocità eluizione (</a:t>
            </a:r>
            <a:r>
              <a:rPr 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cost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e regolabile)</a:t>
            </a:r>
          </a:p>
          <a:p>
            <a:pPr lvl="0"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-piccole quantità di campione (5/10 </a:t>
            </a:r>
            <a:r>
              <a:rPr lang="el-GR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μ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g)</a:t>
            </a:r>
          </a:p>
          <a:p>
            <a:pPr lvl="0"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-accuratezza e precisione</a:t>
            </a:r>
          </a:p>
          <a:p>
            <a:pPr lvl="0" algn="ctr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costi</a:t>
            </a:r>
            <a:endParaRPr lang="it-IT" sz="12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62" y="4096469"/>
            <a:ext cx="30289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ccia in giù 7"/>
          <p:cNvSpPr/>
          <p:nvPr/>
        </p:nvSpPr>
        <p:spPr>
          <a:xfrm>
            <a:off x="6319616" y="3026656"/>
            <a:ext cx="484632" cy="186320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6300192" y="2420888"/>
            <a:ext cx="484632" cy="186320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1979712" y="2420888"/>
            <a:ext cx="484632" cy="186320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03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188640"/>
            <a:ext cx="1329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RIVELATORI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51520" y="1340768"/>
            <a:ext cx="244827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 conducibilità </a:t>
            </a:r>
            <a:r>
              <a:rPr lang="it-IT" sz="1100" dirty="0">
                <a:solidFill>
                  <a:srgbClr val="C00000"/>
                </a:solidFill>
                <a:latin typeface="Comic Sans MS" panose="030F0702030302020204" pitchFamily="66" charset="0"/>
              </a:rPr>
              <a:t>termica (TCD)</a:t>
            </a:r>
          </a:p>
          <a:p>
            <a:r>
              <a:rPr lang="it-IT" sz="11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 </a:t>
            </a:r>
            <a:r>
              <a:rPr lang="it-IT" sz="1100" dirty="0">
                <a:solidFill>
                  <a:srgbClr val="C00000"/>
                </a:solidFill>
                <a:latin typeface="Comic Sans MS" panose="030F0702030302020204" pitchFamily="66" charset="0"/>
              </a:rPr>
              <a:t>ionizzazione di fiamma (FID)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a </a:t>
            </a:r>
            <a:r>
              <a:rPr lang="it-IT" sz="1100" dirty="0">
                <a:latin typeface="Comic Sans MS" panose="030F0702030302020204" pitchFamily="66" charset="0"/>
              </a:rPr>
              <a:t>cattura di elettroni (ECD)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a </a:t>
            </a:r>
            <a:r>
              <a:rPr lang="it-IT" sz="1100" dirty="0">
                <a:latin typeface="Comic Sans MS" panose="030F0702030302020204" pitchFamily="66" charset="0"/>
              </a:rPr>
              <a:t>conducibilità </a:t>
            </a:r>
            <a:r>
              <a:rPr lang="it-IT" sz="1100" dirty="0" smtClean="0">
                <a:latin typeface="Comic Sans MS" panose="030F0702030302020204" pitchFamily="66" charset="0"/>
              </a:rPr>
              <a:t>elettrolitica (</a:t>
            </a:r>
            <a:r>
              <a:rPr lang="it-IT" sz="1100" dirty="0">
                <a:latin typeface="Comic Sans MS" panose="030F0702030302020204" pitchFamily="66" charset="0"/>
              </a:rPr>
              <a:t>ELCD)</a:t>
            </a:r>
          </a:p>
          <a:p>
            <a:r>
              <a:rPr lang="it-IT" sz="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amperometrico </a:t>
            </a:r>
            <a:r>
              <a:rPr lang="it-IT" sz="1100" dirty="0">
                <a:solidFill>
                  <a:srgbClr val="00B050"/>
                </a:solidFill>
                <a:latin typeface="Comic Sans MS" panose="030F0702030302020204" pitchFamily="66" charset="0"/>
              </a:rPr>
              <a:t>per lo </a:t>
            </a:r>
            <a:r>
              <a:rPr lang="it-IT" sz="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zolfo (ASD)</a:t>
            </a:r>
            <a:endParaRPr lang="it-IT" sz="11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it-IT" sz="1100" dirty="0" smtClean="0">
                <a:latin typeface="Comic Sans MS" panose="030F0702030302020204" pitchFamily="66" charset="0"/>
              </a:rPr>
              <a:t>termoionico </a:t>
            </a:r>
            <a:r>
              <a:rPr lang="it-IT" sz="1100" dirty="0">
                <a:latin typeface="Comic Sans MS" panose="030F0702030302020204" pitchFamily="66" charset="0"/>
              </a:rPr>
              <a:t>(TID o NPD)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fotometrico </a:t>
            </a:r>
            <a:r>
              <a:rPr lang="it-IT" sz="1100" dirty="0">
                <a:latin typeface="Comic Sans MS" panose="030F0702030302020204" pitchFamily="66" charset="0"/>
              </a:rPr>
              <a:t>a fiamma (FPD)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a </a:t>
            </a:r>
            <a:r>
              <a:rPr lang="it-IT" sz="1100" dirty="0">
                <a:latin typeface="Comic Sans MS" panose="030F0702030302020204" pitchFamily="66" charset="0"/>
              </a:rPr>
              <a:t>fotoionizzazione (PID)</a:t>
            </a:r>
          </a:p>
          <a:p>
            <a:r>
              <a:rPr lang="it-IT" sz="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 </a:t>
            </a:r>
            <a:r>
              <a:rPr lang="it-IT" sz="1100" dirty="0">
                <a:solidFill>
                  <a:srgbClr val="00B050"/>
                </a:solidFill>
                <a:latin typeface="Comic Sans MS" panose="030F0702030302020204" pitchFamily="66" charset="0"/>
              </a:rPr>
              <a:t>emissione atomica (AED)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a </a:t>
            </a:r>
            <a:r>
              <a:rPr lang="it-IT" sz="1100" dirty="0">
                <a:latin typeface="Comic Sans MS" panose="030F0702030302020204" pitchFamily="66" charset="0"/>
              </a:rPr>
              <a:t>chemiluminescenza</a:t>
            </a:r>
          </a:p>
          <a:p>
            <a:r>
              <a:rPr lang="it-IT" sz="1100" dirty="0" smtClean="0">
                <a:latin typeface="Comic Sans MS" panose="030F0702030302020204" pitchFamily="66" charset="0"/>
              </a:rPr>
              <a:t>A spettrometria </a:t>
            </a:r>
            <a:r>
              <a:rPr lang="it-IT" sz="1100" dirty="0">
                <a:latin typeface="Comic Sans MS" panose="030F0702030302020204" pitchFamily="66" charset="0"/>
              </a:rPr>
              <a:t>di massa (</a:t>
            </a:r>
            <a:r>
              <a:rPr lang="it-IT" sz="1100" dirty="0" smtClean="0">
                <a:latin typeface="Comic Sans MS" panose="030F0702030302020204" pitchFamily="66" charset="0"/>
              </a:rPr>
              <a:t>MS)</a:t>
            </a:r>
          </a:p>
        </p:txBody>
      </p:sp>
      <p:sp>
        <p:nvSpPr>
          <p:cNvPr id="6" name="Rettangolo 5"/>
          <p:cNvSpPr/>
          <p:nvPr/>
        </p:nvSpPr>
        <p:spPr>
          <a:xfrm>
            <a:off x="117061" y="620688"/>
            <a:ext cx="438293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Per GC:</a:t>
            </a:r>
          </a:p>
          <a:p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Grande varietà, da quelli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aspecifici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uso generale</a:t>
            </a:r>
          </a:p>
          <a:p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quelli </a:t>
            </a:r>
            <a:r>
              <a:rPr lang="it-IT" sz="140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molto specifici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148064" y="620688"/>
            <a:ext cx="374441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Per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HPLC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: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Ad assorbanza (UV, vis, IR): fotometri (a filtri - es lampada Hg, deuterio, tungsteno) e spettrofotometri (a monocromatore). IR meno usato perché interferenza solventi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A fluorescenza (ridotta applicabilità)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Elettrochimici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A serie di diodi (UV-vis, registrano contemporaneamente tutte le </a:t>
            </a:r>
            <a:r>
              <a:rPr lang="el-GR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λ</a:t>
            </a:r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, senza scansione)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A spettrometria di massa (MS)</a:t>
            </a:r>
            <a:endParaRPr lang="it-IT" sz="1100" dirty="0">
              <a:solidFill>
                <a:srgbClr val="1F497D"/>
              </a:solidFill>
              <a:latin typeface="Comic Sans MS" panose="030F0702030302020204" pitchFamily="66" charset="0"/>
            </a:endParaRPr>
          </a:p>
          <a:p>
            <a:pPr lvl="0"/>
            <a:endParaRPr lang="it-IT" sz="1400" dirty="0" smtClean="0">
              <a:solidFill>
                <a:srgbClr val="1F497D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I PIU’ USATI:</a:t>
            </a:r>
          </a:p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UV-vis e spettrometro di massa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367287" y="3429000"/>
            <a:ext cx="27975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4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Interazione radiazione-materia</a:t>
            </a:r>
            <a:endParaRPr lang="it-IT" sz="14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5580112" y="2708920"/>
            <a:ext cx="698376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circolare a sinistra 11"/>
          <p:cNvSpPr/>
          <p:nvPr/>
        </p:nvSpPr>
        <p:spPr>
          <a:xfrm rot="3539790" flipH="1">
            <a:off x="4617322" y="2553408"/>
            <a:ext cx="393103" cy="1336263"/>
          </a:xfrm>
          <a:prstGeom prst="curved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371703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Radiazione elettromagnetica: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forma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di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E, si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propaga ad alta velocità nello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spazio, diverse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forme: luce e calore radiante più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comuni,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meno </a:t>
            </a:r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</a:rPr>
              <a:t>comuni: raggi gamma, raggi X, UV, microonde, radiofrequenza </a:t>
            </a:r>
            <a:endParaRPr lang="it-IT" sz="1200" dirty="0">
              <a:solidFill>
                <a:srgbClr val="1F497D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07504" y="4365104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E dalla radiazione alla materia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</a:t>
            </a: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 E dalla materia all’ambiente</a:t>
            </a:r>
          </a:p>
          <a:p>
            <a:pPr algn="ctr"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(o rivelatore)</a:t>
            </a:r>
            <a:endParaRPr lang="it-IT" sz="12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3528" y="4797152"/>
            <a:ext cx="4176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scienza </a:t>
            </a:r>
            <a:r>
              <a:rPr lang="it-IT" sz="11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in cui la luce (radiazione visibile) viene risolta nelle sue componenti </a:t>
            </a:r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e </a:t>
            </a:r>
            <a:r>
              <a:rPr lang="it-IT" sz="11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utilizzata per studi teorici sulla struttura della materia (</a:t>
            </a:r>
            <a:r>
              <a:rPr lang="it-IT" sz="11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metodi ottici!)</a:t>
            </a:r>
          </a:p>
          <a:p>
            <a:pPr lvl="0"/>
            <a:r>
              <a:rPr lang="it-IT" sz="11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Estesa poi agli altri tipi di radiazione elettromagnetica</a:t>
            </a:r>
            <a:endParaRPr lang="it-IT" sz="1100" dirty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843808" y="5733256"/>
            <a:ext cx="2664296" cy="83099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spettroscopia di assorbimento</a:t>
            </a:r>
            <a:r>
              <a:rPr lang="it-IT" sz="12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it-IT" sz="12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misura la diminuzione dell’intensità della radiazione dovuta all’interazione con l</a:t>
            </a:r>
            <a:r>
              <a:rPr lang="it-IT" sz="12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’</a:t>
            </a:r>
            <a:r>
              <a:rPr lang="it-IT" sz="1200" dirty="0" err="1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analita</a:t>
            </a:r>
            <a:r>
              <a:rPr lang="it-IT" sz="12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.</a:t>
            </a:r>
            <a:endParaRPr lang="it-IT" sz="1200" dirty="0">
              <a:solidFill>
                <a:schemeClr val="accent1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5496" y="5766355"/>
            <a:ext cx="2664296" cy="83099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 di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emissione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: </a:t>
            </a:r>
            <a:endParaRPr lang="it-IT" sz="1200" dirty="0">
              <a:solidFill>
                <a:srgbClr val="4F81BD"/>
              </a:solidFill>
              <a:latin typeface="Comic Sans MS" panose="030F0702030302020204" pitchFamily="66" charset="0"/>
              <a:ea typeface="Times New Roman"/>
            </a:endParaRPr>
          </a:p>
          <a:p>
            <a:pPr lvl="0"/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misura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l’intensità </a:t>
            </a:r>
            <a:r>
              <a:rPr lang="it-IT" sz="12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della radiazione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emessa dall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’</a:t>
            </a:r>
            <a:r>
              <a:rPr lang="it-IT" sz="12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analita</a:t>
            </a:r>
            <a:r>
              <a:rPr lang="it-IT" sz="1200" dirty="0" smtClean="0">
                <a:solidFill>
                  <a:srgbClr val="4F81B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quando eccitato</a:t>
            </a:r>
          </a:p>
          <a:p>
            <a:pPr lvl="0"/>
            <a:r>
              <a:rPr 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(E elettrica o radiante)</a:t>
            </a:r>
            <a:endParaRPr lang="it-IT" sz="12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868144" y="5877272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processi diversi MA ognuno associato </a:t>
            </a:r>
          </a:p>
          <a:p>
            <a:pPr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a tipico intervallo di frequenza</a:t>
            </a:r>
            <a:endParaRPr lang="it-IT" sz="12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5652120" y="5805264"/>
            <a:ext cx="3168352" cy="5760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 rot="10800000">
            <a:off x="7020272" y="5445223"/>
            <a:ext cx="360040" cy="288032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5148064" y="4095943"/>
            <a:ext cx="381642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1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TECNICHE SPETTROSCOPICHE</a:t>
            </a:r>
            <a:endParaRPr lang="it-IT" sz="1100" dirty="0" smtClean="0">
              <a:solidFill>
                <a:schemeClr val="accent1"/>
              </a:solidFill>
              <a:effectLst/>
              <a:latin typeface="Comic Sans MS" panose="030F0702030302020204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it-IT" sz="1100" dirty="0" smtClean="0">
              <a:solidFill>
                <a:schemeClr val="accent1"/>
              </a:solidFill>
              <a:effectLst/>
              <a:latin typeface="Comic Sans MS" panose="030F0702030302020204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* informazioni </a:t>
            </a:r>
            <a:r>
              <a:rPr lang="it-IT" sz="11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qualitative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: </a:t>
            </a:r>
            <a:r>
              <a:rPr lang="el-GR" sz="11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λ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della radiazione emessa</a:t>
            </a:r>
          </a:p>
          <a:p>
            <a:pPr>
              <a:spcAft>
                <a:spcPts val="0"/>
              </a:spcAft>
            </a:pP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  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o assorbita è </a:t>
            </a:r>
            <a:r>
              <a:rPr lang="it-IT" sz="11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caratteristica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delle varie sostanze;</a:t>
            </a:r>
          </a:p>
          <a:p>
            <a:pPr>
              <a:spcAft>
                <a:spcPts val="0"/>
              </a:spcAft>
            </a:pP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* informazioni</a:t>
            </a:r>
            <a:r>
              <a:rPr lang="it-IT" sz="1100" dirty="0" smtClean="0">
                <a:solidFill>
                  <a:schemeClr val="accent1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quantitative</a:t>
            </a:r>
            <a:r>
              <a:rPr lang="it-IT" sz="11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: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l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’</a:t>
            </a:r>
            <a:r>
              <a:rPr lang="it-IT" sz="11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intensità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della radiazione</a:t>
            </a:r>
          </a:p>
          <a:p>
            <a:pPr>
              <a:spcAft>
                <a:spcPts val="0"/>
              </a:spcAft>
            </a:pP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   emessa o assorbita dipende dalla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concentrazione</a:t>
            </a:r>
            <a:r>
              <a:rPr lang="it-IT" sz="1100" dirty="0" smtClean="0">
                <a:solidFill>
                  <a:schemeClr val="accent1"/>
                </a:solidFill>
                <a:effectLst/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100" dirty="0" smtClean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/>
              </a:rPr>
              <a:t>della        sostanza</a:t>
            </a:r>
            <a:endParaRPr lang="it-IT" sz="1100" dirty="0">
              <a:solidFill>
                <a:schemeClr val="tx2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6444208" y="2780928"/>
            <a:ext cx="1944216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circolare a sinistra 22"/>
          <p:cNvSpPr/>
          <p:nvPr/>
        </p:nvSpPr>
        <p:spPr>
          <a:xfrm flipH="1">
            <a:off x="5220072" y="3100849"/>
            <a:ext cx="393103" cy="1336263"/>
          </a:xfrm>
          <a:prstGeom prst="curved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11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abella Radiazion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5505450" cy="54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5724128" y="1916832"/>
            <a:ext cx="33123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4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Spettroscopia di assorbimento </a:t>
            </a:r>
          </a:p>
          <a:p>
            <a:pPr algn="ctr">
              <a:spcAft>
                <a:spcPts val="0"/>
              </a:spcAft>
            </a:pPr>
            <a:r>
              <a:rPr lang="it-IT" sz="14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UV-Vis</a:t>
            </a:r>
          </a:p>
          <a:p>
            <a:pPr lvl="0" algn="ctr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dipende dalla struttura elettronica della 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molecola</a:t>
            </a:r>
            <a:endParaRPr lang="it-IT" sz="14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pic>
        <p:nvPicPr>
          <p:cNvPr id="9" name="Immagine 8" descr="Strec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1248"/>
            <a:ext cx="1376508" cy="700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793491"/>
            <a:ext cx="1314412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arentesi graffa chiusa 9"/>
          <p:cNvSpPr/>
          <p:nvPr/>
        </p:nvSpPr>
        <p:spPr>
          <a:xfrm>
            <a:off x="5724128" y="1268760"/>
            <a:ext cx="288032" cy="2232248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940152" y="2924944"/>
            <a:ext cx="324036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infrarossa</a:t>
            </a:r>
          </a:p>
          <a:p>
            <a:pPr lvl="0" algn="ctr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L’assorbimento provoca </a:t>
            </a:r>
          </a:p>
          <a:p>
            <a:pPr lvl="0" algn="ctr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vibrazioni caratteristiche nella molecola</a:t>
            </a:r>
          </a:p>
          <a:p>
            <a:pPr marL="285750" lvl="0" indent="-285750">
              <a:buFontTx/>
              <a:buChar char="-"/>
            </a:pPr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allungamento/accorciamento dei legami (</a:t>
            </a:r>
            <a:r>
              <a:rPr lang="it-IT" sz="1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Stretching</a:t>
            </a:r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)</a:t>
            </a:r>
          </a:p>
          <a:p>
            <a:pPr marL="285750" lvl="0" indent="-285750">
              <a:buFontTx/>
              <a:buChar char="-"/>
            </a:pPr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Variazione angoli di legame (</a:t>
            </a:r>
            <a:r>
              <a:rPr lang="it-IT" sz="1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Bending</a:t>
            </a:r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)</a:t>
            </a:r>
          </a:p>
          <a:p>
            <a:pPr lvl="0"/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Se la vibrazione è asimmetrica </a:t>
            </a:r>
            <a:r>
              <a:rPr lang="it-IT" sz="1200" dirty="0" smtClean="0">
                <a:solidFill>
                  <a:srgbClr val="0070C0"/>
                </a:solidFill>
                <a:latin typeface="Times New Roman"/>
                <a:ea typeface="Times New Roman"/>
                <a:sym typeface="Wingdings" panose="05000000000000000000" pitchFamily="2" charset="2"/>
              </a:rPr>
              <a:t> assorbimento</a:t>
            </a:r>
          </a:p>
        </p:txBody>
      </p:sp>
      <p:sp>
        <p:nvSpPr>
          <p:cNvPr id="13" name="Parentesi graffa chiusa 12"/>
          <p:cNvSpPr/>
          <p:nvPr/>
        </p:nvSpPr>
        <p:spPr>
          <a:xfrm>
            <a:off x="5724128" y="3645024"/>
            <a:ext cx="288032" cy="936104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Ovale 1"/>
          <p:cNvSpPr/>
          <p:nvPr/>
        </p:nvSpPr>
        <p:spPr>
          <a:xfrm>
            <a:off x="4644008" y="836712"/>
            <a:ext cx="914400" cy="2663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4644008" y="1412776"/>
            <a:ext cx="914400" cy="2663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4644008" y="2226568"/>
            <a:ext cx="914400" cy="2663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4644008" y="3068960"/>
            <a:ext cx="914400" cy="26632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4644008" y="3717032"/>
            <a:ext cx="914400" cy="2663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4644008" y="4221088"/>
            <a:ext cx="914400" cy="2663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4644008" y="4653136"/>
            <a:ext cx="914400" cy="2663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/>
          <p:cNvSpPr/>
          <p:nvPr/>
        </p:nvSpPr>
        <p:spPr>
          <a:xfrm>
            <a:off x="4644008" y="5013176"/>
            <a:ext cx="914400" cy="26632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1" name="Immagine 20" descr="Strec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661248"/>
            <a:ext cx="2443175" cy="9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magine 21" descr="Strec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65104"/>
            <a:ext cx="2025397" cy="2431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846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trec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5371"/>
            <a:ext cx="3885715" cy="12253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6" name="Immagine 5" descr="Strec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7649524" cy="3789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Strec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782" y="116632"/>
            <a:ext cx="2765714" cy="2179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2" name="Rettangolo 1"/>
          <p:cNvSpPr/>
          <p:nvPr/>
        </p:nvSpPr>
        <p:spPr>
          <a:xfrm>
            <a:off x="3995936" y="620688"/>
            <a:ext cx="22829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 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infrarossa</a:t>
            </a: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(qualitativa,</a:t>
            </a: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riconoscimento, </a:t>
            </a: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caratterizzazione)</a:t>
            </a:r>
            <a:endParaRPr lang="it-IT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4496" y="5674022"/>
            <a:ext cx="899958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Sorgente:</a:t>
            </a:r>
            <a:r>
              <a:rPr kumimoji="0" lang="it-IT" altLang="it-IT" sz="1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solido inerte riscaldato elettricamente a circa 1500 °C (lampada di </a:t>
            </a:r>
            <a:r>
              <a:rPr kumimoji="0" lang="it-IT" alt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Nernst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 (contenete  zirconio, torio, ittrio);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Globar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 (carburo di silicio)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Cella : deve far passare la finestra di </a:t>
            </a:r>
            <a:r>
              <a:rPr lang="el-GR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λ</a:t>
            </a:r>
            <a:r>
              <a:rPr lang="it-IT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 dell’IR (es. </a:t>
            </a:r>
            <a:r>
              <a:rPr lang="it-IT" alt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NaCl</a:t>
            </a:r>
            <a:r>
              <a:rPr lang="it-IT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, </a:t>
            </a:r>
            <a:r>
              <a:rPr lang="it-IT" altLang="it-IT" sz="1200" dirty="0" err="1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KBr</a:t>
            </a:r>
            <a:r>
              <a:rPr lang="it-IT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Campioni gassosi, liquidi (film liquido su dischi di </a:t>
            </a:r>
            <a:r>
              <a:rPr kumimoji="0" lang="it-IT" alt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NaCl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), solidi (pasticca di </a:t>
            </a:r>
            <a:r>
              <a:rPr kumimoji="0" lang="it-IT" alt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KBr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, pasticca con idrocarburo – </a:t>
            </a:r>
            <a:r>
              <a:rPr kumimoji="0" lang="it-IT" alt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Nujol</a:t>
            </a: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 -, soluzione)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200" dirty="0" smtClean="0">
                <a:solidFill>
                  <a:schemeClr val="tx2"/>
                </a:solidFill>
                <a:latin typeface="Comic Sans MS" panose="030F0702030302020204" pitchFamily="66" charset="0"/>
                <a:cs typeface="Arial" pitchFamily="34" charset="0"/>
              </a:rPr>
              <a:t>Rivelatori di fotoni o rivelatori termici</a:t>
            </a:r>
            <a:endParaRPr kumimoji="0" lang="it-IT" altLang="it-IT" sz="1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241484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 di assorbimento </a:t>
            </a:r>
          </a:p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UV-Vis</a:t>
            </a:r>
          </a:p>
        </p:txBody>
      </p:sp>
      <p:sp>
        <p:nvSpPr>
          <p:cNvPr id="3" name="Freccia a destra 2"/>
          <p:cNvSpPr/>
          <p:nvPr/>
        </p:nvSpPr>
        <p:spPr>
          <a:xfrm>
            <a:off x="5681824" y="548680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7596336" y="692696"/>
            <a:ext cx="978408" cy="21602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6876256" y="188640"/>
            <a:ext cx="57606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6539382" y="1412776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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l (cm) </a:t>
            </a:r>
            <a:r>
              <a:rPr lang="it-IT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51520" y="1825660"/>
            <a:ext cx="3379451" cy="52322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sz="14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Trasmittanza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	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 T = I/I°</a:t>
            </a:r>
          </a:p>
          <a:p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</a:rPr>
              <a:t>	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              %T = I/I° x 100</a:t>
            </a:r>
            <a:endParaRPr lang="it-IT" sz="1400" dirty="0">
              <a:solidFill>
                <a:schemeClr val="tx2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876256" y="692696"/>
            <a:ext cx="599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200" dirty="0" smtClean="0">
                <a:solidFill>
                  <a:srgbClr val="FFC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[c] </a:t>
            </a:r>
          </a:p>
          <a:p>
            <a:pPr algn="ctr"/>
            <a:r>
              <a:rPr lang="it-IT" sz="1200" dirty="0" smtClean="0">
                <a:solidFill>
                  <a:srgbClr val="FFC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(g L</a:t>
            </a:r>
            <a:r>
              <a:rPr lang="it-IT" sz="1200" baseline="30000" dirty="0" smtClean="0">
                <a:solidFill>
                  <a:srgbClr val="FFC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-1</a:t>
            </a:r>
            <a:r>
              <a:rPr lang="it-IT" sz="1200" dirty="0" smtClean="0">
                <a:solidFill>
                  <a:srgbClr val="FFC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03848" y="1124744"/>
            <a:ext cx="3220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Potenza (intensità) della radiazione: </a:t>
            </a:r>
          </a:p>
          <a:p>
            <a:pPr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P° entrante P uscente</a:t>
            </a:r>
            <a:endParaRPr lang="it-IT" sz="1400" dirty="0"/>
          </a:p>
        </p:txBody>
      </p:sp>
      <p:sp>
        <p:nvSpPr>
          <p:cNvPr id="11" name="Rettangolo 10"/>
          <p:cNvSpPr/>
          <p:nvPr/>
        </p:nvSpPr>
        <p:spPr>
          <a:xfrm>
            <a:off x="5940152" y="404664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°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7956376" y="456927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1979712" y="2420888"/>
            <a:ext cx="4536504" cy="30777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Assorbanza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	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A = -log </a:t>
            </a:r>
            <a:r>
              <a:rPr lang="it-IT" sz="1400" dirty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T </a:t>
            </a:r>
            <a:r>
              <a:rPr lang="it-IT" sz="1400" dirty="0" smtClean="0">
                <a:solidFill>
                  <a:schemeClr val="tx2"/>
                </a:solidFill>
                <a:latin typeface="Comic Sans MS" panose="030F0702030302020204" pitchFamily="66" charset="0"/>
                <a:ea typeface="Times New Roman"/>
              </a:rPr>
              <a:t>= log 1/T =  log I°/I</a:t>
            </a:r>
            <a:endParaRPr lang="it-IT" sz="1400" dirty="0">
              <a:solidFill>
                <a:schemeClr val="tx2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8185" y="2852936"/>
            <a:ext cx="7374135" cy="30777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Legge di Lambert-</a:t>
            </a:r>
            <a:r>
              <a:rPr lang="it-IT" sz="14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Beer</a:t>
            </a:r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 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A </a:t>
            </a:r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= </a:t>
            </a:r>
            <a:r>
              <a:rPr lang="el-GR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ε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l c  con</a:t>
            </a:r>
            <a:r>
              <a:rPr lang="el-GR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ε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= </a:t>
            </a:r>
            <a:r>
              <a:rPr lang="it-IT" sz="14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assorbività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molare o </a:t>
            </a:r>
            <a:r>
              <a:rPr lang="it-IT" sz="14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coeff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. </a:t>
            </a:r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e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stinzione molare</a:t>
            </a:r>
          </a:p>
        </p:txBody>
      </p:sp>
      <p:sp>
        <p:nvSpPr>
          <p:cNvPr id="16" name="Stella a 5 punte 15"/>
          <p:cNvSpPr>
            <a:spLocks noChangeAspect="1"/>
          </p:cNvSpPr>
          <p:nvPr/>
        </p:nvSpPr>
        <p:spPr>
          <a:xfrm>
            <a:off x="6516216" y="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tella a 5 punte 18"/>
          <p:cNvSpPr>
            <a:spLocks noChangeAspect="1"/>
          </p:cNvSpPr>
          <p:nvPr/>
        </p:nvSpPr>
        <p:spPr>
          <a:xfrm>
            <a:off x="323528" y="3835896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51520" y="4273932"/>
            <a:ext cx="8781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MA fascio in uscita attenuato ANCHE perché riflesso</a:t>
            </a:r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e diffuso 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riferimento a cella con solo solvente</a:t>
            </a:r>
          </a:p>
          <a:p>
            <a:pPr lvl="0"/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° come </a:t>
            </a:r>
            <a:r>
              <a:rPr lang="it-IT" sz="14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r>
              <a:rPr lang="it-IT" sz="1400" baseline="-250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solvente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	A </a:t>
            </a:r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= 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log </a:t>
            </a:r>
            <a:r>
              <a:rPr lang="it-IT" sz="14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r>
              <a:rPr lang="it-IT" sz="1400" baseline="-250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solvente</a:t>
            </a:r>
            <a:r>
              <a:rPr lang="it-IT" sz="14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/</a:t>
            </a:r>
            <a:r>
              <a:rPr lang="it-IT" sz="14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4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I</a:t>
            </a:r>
            <a:r>
              <a:rPr lang="it-IT" sz="1400" baseline="-250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soluzione</a:t>
            </a:r>
            <a:endParaRPr lang="it-IT" sz="1400" dirty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711748" y="3212976"/>
            <a:ext cx="54441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2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l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= </a:t>
            </a:r>
            <a:r>
              <a:rPr lang="it-IT" sz="1200" dirty="0" err="1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cost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 (passo della cella)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</a:t>
            </a:r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deviazioni dalla linearità tra A misurata e [c]</a:t>
            </a:r>
          </a:p>
          <a:p>
            <a:pPr algn="ctr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Per motivi strumentali</a:t>
            </a:r>
          </a:p>
          <a:p>
            <a:pPr algn="ctr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Per motivi chimici  </a:t>
            </a:r>
          </a:p>
          <a:p>
            <a:pPr algn="ctr"/>
            <a:r>
              <a:rPr lang="it-IT" sz="12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MA legge soddisfacente per soluzioni diluite</a:t>
            </a:r>
            <a:endParaRPr lang="it-IT" sz="1200" dirty="0"/>
          </a:p>
        </p:txBody>
      </p:sp>
      <p:sp>
        <p:nvSpPr>
          <p:cNvPr id="22" name="Rettangolo 21"/>
          <p:cNvSpPr/>
          <p:nvPr/>
        </p:nvSpPr>
        <p:spPr>
          <a:xfrm>
            <a:off x="27172" y="4797152"/>
            <a:ext cx="91168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SORGENTE: lampada a idrogeno e deuterio (a scarica di gas, spettro continuo da 160 a 375 nm), </a:t>
            </a: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lampada a filamento di tungsteno (a incandescenza, da 350 a 2500 nm)  </a:t>
            </a:r>
            <a:endParaRPr lang="it-IT" sz="1000" dirty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CELLA: quarzo (il vetro assorbe a &lt; 350 nm)</a:t>
            </a:r>
            <a:endParaRPr lang="it-IT" sz="1000" dirty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STRUMENTI A RAGGIO SINGOLO, A DOPPIO RAGGIO, A DIODI</a:t>
            </a:r>
          </a:p>
          <a:p>
            <a:pPr lvl="0" algn="ctr"/>
            <a:endParaRPr lang="it-IT" sz="1000" dirty="0" smtClean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SELETTORE </a:t>
            </a:r>
            <a:r>
              <a:rPr lang="it-IT" sz="10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LUNGHEZZA </a:t>
            </a:r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D’ONDA: filtro o monocromatore (strumenti a raggio singolo, semplici), </a:t>
            </a: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specchio che alterna la direzione del raggio (strumenti a doppio raggio, per azzeramento del segnale del riferimento)</a:t>
            </a: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A fotodiodi (sorgente e reticolo fisso di riflessione che disperde il raggio sulla superficie di una serie di diodi </a:t>
            </a:r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contemporanea rilevazione spettrale)</a:t>
            </a:r>
            <a:endParaRPr lang="it-IT" sz="1000" dirty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endParaRPr lang="it-IT" sz="1000" dirty="0" smtClean="0">
              <a:solidFill>
                <a:srgbClr val="1F497D"/>
              </a:solidFill>
              <a:latin typeface="Comic Sans MS" panose="030F0702030302020204" pitchFamily="66" charset="0"/>
              <a:ea typeface="Times New Roman"/>
            </a:endParaRPr>
          </a:p>
          <a:p>
            <a:pPr lvl="0" algn="ctr"/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RIVELATORE </a:t>
            </a:r>
            <a:r>
              <a:rPr lang="it-IT" sz="1000" dirty="0">
                <a:solidFill>
                  <a:srgbClr val="1F497D"/>
                </a:solidFill>
                <a:latin typeface="Comic Sans MS" panose="030F0702030302020204" pitchFamily="66" charset="0"/>
                <a:ea typeface="Times New Roman"/>
              </a:rPr>
              <a:t>FOTOELETTRICO</a:t>
            </a:r>
          </a:p>
          <a:p>
            <a:pPr lvl="0" algn="ctr"/>
            <a:r>
              <a:rPr lang="it-IT" sz="1000" dirty="0">
                <a:solidFill>
                  <a:srgbClr val="1F497D"/>
                </a:solidFill>
                <a:latin typeface="Comic Sans MS" panose="030F0702030302020204" pitchFamily="66" charset="0"/>
              </a:rPr>
              <a:t>ELABORAZIONE E PRESENTAZIONE </a:t>
            </a:r>
            <a:r>
              <a:rPr lang="it-IT" sz="1000" dirty="0" smtClean="0">
                <a:solidFill>
                  <a:srgbClr val="1F497D"/>
                </a:solidFill>
                <a:latin typeface="Comic Sans MS" panose="030F0702030302020204" pitchFamily="66" charset="0"/>
              </a:rPr>
              <a:t>SEGNALE</a:t>
            </a:r>
            <a:endParaRPr lang="it-IT" sz="1000" dirty="0">
              <a:solidFill>
                <a:prstClr val="black"/>
              </a:solidFill>
            </a:endParaRPr>
          </a:p>
        </p:txBody>
      </p:sp>
      <p:pic>
        <p:nvPicPr>
          <p:cNvPr id="20" name="Immagine 19" descr="Beer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3" b="28708"/>
          <a:stretch/>
        </p:blipFill>
        <p:spPr bwMode="auto">
          <a:xfrm>
            <a:off x="4716016" y="188640"/>
            <a:ext cx="876612" cy="9371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tangolo 3"/>
          <p:cNvSpPr/>
          <p:nvPr/>
        </p:nvSpPr>
        <p:spPr>
          <a:xfrm rot="5400000">
            <a:off x="8365313" y="571791"/>
            <a:ext cx="930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detector</a:t>
            </a:r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444208" y="1700808"/>
            <a:ext cx="1471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l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= cammino ottico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6309570" y="3284984"/>
            <a:ext cx="2834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ε</a:t>
            </a:r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caratteristico</a:t>
            </a:r>
          </a:p>
          <a:p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Varia con </a:t>
            </a:r>
            <a:r>
              <a:rPr lang="it-IT" sz="12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solbvente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, </a:t>
            </a:r>
            <a:r>
              <a:rPr lang="it-IT" sz="1200" dirty="0" err="1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pH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e </a:t>
            </a:r>
            <a:r>
              <a:rPr lang="el-GR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λ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assorbita</a:t>
            </a:r>
          </a:p>
          <a:p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Non varia con C, T e l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4" name="Connettore 2 23"/>
          <p:cNvCxnSpPr/>
          <p:nvPr/>
        </p:nvCxnSpPr>
        <p:spPr>
          <a:xfrm flipV="1">
            <a:off x="8028384" y="220486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7956376" y="29249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V="1">
            <a:off x="8028384" y="2492896"/>
            <a:ext cx="50405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7740352" y="2420888"/>
            <a:ext cx="3161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A</a:t>
            </a: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8316416" y="2852936"/>
            <a:ext cx="2776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c</a:t>
            </a: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8163302" y="2636912"/>
            <a:ext cx="4411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l </a:t>
            </a:r>
            <a:r>
              <a:rPr lang="el-GR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ε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609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tangolo 58"/>
          <p:cNvSpPr/>
          <p:nvPr/>
        </p:nvSpPr>
        <p:spPr>
          <a:xfrm>
            <a:off x="144016" y="188640"/>
            <a:ext cx="32038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Spettroscopia di assorbimento </a:t>
            </a:r>
          </a:p>
          <a:p>
            <a:pPr lvl="0"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UV-Vis</a:t>
            </a:r>
          </a:p>
          <a:p>
            <a:pPr lvl="0" algn="ctr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dipende dalla struttura elettronica della molecola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2680647" y="908720"/>
            <a:ext cx="6462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Assorbimento delle MOLECOLE più complesso di quello ATOMICO</a:t>
            </a:r>
          </a:p>
          <a:p>
            <a:pPr lvl="0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ATOMO: non possiede livelli energetici vibrazionali o rotazionali, ma solo E elettronica</a:t>
            </a:r>
          </a:p>
          <a:p>
            <a:pPr lvl="0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MOLECOLE: E totale = E elettronica + E vibrazionale + E rotazionale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467544" y="148652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200" u="sng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Stati elettronici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: </a:t>
            </a:r>
          </a:p>
          <a:p>
            <a:pPr lvl="0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Uno stato fondamentale e tanti stati eccitati 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</a:t>
            </a:r>
            <a:r>
              <a:rPr lang="el-GR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Δ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E molto grande (40-400 </a:t>
            </a:r>
            <a:r>
              <a:rPr lang="it-IT" sz="1200" dirty="0" err="1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kJ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/</a:t>
            </a:r>
            <a:r>
              <a:rPr lang="it-IT" sz="1200" dirty="0" err="1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mol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)  molecole per lo più nello stato fondamentale</a:t>
            </a:r>
          </a:p>
        </p:txBody>
      </p:sp>
      <p:sp>
        <p:nvSpPr>
          <p:cNvPr id="62" name="Rettangolo 61"/>
          <p:cNvSpPr/>
          <p:nvPr/>
        </p:nvSpPr>
        <p:spPr>
          <a:xfrm>
            <a:off x="467544" y="2044005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</a:pPr>
            <a:r>
              <a:rPr lang="it-IT" sz="1200" u="sng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Stati vibrazionali</a:t>
            </a: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:</a:t>
            </a:r>
          </a:p>
          <a:p>
            <a:pPr marL="342900" lvl="0" indent="-342900">
              <a:spcAft>
                <a:spcPts val="0"/>
              </a:spcAft>
            </a:pP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molecola con N atomi 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 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3N-6 (o 3N-5 se lineare) </a:t>
            </a:r>
            <a:r>
              <a:rPr lang="it-IT" sz="1200" i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modi di vibrazione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, ciascuno con </a:t>
            </a: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caratteristica frequenza 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e</a:t>
            </a:r>
          </a:p>
          <a:p>
            <a:pPr marL="342900" lvl="0" indent="-342900">
              <a:spcAft>
                <a:spcPts val="0"/>
              </a:spcAft>
            </a:pP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infinite </a:t>
            </a: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ampiezze 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(fino a rompere il legame)  </a:t>
            </a:r>
          </a:p>
          <a:p>
            <a:pPr marL="342900" lvl="0" indent="-342900">
              <a:spcAft>
                <a:spcPts val="0"/>
              </a:spcAft>
            </a:pP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ea typeface="Times New Roman"/>
            </a:endParaRPr>
          </a:p>
          <a:p>
            <a:pPr marL="342900" lvl="0" indent="-342900">
              <a:spcAft>
                <a:spcPts val="0"/>
              </a:spcAft>
            </a:pPr>
            <a:endParaRPr lang="it-IT" sz="1200" dirty="0" smtClean="0">
              <a:solidFill>
                <a:srgbClr val="0070C0"/>
              </a:solidFill>
              <a:effectLst/>
              <a:latin typeface="Comic Sans MS" panose="030F0702030302020204" pitchFamily="66" charset="0"/>
              <a:ea typeface="Times New Roman"/>
            </a:endParaRPr>
          </a:p>
          <a:p>
            <a:pPr marL="342900" lvl="0" indent="-342900">
              <a:spcAft>
                <a:spcPts val="0"/>
              </a:spcAft>
            </a:pPr>
            <a:endParaRPr lang="it-IT" sz="1200" dirty="0" smtClean="0">
              <a:solidFill>
                <a:srgbClr val="0070C0"/>
              </a:solidFill>
              <a:effectLst/>
              <a:latin typeface="Comic Sans MS" panose="030F0702030302020204" pitchFamily="66" charset="0"/>
              <a:ea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it-IT" sz="1200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/>
              </a:rPr>
              <a:t>infiniti stati vibrazionali 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con </a:t>
            </a:r>
            <a:r>
              <a:rPr lang="el-GR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Δ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E molto 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piccole (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0.4-40 </a:t>
            </a:r>
            <a:r>
              <a:rPr lang="it-IT" sz="1200" dirty="0" err="1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kJ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/</a:t>
            </a:r>
            <a:r>
              <a:rPr lang="it-IT" sz="1200" dirty="0" err="1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mol</a:t>
            </a:r>
            <a:r>
              <a:rPr lang="it-IT" sz="1200" dirty="0" smtClean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Times New Roman"/>
              </a:rPr>
              <a:t>) , ma a T ambiente per lo più lo stato fondamentale</a:t>
            </a:r>
          </a:p>
        </p:txBody>
      </p:sp>
      <p:sp>
        <p:nvSpPr>
          <p:cNvPr id="63" name="Freccia in giù 62"/>
          <p:cNvSpPr/>
          <p:nvPr/>
        </p:nvSpPr>
        <p:spPr>
          <a:xfrm>
            <a:off x="1187624" y="2708920"/>
            <a:ext cx="288032" cy="402344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/>
          <p:cNvSpPr/>
          <p:nvPr/>
        </p:nvSpPr>
        <p:spPr>
          <a:xfrm>
            <a:off x="467544" y="335699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it-IT" sz="1200" u="sng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Stati </a:t>
            </a:r>
            <a:r>
              <a:rPr lang="it-IT" sz="1200" u="sng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rotazionali:</a:t>
            </a:r>
            <a:endParaRPr lang="it-IT" sz="1200" u="sng" dirty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pPr lvl="0"/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molecola in un certo stato vibrazionale – associato a un certo stato elettronico – può avere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infiniti stati rotazionali 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(purché possa ruotare!)</a:t>
            </a:r>
          </a:p>
        </p:txBody>
      </p:sp>
      <p:sp>
        <p:nvSpPr>
          <p:cNvPr id="67" name="Parentesi graffa chiusa 66"/>
          <p:cNvSpPr/>
          <p:nvPr/>
        </p:nvSpPr>
        <p:spPr>
          <a:xfrm flipH="1">
            <a:off x="251520" y="1412776"/>
            <a:ext cx="288032" cy="2232248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Freccia circolare a destra 67"/>
          <p:cNvSpPr/>
          <p:nvPr/>
        </p:nvSpPr>
        <p:spPr>
          <a:xfrm rot="21402766">
            <a:off x="57563" y="2053994"/>
            <a:ext cx="296908" cy="2016224"/>
          </a:xfrm>
          <a:prstGeom prst="curv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395536" y="4005064"/>
            <a:ext cx="49936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infiniti stati </a:t>
            </a:r>
            <a:r>
              <a:rPr lang="it-IT" sz="12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traslazionali (E cinetica) 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con </a:t>
            </a:r>
            <a:r>
              <a:rPr lang="el-GR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Δ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E </a:t>
            </a:r>
            <a:r>
              <a:rPr lang="it-IT" sz="12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  <a:sym typeface="Wingdings" panose="05000000000000000000" pitchFamily="2" charset="2"/>
              </a:rPr>
              <a:t>piccolissimi  continui</a:t>
            </a:r>
            <a:endParaRPr lang="it-IT" dirty="0"/>
          </a:p>
        </p:txBody>
      </p:sp>
      <p:pic>
        <p:nvPicPr>
          <p:cNvPr id="70" name="Immagine 69" descr="Livell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80930"/>
            <a:ext cx="2435746" cy="257707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Rettangolo 71"/>
          <p:cNvSpPr/>
          <p:nvPr/>
        </p:nvSpPr>
        <p:spPr>
          <a:xfrm>
            <a:off x="2195736" y="4707141"/>
            <a:ext cx="40639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Spettri molecolari di assorbimento nel visibile </a:t>
            </a:r>
          </a:p>
          <a:p>
            <a:r>
              <a:rPr lang="it-IT" sz="1400" dirty="0" smtClean="0">
                <a:solidFill>
                  <a:srgbClr val="C00000"/>
                </a:solidFill>
                <a:latin typeface="Comic Sans MS" panose="030F0702030302020204" pitchFamily="66" charset="0"/>
                <a:ea typeface="Times New Roman"/>
              </a:rPr>
              <a:t>NON righe (spettri atomici) MA BANDE</a:t>
            </a:r>
          </a:p>
          <a:p>
            <a:endParaRPr lang="it-IT" sz="1400" dirty="0" smtClean="0">
              <a:solidFill>
                <a:srgbClr val="C00000"/>
              </a:solidFill>
              <a:latin typeface="Comic Sans MS" panose="030F0702030302020204" pitchFamily="66" charset="0"/>
              <a:ea typeface="Times New Roman"/>
            </a:endParaRPr>
          </a:p>
          <a:p>
            <a:r>
              <a:rPr lang="it-IT" sz="1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Anche il solvente ha un ruolo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73" name="Immagine 72" descr="Scansio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0" y="4293096"/>
            <a:ext cx="1405664" cy="229423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Rettangolo 73"/>
          <p:cNvSpPr/>
          <p:nvPr/>
        </p:nvSpPr>
        <p:spPr>
          <a:xfrm>
            <a:off x="6732240" y="4437112"/>
            <a:ext cx="133241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Benzene in etanolo </a:t>
            </a:r>
            <a:endParaRPr lang="it-IT" sz="1000" dirty="0"/>
          </a:p>
        </p:txBody>
      </p:sp>
      <p:sp>
        <p:nvSpPr>
          <p:cNvPr id="75" name="Rettangolo 74"/>
          <p:cNvSpPr/>
          <p:nvPr/>
        </p:nvSpPr>
        <p:spPr>
          <a:xfrm>
            <a:off x="7524328" y="5877272"/>
            <a:ext cx="15969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000" dirty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Benzene in </a:t>
            </a:r>
            <a:r>
              <a:rPr lang="it-IT" sz="1000" dirty="0" smtClean="0">
                <a:solidFill>
                  <a:srgbClr val="0070C0"/>
                </a:solidFill>
                <a:latin typeface="Comic Sans MS" panose="030F0702030302020204" pitchFamily="66" charset="0"/>
                <a:ea typeface="Times New Roman"/>
              </a:rPr>
              <a:t>fase vapore </a:t>
            </a:r>
            <a:endParaRPr lang="it-IT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21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2118</Words>
  <Application>Microsoft Office PowerPoint</Application>
  <PresentationFormat>Presentazione su schermo (4:3)</PresentationFormat>
  <Paragraphs>341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rita</dc:creator>
  <cp:lastModifiedBy>rita</cp:lastModifiedBy>
  <cp:revision>63</cp:revision>
  <dcterms:created xsi:type="dcterms:W3CDTF">2018-05-18T10:54:33Z</dcterms:created>
  <dcterms:modified xsi:type="dcterms:W3CDTF">2019-11-12T09:01:00Z</dcterms:modified>
</cp:coreProperties>
</file>