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65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16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76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8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4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60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44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4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1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9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A0BB-B044-4CAD-9F50-8B1D48367325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6A45-88E4-4740-85ED-2588C4659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3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File:Citosina_formula.svg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9.jpeg"/><Relationship Id="rId2" Type="http://schemas.openxmlformats.org/officeDocument/2006/relationships/hyperlink" Target="https://it.wikipedia.org/wiki/File:Adenina_formula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File:Timina_formula.svg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hyperlink" Target="https://it.wikipedia.org/wiki/File:Uracile_formula.svg" TargetMode="External"/><Relationship Id="rId4" Type="http://schemas.openxmlformats.org/officeDocument/2006/relationships/hyperlink" Target="https://it.wikipedia.org/wiki/File:Guanina_formula.svg" TargetMode="Externa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hyperlink" Target="https://www.google.it/url?sa=i&amp;rct=j&amp;q=&amp;esrc=s&amp;source=images&amp;cd=&amp;cad=rja&amp;uact=8&amp;ved=2ahUKEwjJ9IeTwMjaAhWECOwKHWYxBjwQjRx6BAgAEAU&amp;url=https://it.wikipedia.org/wiki/Rutina&amp;psig=AOvVaw2E4E32tUfm3bg_Um_cCp6F&amp;ust=15243016101024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2ahUKEwi3havuwMjaAhWF16QKHTGkBy4QjRx6BAgAEAU&amp;url=http://www.cristianitestimonidigeova.net/articolo.aspx?Articolo%3D939&amp;psig=AOvVaw2H4JAvIHj6hXVizA0B6ACX&amp;ust=1524301688767039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google.it/url?sa=i&amp;rct=j&amp;q=&amp;esrc=s&amp;source=images&amp;cd=&amp;cad=rja&amp;uact=8&amp;ved=2ahUKEwiWrJ_MwMjaAhWNyKQKHRX3Bt4QjRx6BAgAEAU&amp;url=https://www.chimicamo.org/chimica-organica/composizione-e-struttura-del-dna-e-dell%E2%80%99rna.html&amp;psig=AOvVaw2H4JAvIHj6hXVizA0B6ACX&amp;ust=152430168876703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it/url?sa=i&amp;rct=j&amp;q=&amp;esrc=s&amp;source=images&amp;cd=&amp;cad=rja&amp;uact=8&amp;ved=2ahUKEwiUor-nxcjaAhXoMewKHTS4DTEQjRx6BAgAEAU&amp;url=http://www.liposomidiferro.it/emoglobina-cose-cosa-fa/&amp;psig=AOvVaw0b6ExEVBwbE4Rszj02ib-q&amp;ust=152430298898570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it/url?sa=i&amp;rct=j&amp;q=&amp;esrc=s&amp;source=images&amp;cd=&amp;cad=rja&amp;uact=8&amp;ved=2ahUKEwjj-s7ixcjaAhUpMuwKHdwHAV0QjRx6BAgAEAU&amp;url=https://www.youtube.com/watch?v%3Dm2pGtX1KhIo&amp;psig=AOvVaw1095Ya00fPulexCk8YDBh3&amp;ust=1524303119902671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www.google.it/url?sa=i&amp;rct=j&amp;q=&amp;esrc=s&amp;source=images&amp;cd=&amp;cad=rja&amp;uact=8&amp;ved=2ahUKEwiWlPuvxcjaAhXN_qQKHcURBl0QjRx6BAgAEAU&amp;url=https://www.salutarmente.it/analisi-del-sangue/emoglobina-alta-e-bassa&amp;psig=AOvVaw0b6ExEVBwbE4Rszj02ib-q&amp;ust=15243029889857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s://www.google.it/url?sa=i&amp;rct=j&amp;q=&amp;esrc=s&amp;source=images&amp;cd=&amp;cad=rja&amp;uact=8&amp;ved=2ahUKEwjDhc6Yx8jaAhXPDewKHRyAD8sQjRx6BAgAEAU&amp;url=https://www.freelandtime.com/micoterapia/approfondimenti/terpeni-e-terpenoidi.html&amp;psig=AOvVaw2hwa_s-sXPuxX9bsz9cd-j&amp;ust=152430349741372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it/url?sa=i&amp;rct=j&amp;q=&amp;esrc=s&amp;source=images&amp;cd=&amp;cad=rja&amp;uact=8&amp;ved=2ahUKEwiLnon1x8jaAhWLDewKHRQSCtkQjRx6BAgAEAU&amp;url=http://www.olioofficina.it/saperi/olio/la-composizione-in-acidi-grassi.htm&amp;psig=AOvVaw0Ad3WisGYB4FerA1BJSgsW&amp;ust=1524303683638815" TargetMode="External"/><Relationship Id="rId5" Type="http://schemas.openxmlformats.org/officeDocument/2006/relationships/image" Target="../media/image30.gif"/><Relationship Id="rId4" Type="http://schemas.openxmlformats.org/officeDocument/2006/relationships/hyperlink" Target="https://www.google.it/url?sa=i&amp;rct=j&amp;q=&amp;esrc=s&amp;source=images&amp;cd=&amp;cad=rja&amp;uact=8&amp;ved=2ahUKEwifsd_Fx8jaAhUS16QKHaskB6gQjRx6BAgAEAU&amp;url=https://www.okpedia.it/steroidi&amp;psig=AOvVaw3wWwSQjIdvWD_LBE9djV8T&amp;ust=15243035912290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418058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Carboidrati</a:t>
            </a:r>
            <a:endParaRPr lang="it-IT" sz="24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01920"/>
            <a:ext cx="5249524" cy="7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83768" y="260648"/>
            <a:ext cx="4536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omic Sans MS" panose="030F0702030302020204" pitchFamily="66" charset="0"/>
                <a:ea typeface="+mj-ea"/>
                <a:cs typeface="Times New Roman" pitchFamily="18" charset="0"/>
              </a:rPr>
              <a:t>Diffusi in tutto il mondo animale e vegetale</a:t>
            </a:r>
          </a:p>
          <a:p>
            <a:r>
              <a:rPr lang="it-IT" sz="1400" dirty="0" smtClean="0">
                <a:latin typeface="Comic Sans MS" panose="030F0702030302020204" pitchFamily="66" charset="0"/>
                <a:ea typeface="+mj-ea"/>
                <a:cs typeface="Times New Roman" pitchFamily="18" charset="0"/>
              </a:rPr>
              <a:t>Indispensabili per lo svolgimento delle funzioni vitali</a:t>
            </a:r>
          </a:p>
          <a:p>
            <a:r>
              <a:rPr lang="it-IT" sz="1400" dirty="0" smtClean="0">
                <a:latin typeface="Comic Sans MS" panose="030F0702030302020204" pitchFamily="66" charset="0"/>
                <a:ea typeface="+mj-ea"/>
                <a:cs typeface="Times New Roman" pitchFamily="18" charset="0"/>
              </a:rPr>
              <a:t>Prodotti dalle piante da CO</a:t>
            </a:r>
            <a:r>
              <a:rPr lang="it-IT" sz="1400" baseline="-25000" dirty="0" smtClean="0">
                <a:latin typeface="Comic Sans MS" panose="030F0702030302020204" pitchFamily="66" charset="0"/>
                <a:ea typeface="+mj-ea"/>
                <a:cs typeface="Times New Roman" pitchFamily="18" charset="0"/>
              </a:rPr>
              <a:t>2</a:t>
            </a:r>
            <a:r>
              <a:rPr lang="it-IT" sz="1400" dirty="0" smtClean="0">
                <a:latin typeface="Comic Sans MS" panose="030F0702030302020204" pitchFamily="66" charset="0"/>
                <a:ea typeface="+mj-ea"/>
                <a:cs typeface="Times New Roman" pitchFamily="18" charset="0"/>
              </a:rPr>
              <a:t> e acqua (fotosintesi)</a:t>
            </a:r>
          </a:p>
          <a:p>
            <a:r>
              <a:rPr lang="it-IT" sz="1400" dirty="0" smtClean="0">
                <a:latin typeface="Comic Sans MS" panose="030F0702030302020204" pitchFamily="66" charset="0"/>
                <a:ea typeface="+mj-ea"/>
                <a:cs typeface="Times New Roman" pitchFamily="18" charset="0"/>
              </a:rPr>
              <a:t>Funzione di 1) sostegno 2) riserva energetica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496" y="1394773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Monosaccaridi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sono i carboidrati più semplici</a:t>
            </a:r>
          </a:p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Oligosaccaridi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sono carboidrati costituiti da due o comunque poche unità di monosaccaridi (uguali o diversi)  </a:t>
            </a:r>
          </a:p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Polisaccaridi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polimeri naturali, costituiti da molte unità di monosaccaridi; per idrolisi liberano monosaccaridi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331640" y="3297758"/>
            <a:ext cx="5865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I carboidrati sono di fatto 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poli</a:t>
            </a:r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idrossi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aldeidi e 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poli</a:t>
            </a:r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idrossi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chetoni</a:t>
            </a:r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	          </a:t>
            </a:r>
          </a:p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		          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ALDOSI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     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CHETOSI</a:t>
            </a:r>
          </a:p>
          <a:p>
            <a:r>
              <a:rPr lang="it-IT" sz="1200" dirty="0" smtClean="0">
                <a:latin typeface="Comic Sans MS" panose="030F0702030302020204" pitchFamily="66" charset="0"/>
                <a:cs typeface="Times New Roman" pitchFamily="18" charset="0"/>
              </a:rPr>
              <a:t>                                  (gruppo carbonile terminale)     (gruppo carbonile interno)</a:t>
            </a:r>
            <a:endParaRPr lang="it-IT" sz="12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139952" y="3573016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940152" y="3573016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3946"/>
            <a:ext cx="3663493" cy="11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071"/>
            <a:ext cx="5986791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4983480" cy="310134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660232" y="2348880"/>
            <a:ext cx="2320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Vegetale: catene più corte, minore 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T</a:t>
            </a:r>
            <a:r>
              <a:rPr lang="it-IT" sz="1400" baseline="-250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f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, più fluidi, più digeribili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660232" y="980728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animale: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catene più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lunghe, maggiore </a:t>
            </a:r>
            <a:r>
              <a:rPr lang="it-IT" sz="140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T</a:t>
            </a:r>
            <a:r>
              <a:rPr lang="it-IT" sz="1400" baseline="-2500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f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meno fluidi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meno digeribili, presenza nel sangue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4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ula di struttura">
            <a:hlinkClick r:id="rId2" tooltip="formula di struttu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191683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Adenina</a:t>
            </a:r>
          </a:p>
        </p:txBody>
      </p:sp>
      <p:pic>
        <p:nvPicPr>
          <p:cNvPr id="1028" name="Picture 4" descr="formula di struttura">
            <a:hlinkClick r:id="rId4" tooltip="formula di struttur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14287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5776" y="184482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Guanina</a:t>
            </a:r>
          </a:p>
        </p:txBody>
      </p:sp>
      <p:pic>
        <p:nvPicPr>
          <p:cNvPr id="1030" name="Picture 6" descr="formula di struttura">
            <a:hlinkClick r:id="rId6" tooltip="formula di struttura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39552" y="407707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Timina</a:t>
            </a:r>
          </a:p>
        </p:txBody>
      </p:sp>
      <p:pic>
        <p:nvPicPr>
          <p:cNvPr id="1034" name="Picture 10" descr="formula di struttura">
            <a:hlinkClick r:id="rId8" tooltip="formula di struttur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952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673647" y="406778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Citosina</a:t>
            </a:r>
          </a:p>
        </p:txBody>
      </p:sp>
      <p:pic>
        <p:nvPicPr>
          <p:cNvPr id="1036" name="Picture 12" descr="formula di struttura">
            <a:hlinkClick r:id="rId10" tooltip="formula di struttur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952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11560" y="59492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Uracile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23928" y="98072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latin typeface="Comic Sans MS" panose="030F0702030302020204" pitchFamily="66" charset="0"/>
              </a:rPr>
              <a:t>PURINE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95936" y="2996952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u="sng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PIRIMIDINE</a:t>
            </a:r>
            <a:endParaRPr lang="it-IT" u="sng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51520" y="476672"/>
            <a:ext cx="1584176" cy="40324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2339752" y="476672"/>
            <a:ext cx="1584176" cy="40324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8" name="Picture 14" descr="http://www.anatomiahumana.ucv.cl/biologia/archivos/lem6s1_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62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natomiahumana.ucv.cl/biologia/archivos/lem6s1_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95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79512" y="6289575"/>
            <a:ext cx="2755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Comic Sans MS" panose="030F0702030302020204" pitchFamily="66" charset="0"/>
              </a:rPr>
              <a:t>(Sostituisce la timina nel RNA)</a:t>
            </a:r>
            <a:endParaRPr lang="it-IT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6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6784" cy="346050"/>
          </a:xfrm>
        </p:spPr>
        <p:txBody>
          <a:bodyPr>
            <a:normAutofit/>
          </a:bodyPr>
          <a:lstStyle/>
          <a:p>
            <a:pPr algn="l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Times New Roman" pitchFamily="18" charset="0"/>
              </a:rPr>
              <a:t>Possono avere strutture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Times New Roman" pitchFamily="18" charset="0"/>
              </a:rPr>
              <a:t>aperte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Times New Roman" pitchFamily="18" charset="0"/>
              </a:rPr>
              <a:t> o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Times New Roman" pitchFamily="18" charset="0"/>
              </a:rPr>
              <a:t>cicliche                     </a:t>
            </a:r>
            <a:r>
              <a:rPr lang="it-IT" sz="1400" dirty="0" smtClean="0">
                <a:latin typeface="Comic Sans MS" panose="030F0702030302020204" pitchFamily="66" charset="0"/>
                <a:ea typeface="+mn-ea"/>
                <a:cs typeface="Times New Roman" pitchFamily="18" charset="0"/>
              </a:rPr>
              <a:t>e sono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Times New Roman" pitchFamily="18" charset="0"/>
              </a:rPr>
              <a:t>molecole chirali</a:t>
            </a:r>
            <a:endParaRPr lang="it-IT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10477" cy="55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418058"/>
          </a:xfrm>
        </p:spPr>
        <p:txBody>
          <a:bodyPr>
            <a:noAutofit/>
          </a:bodyPr>
          <a:lstStyle/>
          <a:p>
            <a:pPr algn="l"/>
            <a:r>
              <a:rPr lang="it-IT" sz="18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Glucosio (esoso, la struttura ciclica è a 6 termini)</a:t>
            </a:r>
            <a:endParaRPr lang="it-IT" sz="18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6673914" cy="18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4994" r="79058" b="57277"/>
          <a:stretch/>
        </p:blipFill>
        <p:spPr bwMode="auto">
          <a:xfrm>
            <a:off x="323528" y="692696"/>
            <a:ext cx="1358285" cy="20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3528" y="321297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Fruttosio (pentoso, la struttura ciclica è a 5 termini)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243586" cy="234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2" b="32988"/>
          <a:stretch/>
        </p:blipFill>
        <p:spPr bwMode="auto">
          <a:xfrm>
            <a:off x="2267744" y="3933056"/>
            <a:ext cx="3623339" cy="15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027572" cy="9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7"/>
          <a:stretch/>
        </p:blipFill>
        <p:spPr bwMode="auto">
          <a:xfrm>
            <a:off x="5364089" y="1268760"/>
            <a:ext cx="2595377" cy="102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18864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Disaccaridi comuni: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95936" y="404664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α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-glucosio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452320" y="332656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β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-fruttosio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452320" y="1484784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saccarosio </a:t>
            </a:r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041704" cy="109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8"/>
          <a:stretch/>
        </p:blipFill>
        <p:spPr bwMode="auto">
          <a:xfrm>
            <a:off x="539552" y="1772816"/>
            <a:ext cx="2231141" cy="124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483768" y="234888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lattosio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23528" y="3212976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Polisaccaridi: AMIDO, GLICOGENO, CELLULOSA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520955" cy="10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" y="4760543"/>
            <a:ext cx="5024639" cy="205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3861816" cy="29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699792" y="630932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CELLULOSA</a:t>
            </a:r>
          </a:p>
        </p:txBody>
      </p:sp>
      <p:pic>
        <p:nvPicPr>
          <p:cNvPr id="1026" name="Picture 2" descr="https://upload.wikimedia.org/wikipedia/commons/thumb/2/21/Amylose2.svg/486px-Amylose2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240405" cy="12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6516216" y="5013176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unità di </a:t>
            </a:r>
            <a:r>
              <a:rPr lang="el-GR" sz="1400" dirty="0" smtClean="0">
                <a:latin typeface="Comic Sans MS" panose="030F0702030302020204" pitchFamily="66" charset="0"/>
                <a:cs typeface="Times New Roman" pitchFamily="18" charset="0"/>
              </a:rPr>
              <a:t>α</a:t>
            </a:r>
            <a:r>
              <a:rPr lang="it-IT" sz="1400" dirty="0">
                <a:latin typeface="Comic Sans MS" panose="030F0702030302020204" pitchFamily="66" charset="0"/>
                <a:cs typeface="Times New Roman" pitchFamily="18" charset="0"/>
              </a:rPr>
              <a:t>-glucosio </a:t>
            </a:r>
            <a:endParaRPr lang="it-IT" sz="1400" dirty="0"/>
          </a:p>
        </p:txBody>
      </p:sp>
      <p:sp>
        <p:nvSpPr>
          <p:cNvPr id="18" name="Rettangolo 17"/>
          <p:cNvSpPr/>
          <p:nvPr/>
        </p:nvSpPr>
        <p:spPr>
          <a:xfrm>
            <a:off x="4932040" y="544522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AMIDO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(amilosio, solubile in </a:t>
            </a:r>
            <a:r>
              <a:rPr lang="it-IT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aq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e amilopectina, insolubile, ramificata)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71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115616" y="116632"/>
            <a:ext cx="6742551" cy="2466856"/>
            <a:chOff x="1115616" y="1268760"/>
            <a:chExt cx="6742551" cy="2466856"/>
          </a:xfrm>
        </p:grpSpPr>
        <p:grpSp>
          <p:nvGrpSpPr>
            <p:cNvPr id="2" name="Gruppo 1"/>
            <p:cNvGrpSpPr/>
            <p:nvPr/>
          </p:nvGrpSpPr>
          <p:grpSpPr>
            <a:xfrm>
              <a:off x="1115616" y="1268760"/>
              <a:ext cx="6742551" cy="2466856"/>
              <a:chOff x="251520" y="2348880"/>
              <a:chExt cx="6742551" cy="2466856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1835696" y="2348880"/>
                <a:ext cx="30348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CO</a:t>
                </a:r>
                <a:r>
                  <a:rPr lang="it-IT" sz="1400" baseline="-250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2</a:t>
                </a:r>
                <a:r>
                  <a:rPr lang="it-IT" sz="1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</a:t>
                </a:r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+ H</a:t>
                </a:r>
                <a:r>
                  <a:rPr lang="it-IT" sz="1400" baseline="-25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2</a:t>
                </a:r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O		</a:t>
                </a:r>
                <a:r>
                  <a:rPr lang="it-IT" sz="14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(+)-glucosio </a:t>
                </a:r>
                <a:endParaRPr lang="it-IT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" name="Connettore 2 3"/>
              <p:cNvCxnSpPr/>
              <p:nvPr/>
            </p:nvCxnSpPr>
            <p:spPr>
              <a:xfrm>
                <a:off x="3059832" y="2492896"/>
                <a:ext cx="5040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ttore 2 4"/>
              <p:cNvCxnSpPr/>
              <p:nvPr/>
            </p:nvCxnSpPr>
            <p:spPr>
              <a:xfrm>
                <a:off x="4283968" y="2708920"/>
                <a:ext cx="0" cy="10081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ttangolo 5"/>
              <p:cNvSpPr/>
              <p:nvPr/>
            </p:nvSpPr>
            <p:spPr>
              <a:xfrm>
                <a:off x="4427984" y="2996952"/>
                <a:ext cx="14414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n   (+)-</a:t>
                </a:r>
                <a:r>
                  <a:rPr lang="it-IT" sz="1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glucosio </a:t>
                </a:r>
                <a:endParaRPr lang="it-IT" dirty="0"/>
              </a:p>
            </p:txBody>
          </p:sp>
          <p:cxnSp>
            <p:nvCxnSpPr>
              <p:cNvPr id="7" name="Connettore 2 6"/>
              <p:cNvCxnSpPr/>
              <p:nvPr/>
            </p:nvCxnSpPr>
            <p:spPr>
              <a:xfrm flipH="1">
                <a:off x="2483768" y="2708920"/>
                <a:ext cx="1440160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ttangolo 7"/>
              <p:cNvSpPr/>
              <p:nvPr/>
            </p:nvSpPr>
            <p:spPr>
              <a:xfrm>
                <a:off x="467544" y="3265239"/>
                <a:ext cx="31935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amido</a:t>
                </a:r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(riserva vegetale di glucosio </a:t>
                </a:r>
              </a:p>
              <a:p>
                <a:r>
                  <a:rPr lang="it-IT" sz="1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</a:t>
                </a:r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             per la crescita)</a:t>
                </a:r>
                <a:endParaRPr lang="it-IT" dirty="0"/>
              </a:p>
            </p:txBody>
          </p:sp>
          <p:cxnSp>
            <p:nvCxnSpPr>
              <p:cNvPr id="9" name="Connettore 2 8"/>
              <p:cNvCxnSpPr/>
              <p:nvPr/>
            </p:nvCxnSpPr>
            <p:spPr>
              <a:xfrm>
                <a:off x="827584" y="3573016"/>
                <a:ext cx="0" cy="43204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ttangolo 9"/>
              <p:cNvSpPr/>
              <p:nvPr/>
            </p:nvSpPr>
            <p:spPr>
              <a:xfrm>
                <a:off x="251520" y="4077072"/>
                <a:ext cx="6742551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Scisso in unità di glucosio</a:t>
                </a:r>
              </a:p>
              <a:p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Accumulato come glicogeno (riserva animale di glucosio = energia)</a:t>
                </a:r>
              </a:p>
              <a:p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Scisso di nuovo come glucosio che per ossidazione produce </a:t>
                </a:r>
                <a:r>
                  <a:rPr lang="it-IT" sz="1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CO</a:t>
                </a:r>
                <a:r>
                  <a:rPr lang="it-IT" sz="1400" baseline="-250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2</a:t>
                </a:r>
                <a:r>
                  <a:rPr lang="it-IT" sz="1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 </a:t>
                </a:r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, H</a:t>
                </a:r>
                <a:r>
                  <a:rPr lang="it-IT" sz="1400" baseline="-250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2</a:t>
                </a:r>
                <a:r>
                  <a:rPr lang="it-IT" sz="1400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O e </a:t>
                </a:r>
                <a:r>
                  <a:rPr lang="it-IT" sz="14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itchFamily="18" charset="0"/>
                  </a:rPr>
                  <a:t>energia</a:t>
                </a:r>
                <a:endParaRPr lang="it-IT" sz="14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Rettangolo 10"/>
            <p:cNvSpPr/>
            <p:nvPr/>
          </p:nvSpPr>
          <p:spPr>
            <a:xfrm>
              <a:off x="4932040" y="2708920"/>
              <a:ext cx="23042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1400" dirty="0" smtClean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itchFamily="18" charset="0"/>
                </a:rPr>
                <a:t>cellulosa</a:t>
              </a:r>
              <a:r>
                <a:rPr lang="it-IT" sz="14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itchFamily="18" charset="0"/>
                </a:rPr>
                <a:t> (fibre vegetali)</a:t>
              </a:r>
              <a:endParaRPr lang="it-IT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5" name="Connettore 2 24"/>
          <p:cNvCxnSpPr/>
          <p:nvPr/>
        </p:nvCxnSpPr>
        <p:spPr>
          <a:xfrm>
            <a:off x="7380312" y="2492896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588224" y="2924944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sintesi proteica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179512" y="2708920"/>
            <a:ext cx="280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GLICOSIDI E GLUCOSIDI</a:t>
            </a:r>
            <a:endParaRPr lang="it-IT" sz="1600" dirty="0"/>
          </a:p>
        </p:txBody>
      </p:sp>
      <p:sp>
        <p:nvSpPr>
          <p:cNvPr id="33" name="Rettangolo 32"/>
          <p:cNvSpPr/>
          <p:nvPr/>
        </p:nvSpPr>
        <p:spPr>
          <a:xfrm>
            <a:off x="107504" y="2996952"/>
            <a:ext cx="59766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Classe di composti contenenti un carboidrato (il </a:t>
            </a:r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glicone</a:t>
            </a:r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) legato a una molecola non zuccherina (</a:t>
            </a:r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aglicone</a:t>
            </a:r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).</a:t>
            </a:r>
          </a:p>
          <a:p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Diffusi in natura: modo per immagazzinare gli zuccheri!</a:t>
            </a:r>
          </a:p>
          <a:p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L’unità zuccherina aumenta la solubilità in acqua e la stabilità della molecola (</a:t>
            </a:r>
            <a:r>
              <a:rPr lang="it-IT" sz="1400" dirty="0" err="1" smtClean="0">
                <a:latin typeface="Comic Sans MS" panose="030F0702030302020204" pitchFamily="66" charset="0"/>
                <a:cs typeface="Times New Roman" pitchFamily="18" charset="0"/>
              </a:rPr>
              <a:t>aglicone</a:t>
            </a:r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, in genere più lipofilo che idrofilo) a cui è attaccata, migliorandone il trasporto negli ambienti acquosi biologici (e cellulari, quindi).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SONO I PRINCIPI ATTIVI DELLE PIANTE !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Risultati immagini per RUT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767619" cy="16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7452320" y="3933056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RUTINA</a:t>
            </a:r>
            <a:endParaRPr lang="it-IT" dirty="0"/>
          </a:p>
        </p:txBody>
      </p:sp>
      <p:pic>
        <p:nvPicPr>
          <p:cNvPr id="2052" name="Picture 4" descr="Risultati immagini per STRUTTURA d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8" y="5157192"/>
            <a:ext cx="156972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STRUTTURA dna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2791" r="6874" b="30492"/>
          <a:stretch/>
        </p:blipFill>
        <p:spPr bwMode="auto">
          <a:xfrm>
            <a:off x="1331640" y="4764854"/>
            <a:ext cx="3419699" cy="19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tangolo 36"/>
          <p:cNvSpPr/>
          <p:nvPr/>
        </p:nvSpPr>
        <p:spPr>
          <a:xfrm>
            <a:off x="323528" y="5877272"/>
            <a:ext cx="881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inoltre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144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2098576" cy="346050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Amminoacidi</a:t>
            </a:r>
            <a:endParaRPr lang="it-IT" sz="24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r="20254"/>
          <a:stretch/>
        </p:blipFill>
        <p:spPr bwMode="auto">
          <a:xfrm>
            <a:off x="2483768" y="260648"/>
            <a:ext cx="6312023" cy="5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3485715" cy="7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7190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18770"/>
          <a:stretch/>
        </p:blipFill>
        <p:spPr bwMode="auto">
          <a:xfrm>
            <a:off x="4716016" y="1916832"/>
            <a:ext cx="4308774" cy="8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52936"/>
            <a:ext cx="1859280" cy="109728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555556" cy="226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9" y="5214246"/>
            <a:ext cx="1785063" cy="9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139952" y="4653136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Legame peptidico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6228185" y="4005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>
                <a:latin typeface="Comic Sans MS" panose="030F0702030302020204" pitchFamily="66" charset="0"/>
                <a:cs typeface="Times New Roman" pitchFamily="18" charset="0"/>
              </a:rPr>
              <a:t>p</a:t>
            </a:r>
            <a:r>
              <a:rPr lang="it-IT" sz="1200" dirty="0" smtClean="0">
                <a:latin typeface="Comic Sans MS" panose="030F0702030302020204" pitchFamily="66" charset="0"/>
                <a:cs typeface="Times New Roman" pitchFamily="18" charset="0"/>
              </a:rPr>
              <a:t>unto isoelettrico: </a:t>
            </a:r>
          </a:p>
          <a:p>
            <a:pPr lvl="0" algn="ctr"/>
            <a:r>
              <a:rPr lang="it-IT" sz="1200" dirty="0" err="1" smtClean="0">
                <a:latin typeface="Comic Sans MS" panose="030F0702030302020204" pitchFamily="66" charset="0"/>
                <a:cs typeface="Times New Roman" pitchFamily="18" charset="0"/>
              </a:rPr>
              <a:t>pH</a:t>
            </a:r>
            <a:r>
              <a:rPr lang="it-IT" sz="1200" dirty="0" smtClean="0">
                <a:latin typeface="Comic Sans MS" panose="030F0702030302020204" pitchFamily="66" charset="0"/>
                <a:cs typeface="Times New Roman" pitchFamily="18" charset="0"/>
              </a:rPr>
              <a:t> a cui non si ha migrazione ionica in un campo elettrico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4932040" y="6309320"/>
            <a:ext cx="1316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PROTEINE </a:t>
            </a:r>
            <a:endParaRPr lang="it-IT" dirty="0"/>
          </a:p>
        </p:txBody>
      </p:sp>
      <p:sp>
        <p:nvSpPr>
          <p:cNvPr id="11" name="Freccia circolare in su 10"/>
          <p:cNvSpPr/>
          <p:nvPr/>
        </p:nvSpPr>
        <p:spPr>
          <a:xfrm rot="653302">
            <a:off x="3783143" y="6488847"/>
            <a:ext cx="1152128" cy="144016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0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23850"/>
            <a:ext cx="78105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50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1316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PROTEINE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63688" y="620688"/>
            <a:ext cx="48013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FIBROSE (insolubili in </a:t>
            </a:r>
            <a:r>
              <a:rPr lang="it-IT" sz="1400" dirty="0" err="1" smtClean="0">
                <a:latin typeface="Comic Sans MS" panose="030F0702030302020204" pitchFamily="66" charset="0"/>
                <a:cs typeface="Times New Roman" pitchFamily="18" charset="0"/>
              </a:rPr>
              <a:t>aq</a:t>
            </a:r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): 	tessuti animali</a:t>
            </a:r>
          </a:p>
          <a:p>
            <a:pPr lvl="0"/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GLOBULATRI (solubili in </a:t>
            </a:r>
            <a:r>
              <a:rPr lang="it-IT" sz="1400" dirty="0" err="1" smtClean="0">
                <a:latin typeface="Comic Sans MS" panose="030F0702030302020204" pitchFamily="66" charset="0"/>
                <a:cs typeface="Times New Roman" pitchFamily="18" charset="0"/>
              </a:rPr>
              <a:t>aq</a:t>
            </a:r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): varie funzioni </a:t>
            </a:r>
          </a:p>
          <a:p>
            <a:pPr lvl="0"/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                                                   relative </a:t>
            </a:r>
          </a:p>
          <a:p>
            <a:pPr lvl="0"/>
            <a:r>
              <a:rPr lang="it-IT" sz="1400" dirty="0" smtClean="0">
                <a:latin typeface="Comic Sans MS" panose="030F0702030302020204" pitchFamily="66" charset="0"/>
                <a:cs typeface="Times New Roman" pitchFamily="18" charset="0"/>
              </a:rPr>
              <a:t>                                             ai processi vitali	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5950649" y="332656"/>
            <a:ext cx="29418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cheratina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(pelle, unghie, capelli…)</a:t>
            </a: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collagene (tendini…)</a:t>
            </a: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miosina (muscoli)</a:t>
            </a: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fibroina  (seta…)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5868144" y="260648"/>
            <a:ext cx="288032" cy="100811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/>
          <p:cNvSpPr/>
          <p:nvPr/>
        </p:nvSpPr>
        <p:spPr>
          <a:xfrm rot="5400000">
            <a:off x="4716016" y="1196752"/>
            <a:ext cx="288032" cy="100811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427984" y="1682224"/>
            <a:ext cx="11496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insulina</a:t>
            </a: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albumina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emoglobina 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2708920"/>
            <a:ext cx="5998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STRUTTURA:	PRIMARIA	sequenza amminoacidi</a:t>
            </a:r>
          </a:p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SECONDARIA</a:t>
            </a:r>
          </a:p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TERZIARIA	struttura tridimensionale</a:t>
            </a:r>
          </a:p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	QUATERNARIA </a:t>
            </a:r>
            <a:endParaRPr lang="it-IT" dirty="0"/>
          </a:p>
        </p:txBody>
      </p:sp>
      <p:sp>
        <p:nvSpPr>
          <p:cNvPr id="11" name="Parentesi graffa aperta 10"/>
          <p:cNvSpPr/>
          <p:nvPr/>
        </p:nvSpPr>
        <p:spPr>
          <a:xfrm rot="10800000">
            <a:off x="3563888" y="2780927"/>
            <a:ext cx="288032" cy="72008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Risultati immagini per emoglobi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emoglobin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/>
          <a:stretch/>
        </p:blipFill>
        <p:spPr bwMode="auto">
          <a:xfrm>
            <a:off x="2627784" y="5157192"/>
            <a:ext cx="135272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843808" y="4797152"/>
            <a:ext cx="1669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gruppo prostetico</a:t>
            </a:r>
            <a:endParaRPr lang="it-IT" dirty="0"/>
          </a:p>
        </p:txBody>
      </p:sp>
      <p:pic>
        <p:nvPicPr>
          <p:cNvPr id="3078" name="Picture 6" descr="Risultati immagini per albumin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7740352" y="3933056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albumina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915816" y="4293096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emoglobina </a:t>
            </a:r>
          </a:p>
        </p:txBody>
      </p:sp>
    </p:spTree>
    <p:extLst>
      <p:ext uri="{BB962C8B-B14F-4D97-AF65-F5344CB8AC3E}">
        <p14:creationId xmlns:p14="http://schemas.microsoft.com/office/powerpoint/2010/main" val="200820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490066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Lipidi </a:t>
            </a:r>
            <a:endParaRPr lang="it-IT" sz="24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75656" y="384919"/>
            <a:ext cx="76354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Biomolecole insolubili in acqua, estraibili dalle cellule con solventi organici a bassa polarità</a:t>
            </a:r>
          </a:p>
          <a:p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Diverse strutture:</a:t>
            </a:r>
            <a:endParaRPr lang="it-IT" dirty="0"/>
          </a:p>
        </p:txBody>
      </p:sp>
      <p:pic>
        <p:nvPicPr>
          <p:cNvPr id="4" name="Picture 2" descr="Risultati immagini per terpen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834647" cy="35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51520" y="3212976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TERPENI</a:t>
            </a:r>
            <a:r>
              <a:rPr lang="it-IT" sz="1200" dirty="0" smtClean="0">
                <a:latin typeface="Comic Sans MS" panose="030F0702030302020204" pitchFamily="66" charset="0"/>
                <a:cs typeface="Times New Roman" pitchFamily="18" charset="0"/>
              </a:rPr>
              <a:t> (oli essenziali) </a:t>
            </a:r>
            <a:endParaRPr lang="it-IT" dirty="0"/>
          </a:p>
        </p:txBody>
      </p:sp>
      <p:pic>
        <p:nvPicPr>
          <p:cNvPr id="4100" name="Picture 4" descr="Risultati immagini per STEROID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9612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436096" y="2204864"/>
            <a:ext cx="1124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STEROIDI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4102" name="Picture 6" descr="Risultati immagini per ACIDI GRASSI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27487"/>
          <a:stretch/>
        </p:blipFill>
        <p:spPr bwMode="auto">
          <a:xfrm>
            <a:off x="2051720" y="4725144"/>
            <a:ext cx="6995160" cy="176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43608" y="5445224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GRASSI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312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Presentazione su schermo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Carboidrati</vt:lpstr>
      <vt:lpstr>Possono avere strutture aperte o cicliche                     e sono molecole chirali</vt:lpstr>
      <vt:lpstr>Glucosio (esoso, la struttura ciclica è a 6 termini)</vt:lpstr>
      <vt:lpstr>Presentazione standard di PowerPoint</vt:lpstr>
      <vt:lpstr>Presentazione standard di PowerPoint</vt:lpstr>
      <vt:lpstr>Amminoacidi</vt:lpstr>
      <vt:lpstr>Presentazione standard di PowerPoint</vt:lpstr>
      <vt:lpstr>Presentazione standard di PowerPoint</vt:lpstr>
      <vt:lpstr>Lipidi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2014-04-11T09:47:16Z</dcterms:created>
  <dcterms:modified xsi:type="dcterms:W3CDTF">2018-09-06T09:09:39Z</dcterms:modified>
</cp:coreProperties>
</file>