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3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1" r:id="rId2"/>
    <p:sldMasterId id="2147484482" r:id="rId3"/>
    <p:sldMasterId id="2147485314" r:id="rId4"/>
    <p:sldMasterId id="2147485329" r:id="rId5"/>
    <p:sldMasterId id="2147485404" r:id="rId6"/>
    <p:sldMasterId id="2147485418" r:id="rId7"/>
    <p:sldMasterId id="2147485433" r:id="rId8"/>
    <p:sldMasterId id="2147485448" r:id="rId9"/>
    <p:sldMasterId id="2147485463" r:id="rId10"/>
    <p:sldMasterId id="2147485478" r:id="rId11"/>
    <p:sldMasterId id="2147485493" r:id="rId12"/>
    <p:sldMasterId id="2147485508" r:id="rId13"/>
    <p:sldMasterId id="2147485523" r:id="rId14"/>
    <p:sldMasterId id="2147485538" r:id="rId15"/>
    <p:sldMasterId id="2147485553" r:id="rId16"/>
  </p:sldMasterIdLst>
  <p:notesMasterIdLst>
    <p:notesMasterId r:id="rId28"/>
  </p:notesMasterIdLst>
  <p:sldIdLst>
    <p:sldId id="394" r:id="rId17"/>
    <p:sldId id="416" r:id="rId18"/>
    <p:sldId id="400" r:id="rId19"/>
    <p:sldId id="403" r:id="rId20"/>
    <p:sldId id="427" r:id="rId21"/>
    <p:sldId id="428" r:id="rId22"/>
    <p:sldId id="430" r:id="rId23"/>
    <p:sldId id="415" r:id="rId24"/>
    <p:sldId id="431" r:id="rId25"/>
    <p:sldId id="432" r:id="rId26"/>
    <p:sldId id="437" r:id="rId27"/>
  </p:sldIdLst>
  <p:sldSz cx="9144000" cy="6858000" type="screen4x3"/>
  <p:notesSz cx="6781800" cy="9926638"/>
  <p:defaultTextStyle>
    <a:defPPr>
      <a:defRPr lang="it-IT"/>
    </a:defPPr>
    <a:lvl1pPr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13"/>
    <a:srgbClr val="2B5481"/>
    <a:srgbClr val="FF9933"/>
    <a:srgbClr val="FFFF99"/>
    <a:srgbClr val="99FF99"/>
    <a:srgbClr val="FFFF00"/>
    <a:srgbClr val="FF0000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299A15-0429-4773-BB15-0083CD9CEE60}" type="datetimeFigureOut">
              <a:rPr lang="it-IT"/>
              <a:pPr>
                <a:defRPr/>
              </a:pPr>
              <a:t>30/09/2019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161962-1DC6-4CC3-BC61-125BB81D77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91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13A1-492F-498C-B895-33397098E0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4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855C-EC71-4C46-97C9-49AFB60905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977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85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64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237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922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9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424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90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4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42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0E6D-D278-4595-93A4-70E195CB8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83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82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701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0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836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9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43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077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754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670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2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EE9A-1643-421A-ABE8-F785B3B46B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5856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24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23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85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586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91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608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61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29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28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77B4-19E1-4E35-BFA0-2A39295816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89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766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85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06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1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7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863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050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001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533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3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04DF-13B3-4744-A7D3-D133377EE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372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787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35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42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773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76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823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30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809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1356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37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56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00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477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76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370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2883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27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26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8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7354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55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835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35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34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226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7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547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27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316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0019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677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568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88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160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19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695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79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054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482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45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732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20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58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08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833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12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871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61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8837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349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3582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0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74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482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81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0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29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376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577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532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5CFC-8884-49E0-9C40-9C5364C1A4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8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182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55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740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143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534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52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888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84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001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570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77858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518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6690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638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127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797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091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63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4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7821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3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6957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71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168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872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67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17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95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724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76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90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74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E7AE-DE88-4A9C-B9C1-4B57FB01DE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73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BABC-8384-4D31-A233-E7EA1A6091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435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D47B0-5D5D-427C-B7AE-697D24094D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722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A4E7-3B7D-4E05-8882-20D44011FF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34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CAAD-D155-4EBD-BD2E-80F3A12FA5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290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237E-AC3B-4B2B-948C-37C376A899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2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43D7-FB3C-4E0F-AD85-DFA71D94EA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9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BE38-8C18-42BC-A2DB-01BCCDE1B2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27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9A76-9B9C-417D-B230-5F4709B8E1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1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EF76-FFA6-4F25-8ABA-E9C882432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817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81FCD-028D-4B7E-A235-906DD77B7C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90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E3C-6063-4FD7-8B27-B0104FBC4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1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9F2D-28F2-4BE0-842C-2EC8A484F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757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F43A-B26C-483E-8163-FCD355C19A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727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1A53-ED5C-4E08-9AE0-C280DA8E0E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875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4612-B134-42AD-9AAA-90459D0383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93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CC7-1852-4BD6-98AC-5A9F28C038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8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3AE5-DD24-48FA-A7B2-0574E84A5F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55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6FC8-7B45-4CE7-848A-4546DACA17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75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036A-68FB-4966-8C25-D28026DC1A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9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27D-3445-44AC-A6CD-429008B4C2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3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855-A580-4C2B-B0FA-F13FEA556E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03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511D-8569-4358-99A1-C020F3D390A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6949-CCBD-4E3B-A5C3-62572941FA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606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C75-1C6A-4D6C-A6E3-E512BFD0E5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46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5B25-0775-4099-828C-AA0B52EEE3D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1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BB2-A0EB-4202-970B-AF3F33CBB2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1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664-81F3-4F08-ABE1-0F8062847F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76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81B5-2505-4C1C-981D-7185B290DD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1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1C4-2612-4051-B0CA-8C7F73AA9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72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3D4-DD44-4CF8-9D9D-68EE9403B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15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CC7-1852-4BD6-98AC-5A9F28C038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78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3AE5-DD24-48FA-A7B2-0574E84A5F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7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6FC8-7B45-4CE7-848A-4546DACA17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7FC7-5824-482F-9A88-1A025203EA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0864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036A-68FB-4966-8C25-D28026DC1A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25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27D-3445-44AC-A6CD-429008B4C2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5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855-A580-4C2B-B0FA-F13FEA556E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47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511D-8569-4358-99A1-C020F3D390A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C75-1C6A-4D6C-A6E3-E512BFD0E5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6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5B25-0775-4099-828C-AA0B52EEE3D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0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BB2-A0EB-4202-970B-AF3F33CBB2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42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664-81F3-4F08-ABE1-0F8062847F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651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81B5-2505-4C1C-981D-7185B290DD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8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1C4-2612-4051-B0CA-8C7F73AA9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9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7675-041B-4698-9D21-7EC20F419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4126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3D4-DD44-4CF8-9D9D-68EE9403B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5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8362-0B5F-4311-A291-603A73929AC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0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2129-B9A1-43A4-B5BB-4B029FC972D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51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D494-0B4D-40D4-87E6-6D75FE75539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05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1F98-7799-4161-9122-739B4BFD66E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02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7053-34C5-46FB-A1AA-FEF5B169AF7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292-E80B-472A-9E4E-D0E5542560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82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20E8-34DB-4D25-9807-C25D07C50CD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19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A43B-50B6-468D-B02B-0C6263C86FB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3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0B72-69DB-4786-A659-30938E32AF7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9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58BAB-0C15-4014-974B-9D199059F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419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5FCD2-F2A5-4271-AD98-1AD25D3165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1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BC9A-5264-403F-97D4-CE3E0C34432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29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8B21-10B6-4B4C-8B23-CE2A4E7B2EA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7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F4E9-99EF-4397-B6D5-C7EBF181DDE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96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272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84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22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87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0003-0412-4291-A240-66A5CB6085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378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81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81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444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353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30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229600" cy="17637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8313" y="3905250"/>
            <a:ext cx="8229600" cy="17637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34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29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98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9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0F5276-F1D8-4A12-9100-FC17E8D671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  <p:sldLayoutId id="2147485227" r:id="rId12"/>
    <p:sldLayoutId id="2147485228" r:id="rId13"/>
    <p:sldLayoutId id="21474852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37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  <p:sldLayoutId id="21474854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02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77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94" r:id="rId1"/>
    <p:sldLayoutId id="2147485495" r:id="rId2"/>
    <p:sldLayoutId id="2147485496" r:id="rId3"/>
    <p:sldLayoutId id="2147485497" r:id="rId4"/>
    <p:sldLayoutId id="2147485498" r:id="rId5"/>
    <p:sldLayoutId id="2147485499" r:id="rId6"/>
    <p:sldLayoutId id="2147485500" r:id="rId7"/>
    <p:sldLayoutId id="2147485501" r:id="rId8"/>
    <p:sldLayoutId id="2147485502" r:id="rId9"/>
    <p:sldLayoutId id="2147485503" r:id="rId10"/>
    <p:sldLayoutId id="2147485504" r:id="rId11"/>
    <p:sldLayoutId id="2147485505" r:id="rId12"/>
    <p:sldLayoutId id="2147485506" r:id="rId13"/>
    <p:sldLayoutId id="21474855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94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  <p:sldLayoutId id="2147485521" r:id="rId13"/>
    <p:sldLayoutId id="21474855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16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  <p:sldLayoutId id="21474855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285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39" r:id="rId1"/>
    <p:sldLayoutId id="2147485540" r:id="rId2"/>
    <p:sldLayoutId id="2147485541" r:id="rId3"/>
    <p:sldLayoutId id="2147485542" r:id="rId4"/>
    <p:sldLayoutId id="2147485543" r:id="rId5"/>
    <p:sldLayoutId id="2147485544" r:id="rId6"/>
    <p:sldLayoutId id="2147485545" r:id="rId7"/>
    <p:sldLayoutId id="2147485546" r:id="rId8"/>
    <p:sldLayoutId id="2147485547" r:id="rId9"/>
    <p:sldLayoutId id="2147485548" r:id="rId10"/>
    <p:sldLayoutId id="2147485549" r:id="rId11"/>
    <p:sldLayoutId id="2147485550" r:id="rId12"/>
    <p:sldLayoutId id="2147485551" r:id="rId13"/>
    <p:sldLayoutId id="21474855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350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  <p:sldLayoutId id="2147485563" r:id="rId10"/>
    <p:sldLayoutId id="2147485564" r:id="rId11"/>
    <p:sldLayoutId id="2147485565" r:id="rId12"/>
    <p:sldLayoutId id="2147485566" r:id="rId13"/>
    <p:sldLayoutId id="21474855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  <a:latin typeface="Tahoma" pitchFamily="34" charset="0"/>
              </a:rPr>
              <a:t>Palmisano, Schiavello – Fondamenti di Chimica – Capitolo 2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  <p:sldLayoutId id="2147485309" r:id="rId10"/>
    <p:sldLayoutId id="2147485310" r:id="rId11"/>
    <p:sldLayoutId id="2147485311" r:id="rId12"/>
    <p:sldLayoutId id="2147485312" r:id="rId13"/>
    <p:sldLayoutId id="21474853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3C24109-179D-40FF-9560-9E888A83C0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238" r:id="rId9"/>
    <p:sldLayoutId id="2147485239" r:id="rId10"/>
    <p:sldLayoutId id="2147485240" r:id="rId11"/>
    <p:sldLayoutId id="2147485241" r:id="rId12"/>
    <p:sldLayoutId id="2147485242" r:id="rId13"/>
    <p:sldLayoutId id="21474852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AF8D2F-771F-485E-957C-DEC806C5B4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5" r:id="rId1"/>
    <p:sldLayoutId id="2147485316" r:id="rId2"/>
    <p:sldLayoutId id="2147485317" r:id="rId3"/>
    <p:sldLayoutId id="2147485318" r:id="rId4"/>
    <p:sldLayoutId id="2147485319" r:id="rId5"/>
    <p:sldLayoutId id="2147485320" r:id="rId6"/>
    <p:sldLayoutId id="2147485321" r:id="rId7"/>
    <p:sldLayoutId id="2147485322" r:id="rId8"/>
    <p:sldLayoutId id="2147485323" r:id="rId9"/>
    <p:sldLayoutId id="2147485324" r:id="rId10"/>
    <p:sldLayoutId id="2147485325" r:id="rId11"/>
    <p:sldLayoutId id="2147485326" r:id="rId12"/>
    <p:sldLayoutId id="2147485327" r:id="rId13"/>
    <p:sldLayoutId id="21474853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AF8D2F-771F-485E-957C-DEC806C5B4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  <p:sldLayoutId id="2147485342" r:id="rId13"/>
    <p:sldLayoutId id="214748534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8F94D9-2DCA-407F-A572-4293406040B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  <p:sldLayoutId id="2147485416" r:id="rId12"/>
    <p:sldLayoutId id="21474854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59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19" r:id="rId1"/>
    <p:sldLayoutId id="214748542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  <p:sldLayoutId id="2147485430" r:id="rId12"/>
    <p:sldLayoutId id="2147485431" r:id="rId13"/>
    <p:sldLayoutId id="21474854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57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  <p:sldLayoutId id="2147485445" r:id="rId12"/>
    <p:sldLayoutId id="2147485446" r:id="rId13"/>
    <p:sldLayoutId id="21474854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5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457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58" r:id="rId10"/>
    <p:sldLayoutId id="2147485459" r:id="rId11"/>
    <p:sldLayoutId id="2147485460" r:id="rId12"/>
    <p:sldLayoutId id="2147485461" r:id="rId13"/>
    <p:sldLayoutId id="21474854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hyperlink" Target="http://www.google.it/url?sa=i&amp;rct=j&amp;q=&amp;esrc=s&amp;source=images&amp;cd=&amp;cad=rja&amp;uact=8&amp;ved=0ahUKEwih-7_StefQAhWEhRoKHTbvCIoQjRwIBw&amp;url=http://www.greenstyle.it/celle-solari-mit-super-sottili-efficienza-record-44935.html&amp;bvm=bv.141320020,d.d2s&amp;psig=AFQjCNFmiApMaxpxEaiTqIt0IjHXZVybuQ&amp;ust=1481383424947165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hyperlink" Target="http://www.google.it/url?sa=i&amp;rct=j&amp;q=&amp;esrc=s&amp;source=imgres&amp;cd=&amp;cad=rja&amp;uact=8&amp;ved=0ahUKEwj33rbR9MvQAhXDuhQKHVVLDXUQjRwIBw&amp;url=http://slideplayer.it/slide/997185/&amp;psig=AFQjCNH52_mb_mfO4tFK8hvYG2jZDpUwhQ&amp;ust=1480438317033451" TargetMode="External"/><Relationship Id="rId17" Type="http://schemas.openxmlformats.org/officeDocument/2006/relationships/image" Target="../media/image20.jpeg"/><Relationship Id="rId2" Type="http://schemas.openxmlformats.org/officeDocument/2006/relationships/image" Target="../media/image8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hyperlink" Target="//upload.wikimedia.org/wikipedia/commons/c/cc/Trigonelline.png" TargetMode="External"/><Relationship Id="rId15" Type="http://schemas.openxmlformats.org/officeDocument/2006/relationships/hyperlink" Target="http://it.wikipedia.org/wiki/File:Chlorophyll_a.svg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it.wikipedia.org/wiki/File:Mohnbl%C3%BCte1.jp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1187624" y="115913"/>
            <a:ext cx="6408713" cy="1080839"/>
          </a:xfrm>
          <a:ln w="19050">
            <a:solidFill>
              <a:srgbClr val="2B5481"/>
            </a:solidFill>
          </a:ln>
        </p:spPr>
        <p:txBody>
          <a:bodyPr/>
          <a:lstStyle/>
          <a:p>
            <a:pPr>
              <a:defRPr/>
            </a:pPr>
            <a:r>
              <a:rPr lang="it-IT" altLang="it-IT" sz="1400" b="1" dirty="0" smtClean="0">
                <a:solidFill>
                  <a:srgbClr val="2B5481"/>
                </a:solidFill>
                <a:latin typeface="Times New Roman" pitchFamily="18" charset="0"/>
              </a:rPr>
              <a:t>Sapienza Università di Roma – Facoltà di Ingegneria Civile e Industriale</a:t>
            </a:r>
            <a:br>
              <a:rPr lang="it-IT" altLang="it-IT" sz="1400" b="1" dirty="0" smtClean="0">
                <a:solidFill>
                  <a:srgbClr val="2B5481"/>
                </a:solidFill>
                <a:latin typeface="Times New Roman" pitchFamily="18" charset="0"/>
              </a:rPr>
            </a:b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Corso di Laurea Specialistica in Ingegneria per l’Ambiente e il Territorio (6CFU)</a:t>
            </a:r>
            <a:b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  <a:t>Anno Accademico </a:t>
            </a: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  <a:t>2019-2020</a:t>
            </a: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  <a:t/>
            </a:r>
            <a:b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</a:b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  <a:t/>
            </a:r>
            <a:b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</a:br>
            <a:r>
              <a:rPr lang="it-IT" altLang="it-IT" sz="1400" b="1" i="1" dirty="0" smtClean="0">
                <a:solidFill>
                  <a:srgbClr val="2B5481"/>
                </a:solidFill>
                <a:latin typeface="Times New Roman" pitchFamily="18" charset="0"/>
              </a:rPr>
              <a:t>FONDAMENTI DI CHIMICA AMBIENTALE</a:t>
            </a:r>
            <a:endParaRPr lang="it-IT" altLang="it-IT" sz="2000" u="sng" dirty="0" smtClean="0">
              <a:solidFill>
                <a:srgbClr val="2B548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6" y="188640"/>
            <a:ext cx="698270" cy="8379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323528" y="5959035"/>
            <a:ext cx="183094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u="sng" dirty="0" err="1">
                <a:solidFill>
                  <a:srgbClr val="2B5481"/>
                </a:solidFill>
                <a:latin typeface="Times New Roman" pitchFamily="18" charset="0"/>
              </a:rPr>
              <a:t>Schiavello</a:t>
            </a:r>
            <a:r>
              <a:rPr lang="it-IT" altLang="it-IT" sz="1400" u="sng" dirty="0">
                <a:solidFill>
                  <a:srgbClr val="2B5481"/>
                </a:solidFill>
                <a:latin typeface="Times New Roman" pitchFamily="18" charset="0"/>
              </a:rPr>
              <a:t> / </a:t>
            </a:r>
            <a:r>
              <a:rPr lang="it-IT" altLang="it-IT" sz="1400" u="sng" dirty="0" smtClean="0">
                <a:solidFill>
                  <a:srgbClr val="2B5481"/>
                </a:solidFill>
                <a:latin typeface="Times New Roman" pitchFamily="18" charset="0"/>
              </a:rPr>
              <a:t>Palmisano</a:t>
            </a:r>
          </a:p>
          <a:p>
            <a:pPr algn="ctr" eaLnBrk="1" hangingPunct="1">
              <a:buFontTx/>
              <a:buNone/>
            </a:pPr>
            <a:r>
              <a:rPr lang="it-IT" altLang="it-IT" sz="1400" dirty="0" err="1" smtClean="0">
                <a:solidFill>
                  <a:srgbClr val="2B5481"/>
                </a:solidFill>
                <a:latin typeface="Times New Roman" pitchFamily="18" charset="0"/>
              </a:rPr>
              <a:t>EdiSES</a:t>
            </a:r>
            <a:endParaRPr lang="it-IT" altLang="it-IT" sz="1400" dirty="0">
              <a:solidFill>
                <a:srgbClr val="2B5481"/>
              </a:solidFill>
              <a:latin typeface="Times New Roman" pitchFamily="18" charset="0"/>
            </a:endParaRPr>
          </a:p>
        </p:txBody>
      </p:sp>
      <p:sp>
        <p:nvSpPr>
          <p:cNvPr id="22534" name="CasellaDiTesto 6"/>
          <p:cNvSpPr txBox="1">
            <a:spLocks noChangeArrowheads="1"/>
          </p:cNvSpPr>
          <p:nvPr/>
        </p:nvSpPr>
        <p:spPr bwMode="auto">
          <a:xfrm>
            <a:off x="4067944" y="5949280"/>
            <a:ext cx="120417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u="sng" dirty="0" err="1">
                <a:solidFill>
                  <a:srgbClr val="2B5481"/>
                </a:solidFill>
                <a:latin typeface="Times New Roman" pitchFamily="18" charset="0"/>
              </a:rPr>
              <a:t>Atkins</a:t>
            </a:r>
            <a:r>
              <a:rPr lang="it-IT" altLang="it-IT" sz="1400" u="sng" dirty="0">
                <a:solidFill>
                  <a:srgbClr val="2B5481"/>
                </a:solidFill>
                <a:latin typeface="Times New Roman" pitchFamily="18" charset="0"/>
              </a:rPr>
              <a:t> / </a:t>
            </a:r>
            <a:r>
              <a:rPr lang="it-IT" altLang="it-IT" sz="1400" u="sng" dirty="0" smtClean="0">
                <a:solidFill>
                  <a:srgbClr val="2B5481"/>
                </a:solidFill>
                <a:latin typeface="Times New Roman" pitchFamily="18" charset="0"/>
              </a:rPr>
              <a:t>Jones</a:t>
            </a:r>
          </a:p>
          <a:p>
            <a:pPr algn="ctr" eaLnBrk="1" hangingPunct="1">
              <a:buFontTx/>
              <a:buNone/>
            </a:pPr>
            <a:r>
              <a:rPr lang="it-IT" altLang="it-IT" sz="1400" u="sng" dirty="0" smtClean="0">
                <a:solidFill>
                  <a:srgbClr val="2B5481"/>
                </a:solidFill>
                <a:latin typeface="Times New Roman" pitchFamily="18" charset="0"/>
              </a:rPr>
              <a:t>Zanichelli</a:t>
            </a:r>
            <a:r>
              <a:rPr lang="it-IT" altLang="it-IT" sz="1200" u="sng" dirty="0" smtClean="0">
                <a:solidFill>
                  <a:srgbClr val="2B5481"/>
                </a:solidFill>
                <a:latin typeface="Times New Roman" pitchFamily="18" charset="0"/>
              </a:rPr>
              <a:t> </a:t>
            </a:r>
            <a:endParaRPr lang="it-IT" altLang="it-IT" sz="1200" u="sng" dirty="0">
              <a:solidFill>
                <a:srgbClr val="2B5481"/>
              </a:solidFill>
              <a:latin typeface="Times New Roman" pitchFamily="18" charset="0"/>
            </a:endParaRPr>
          </a:p>
        </p:txBody>
      </p:sp>
      <p:sp>
        <p:nvSpPr>
          <p:cNvPr id="17417" name="CasellaDiTesto 8"/>
          <p:cNvSpPr txBox="1">
            <a:spLocks noChangeArrowheads="1"/>
          </p:cNvSpPr>
          <p:nvPr/>
        </p:nvSpPr>
        <p:spPr bwMode="auto">
          <a:xfrm>
            <a:off x="140112" y="1340768"/>
            <a:ext cx="4431888" cy="1889748"/>
          </a:xfrm>
          <a:prstGeom prst="rect">
            <a:avLst/>
          </a:prstGeom>
          <a:noFill/>
          <a:ln w="19050">
            <a:solidFill>
              <a:srgbClr val="2B54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altLang="it-IT" sz="1400" b="1" dirty="0" smtClean="0">
                <a:solidFill>
                  <a:srgbClr val="2B5481"/>
                </a:solidFill>
                <a:latin typeface="Times New Roman" pitchFamily="18" charset="0"/>
              </a:rPr>
              <a:t>LEZIONI in Via </a:t>
            </a:r>
            <a:r>
              <a:rPr lang="it-IT" altLang="it-IT" sz="1400" b="1" dirty="0" err="1" smtClean="0">
                <a:solidFill>
                  <a:srgbClr val="2B5481"/>
                </a:solidFill>
                <a:latin typeface="Times New Roman" pitchFamily="18" charset="0"/>
              </a:rPr>
              <a:t>Eudossiana</a:t>
            </a:r>
            <a:r>
              <a:rPr lang="it-IT" altLang="it-IT" sz="1400" b="1" dirty="0" smtClean="0">
                <a:solidFill>
                  <a:srgbClr val="2B5481"/>
                </a:solidFill>
                <a:latin typeface="Times New Roman" pitchFamily="18" charset="0"/>
              </a:rPr>
              <a:t>: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Martedì ore 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17</a:t>
            </a:r>
            <a:r>
              <a:rPr lang="it-IT" altLang="it-IT" sz="1400" baseline="30000" dirty="0" smtClean="0">
                <a:solidFill>
                  <a:srgbClr val="2B5481"/>
                </a:solidFill>
                <a:latin typeface="Times New Roman" pitchFamily="18" charset="0"/>
              </a:rPr>
              <a:t>00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- 19</a:t>
            </a:r>
            <a:r>
              <a:rPr lang="it-IT" altLang="it-IT" sz="1400" baseline="30000" dirty="0" smtClean="0">
                <a:solidFill>
                  <a:srgbClr val="2B5481"/>
                </a:solidFill>
                <a:latin typeface="Times New Roman" pitchFamily="18" charset="0"/>
              </a:rPr>
              <a:t>00 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AULA 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50 </a:t>
            </a:r>
            <a:endParaRPr lang="it-IT" altLang="it-IT" sz="1400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Giovedì 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15</a:t>
            </a:r>
            <a:r>
              <a:rPr lang="it-IT" altLang="it-IT" sz="1400" baseline="30000" dirty="0" smtClean="0">
                <a:solidFill>
                  <a:srgbClr val="2B5481"/>
                </a:solidFill>
                <a:latin typeface="Times New Roman" pitchFamily="18" charset="0"/>
              </a:rPr>
              <a:t>00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- 17</a:t>
            </a:r>
            <a:r>
              <a:rPr lang="it-IT" altLang="it-IT" sz="1400" baseline="30000" dirty="0" smtClean="0">
                <a:solidFill>
                  <a:srgbClr val="2B5481"/>
                </a:solidFill>
                <a:latin typeface="Times New Roman" pitchFamily="18" charset="0"/>
              </a:rPr>
              <a:t>00 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      AULA 50</a:t>
            </a:r>
            <a:endParaRPr lang="it-IT" altLang="it-IT" sz="1400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400" b="1" dirty="0" smtClean="0">
                <a:solidFill>
                  <a:srgbClr val="2B5481"/>
                </a:solidFill>
                <a:latin typeface="Times New Roman" pitchFamily="18" charset="0"/>
              </a:rPr>
              <a:t>RICEVIMENTO</a:t>
            </a:r>
            <a:r>
              <a:rPr lang="it-IT" altLang="it-IT" sz="1400" dirty="0" smtClean="0">
                <a:solidFill>
                  <a:srgbClr val="2B5481"/>
                </a:solidFill>
                <a:latin typeface="Times New Roman" pitchFamily="18" charset="0"/>
              </a:rPr>
              <a:t>:  su appuntamento via e-mail, </a:t>
            </a:r>
            <a:r>
              <a:rPr lang="it-IT" altLang="it-IT" sz="1200" dirty="0" smtClean="0">
                <a:solidFill>
                  <a:srgbClr val="2B5481"/>
                </a:solidFill>
                <a:latin typeface="Times New Roman" pitchFamily="18" charset="0"/>
              </a:rPr>
              <a:t>Via Castro Laurenziano 7, studio 2 05, </a:t>
            </a:r>
            <a:r>
              <a:rPr lang="it-IT" altLang="it-IT" sz="1200" dirty="0" err="1" smtClean="0">
                <a:solidFill>
                  <a:srgbClr val="2B5481"/>
                </a:solidFill>
                <a:latin typeface="Times New Roman" pitchFamily="18" charset="0"/>
              </a:rPr>
              <a:t>int</a:t>
            </a:r>
            <a:r>
              <a:rPr lang="it-IT" altLang="it-IT" sz="1200" dirty="0" smtClean="0">
                <a:solidFill>
                  <a:srgbClr val="2B5481"/>
                </a:solidFill>
                <a:latin typeface="Times New Roman" pitchFamily="18" charset="0"/>
              </a:rPr>
              <a:t>. 26736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e-mail: </a:t>
            </a:r>
            <a:r>
              <a:rPr lang="it-IT" altLang="it-IT" sz="1600" b="1" dirty="0" smtClean="0">
                <a:solidFill>
                  <a:srgbClr val="2B5481"/>
                </a:solidFill>
                <a:latin typeface="Times New Roman" pitchFamily="18" charset="0"/>
              </a:rPr>
              <a:t>rita.petrucci@uniroma1.it 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600" b="1" dirty="0" smtClean="0">
                <a:solidFill>
                  <a:srgbClr val="2B5481"/>
                </a:solidFill>
                <a:latin typeface="Times New Roman" pitchFamily="18" charset="0"/>
              </a:rPr>
              <a:t>www.sbai.uniroma.it/users/petrucci-rita</a:t>
            </a:r>
          </a:p>
        </p:txBody>
      </p:sp>
      <p:sp>
        <p:nvSpPr>
          <p:cNvPr id="17422" name="CasellaDiTesto 2"/>
          <p:cNvSpPr txBox="1">
            <a:spLocks noChangeArrowheads="1"/>
          </p:cNvSpPr>
          <p:nvPr/>
        </p:nvSpPr>
        <p:spPr bwMode="auto">
          <a:xfrm>
            <a:off x="5220072" y="1948830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it-IT" altLang="it-IT" sz="2000" dirty="0" smtClean="0">
                <a:solidFill>
                  <a:srgbClr val="2B5481"/>
                </a:solidFill>
                <a:latin typeface="Times New Roman" pitchFamily="18" charset="0"/>
              </a:rPr>
              <a:t>Testi consigliati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5148064" y="1762646"/>
            <a:ext cx="2041525" cy="730250"/>
          </a:xfrm>
          <a:prstGeom prst="ellipse">
            <a:avLst/>
          </a:prstGeom>
          <a:noFill/>
          <a:ln w="15875" cap="flat" cmpd="sng" algn="ctr">
            <a:solidFill>
              <a:srgbClr val="2B54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13350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himica gener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130302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411760" y="5445224"/>
            <a:ext cx="122413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400" u="sng" dirty="0" smtClean="0">
                <a:solidFill>
                  <a:srgbClr val="2B5481"/>
                </a:solidFill>
              </a:rPr>
              <a:t>Petrucci et </a:t>
            </a:r>
            <a:r>
              <a:rPr lang="it-IT" altLang="it-IT" sz="1400" u="sng" dirty="0">
                <a:solidFill>
                  <a:srgbClr val="2B5481"/>
                </a:solidFill>
              </a:rPr>
              <a:t>al.</a:t>
            </a:r>
          </a:p>
          <a:p>
            <a:pPr lvl="0"/>
            <a:r>
              <a:rPr lang="it-IT" sz="1400" u="sng" dirty="0" smtClean="0">
                <a:solidFill>
                  <a:srgbClr val="2B5481"/>
                </a:solidFill>
              </a:rPr>
              <a:t>PICCIN</a:t>
            </a:r>
            <a:endParaRPr lang="it-IT" sz="1400" dirty="0"/>
          </a:p>
        </p:txBody>
      </p:sp>
      <p:pic>
        <p:nvPicPr>
          <p:cNvPr id="1026" name="Picture 2" descr="Fondamenti di chimica. Con Contenuto digitale (fornito elettronicament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48980"/>
            <a:ext cx="166020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isultati immagini per chimica ambientale bair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470576" y="3943392"/>
            <a:ext cx="15659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400" u="sng" dirty="0" smtClean="0">
                <a:solidFill>
                  <a:srgbClr val="2B5481"/>
                </a:solidFill>
              </a:rPr>
              <a:t>Colin Baird, Michael </a:t>
            </a:r>
            <a:r>
              <a:rPr lang="it-IT" altLang="it-IT" sz="1400" u="sng" dirty="0" err="1" smtClean="0">
                <a:solidFill>
                  <a:srgbClr val="2B5481"/>
                </a:solidFill>
              </a:rPr>
              <a:t>Cann</a:t>
            </a:r>
            <a:r>
              <a:rPr lang="it-IT" altLang="it-IT" sz="1400" u="sng" dirty="0" smtClean="0">
                <a:solidFill>
                  <a:srgbClr val="2B5481"/>
                </a:solidFill>
              </a:rPr>
              <a:t> </a:t>
            </a:r>
            <a:endParaRPr lang="it-IT" altLang="it-IT" sz="1400" u="sng" dirty="0">
              <a:solidFill>
                <a:srgbClr val="2B5481"/>
              </a:solidFill>
            </a:endParaRPr>
          </a:p>
          <a:p>
            <a:pPr lvl="0"/>
            <a:r>
              <a:rPr lang="it-IT" altLang="it-IT" sz="1400" u="sng" dirty="0" smtClean="0">
                <a:solidFill>
                  <a:srgbClr val="2B5481"/>
                </a:solidFill>
              </a:rPr>
              <a:t>Zanichelli</a:t>
            </a:r>
            <a:r>
              <a:rPr lang="it-IT" altLang="it-IT" sz="1200" u="sng" dirty="0" smtClean="0">
                <a:solidFill>
                  <a:srgbClr val="2B5481"/>
                </a:solidFill>
              </a:rPr>
              <a:t> </a:t>
            </a:r>
            <a:endParaRPr lang="it-IT" altLang="it-IT" sz="1200" u="sng" dirty="0">
              <a:solidFill>
                <a:srgbClr val="2B548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67544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altLang="it-IT" sz="1400" u="sng" dirty="0" smtClean="0">
                <a:solidFill>
                  <a:srgbClr val="C00000"/>
                </a:solidFill>
              </a:rPr>
              <a:t>Richiami di chimica generale e chimica organica</a:t>
            </a:r>
            <a:endParaRPr lang="it-IT" altLang="it-IT" sz="1200" u="sng" dirty="0">
              <a:solidFill>
                <a:srgbClr val="C00000"/>
              </a:solidFill>
            </a:endParaRPr>
          </a:p>
        </p:txBody>
      </p:sp>
      <p:pic>
        <p:nvPicPr>
          <p:cNvPr id="1034" name="Picture 10" descr="https://images-na.ssl-images-amazon.com/images/I/41nqyJTZUcL._SX354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1356360" cy="1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444208" y="6165304"/>
            <a:ext cx="187220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400" u="sng" dirty="0" err="1" smtClean="0">
                <a:solidFill>
                  <a:srgbClr val="2B5481"/>
                </a:solidFill>
              </a:rPr>
              <a:t>Morrisonn</a:t>
            </a:r>
            <a:r>
              <a:rPr lang="it-IT" altLang="it-IT" sz="1400" u="sng" dirty="0" smtClean="0">
                <a:solidFill>
                  <a:srgbClr val="2B5481"/>
                </a:solidFill>
              </a:rPr>
              <a:t> </a:t>
            </a:r>
            <a:r>
              <a:rPr lang="it-IT" altLang="it-IT" sz="1400" u="sng" dirty="0" err="1" smtClean="0">
                <a:solidFill>
                  <a:srgbClr val="2B5481"/>
                </a:solidFill>
              </a:rPr>
              <a:t>Boyd</a:t>
            </a:r>
            <a:endParaRPr lang="it-IT" altLang="it-IT" sz="1400" u="sng" dirty="0">
              <a:solidFill>
                <a:srgbClr val="2B5481"/>
              </a:solidFill>
            </a:endParaRPr>
          </a:p>
          <a:p>
            <a:pPr lvl="0"/>
            <a:r>
              <a:rPr lang="it-IT" altLang="it-IT" sz="1400" u="sng" dirty="0" smtClean="0">
                <a:solidFill>
                  <a:srgbClr val="2B5481"/>
                </a:solidFill>
              </a:rPr>
              <a:t>Ed. Ambrosiana</a:t>
            </a:r>
            <a:r>
              <a:rPr lang="it-IT" altLang="it-IT" sz="1200" u="sng" dirty="0" smtClean="0">
                <a:solidFill>
                  <a:srgbClr val="2B5481"/>
                </a:solidFill>
              </a:rPr>
              <a:t> </a:t>
            </a:r>
            <a:endParaRPr lang="it-IT" altLang="it-IT" sz="1200" u="sng" dirty="0">
              <a:solidFill>
                <a:srgbClr val="2B5481"/>
              </a:solidFill>
            </a:endParaRPr>
          </a:p>
        </p:txBody>
      </p:sp>
      <p:pic>
        <p:nvPicPr>
          <p:cNvPr id="3" name="Picture 2" descr="Chimica ambient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0808"/>
            <a:ext cx="1568450" cy="21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20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t="7823" r="12401" b="49998"/>
          <a:stretch/>
        </p:blipFill>
        <p:spPr>
          <a:xfrm>
            <a:off x="195217" y="2696795"/>
            <a:ext cx="1748901" cy="175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 descr="tab020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23873" r="3185" b="37566"/>
          <a:stretch/>
        </p:blipFill>
        <p:spPr>
          <a:xfrm>
            <a:off x="2094810" y="3533423"/>
            <a:ext cx="6828994" cy="15463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Segnaposto contenuto 3" descr="02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1" t="15250" r="29955" b="42143"/>
          <a:stretch>
            <a:fillRect/>
          </a:stretch>
        </p:blipFill>
        <p:spPr bwMode="auto">
          <a:xfrm>
            <a:off x="323528" y="4653136"/>
            <a:ext cx="1607120" cy="116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02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5" t="14122" r="2759" b="24267"/>
          <a:stretch/>
        </p:blipFill>
        <p:spPr bwMode="auto">
          <a:xfrm>
            <a:off x="245393" y="188640"/>
            <a:ext cx="2705794" cy="13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7629" y="1628800"/>
            <a:ext cx="2862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000" dirty="0" smtClean="0">
                <a:solidFill>
                  <a:schemeClr val="tx1"/>
                </a:solidFill>
              </a:rPr>
              <a:t>Thomson e </a:t>
            </a:r>
            <a:r>
              <a:rPr lang="it-IT" altLang="it-IT" sz="2000" dirty="0">
                <a:solidFill>
                  <a:schemeClr val="tx1"/>
                </a:solidFill>
              </a:rPr>
              <a:t>i tubi </a:t>
            </a:r>
            <a:r>
              <a:rPr lang="it-IT" altLang="it-IT" sz="2000" dirty="0" smtClean="0">
                <a:solidFill>
                  <a:schemeClr val="tx1"/>
                </a:solidFill>
              </a:rPr>
              <a:t>catodici: </a:t>
            </a:r>
          </a:p>
          <a:p>
            <a:pPr>
              <a:spcBef>
                <a:spcPct val="0"/>
              </a:spcBef>
            </a:pPr>
            <a:r>
              <a:rPr lang="it-IT" altLang="it-IT" sz="2000" dirty="0" smtClean="0">
                <a:solidFill>
                  <a:schemeClr val="tx1"/>
                </a:solidFill>
              </a:rPr>
              <a:t>la scoperta dell’elettrone 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pic>
        <p:nvPicPr>
          <p:cNvPr id="7" name="Picture 3" descr="020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7721" r="36647" b="34068"/>
          <a:stretch/>
        </p:blipFill>
        <p:spPr bwMode="auto">
          <a:xfrm>
            <a:off x="3203848" y="530539"/>
            <a:ext cx="2844220" cy="15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89693" y="2217058"/>
            <a:ext cx="2844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000" dirty="0" err="1" smtClean="0">
                <a:solidFill>
                  <a:schemeClr val="tx1"/>
                </a:solidFill>
              </a:rPr>
              <a:t>Millikan</a:t>
            </a:r>
            <a:r>
              <a:rPr lang="it-IT" altLang="it-IT" sz="2000" dirty="0" smtClean="0">
                <a:solidFill>
                  <a:schemeClr val="tx1"/>
                </a:solidFill>
              </a:rPr>
              <a:t> misura carica e massa dell’elettrone </a:t>
            </a:r>
          </a:p>
        </p:txBody>
      </p:sp>
      <p:pic>
        <p:nvPicPr>
          <p:cNvPr id="9" name="Picture 3" descr="02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5146" r="34873" b="17175"/>
          <a:stretch/>
        </p:blipFill>
        <p:spPr bwMode="auto">
          <a:xfrm>
            <a:off x="6228184" y="654916"/>
            <a:ext cx="2798953" cy="19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331515" y="2696795"/>
            <a:ext cx="2592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000" dirty="0" smtClean="0">
                <a:solidFill>
                  <a:schemeClr val="tx1"/>
                </a:solidFill>
              </a:rPr>
              <a:t>Rutherford stima </a:t>
            </a:r>
          </a:p>
          <a:p>
            <a:pPr>
              <a:spcBef>
                <a:spcPct val="0"/>
              </a:spcBef>
            </a:pPr>
            <a:r>
              <a:rPr lang="it-IT" altLang="it-IT" sz="2000" dirty="0" smtClean="0">
                <a:solidFill>
                  <a:schemeClr val="tx1"/>
                </a:solidFill>
              </a:rPr>
              <a:t>le dimensioni atomiche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43808" y="54010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400" dirty="0" smtClean="0">
                <a:solidFill>
                  <a:schemeClr val="tx1"/>
                </a:solidFill>
              </a:rPr>
              <a:t>COME E’ FATTO L’ATOMO?</a:t>
            </a:r>
          </a:p>
          <a:p>
            <a:pPr>
              <a:spcBef>
                <a:spcPct val="0"/>
              </a:spcBef>
            </a:pPr>
            <a:r>
              <a:rPr lang="it-IT" altLang="it-IT" sz="2400" dirty="0" smtClean="0">
                <a:solidFill>
                  <a:schemeClr val="tx1"/>
                </a:solidFill>
              </a:rPr>
              <a:t>Perché da questo dipendono le proprietà della materia! 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45332" y="870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sz="2400" dirty="0">
                <a:solidFill>
                  <a:schemeClr val="tx1"/>
                </a:solidFill>
              </a:rPr>
              <a:t>COME E’ </a:t>
            </a:r>
            <a:r>
              <a:rPr lang="it-IT" altLang="it-IT" sz="2400" dirty="0" smtClean="0">
                <a:solidFill>
                  <a:schemeClr val="tx1"/>
                </a:solidFill>
              </a:rPr>
              <a:t>FATTA LA MATERIA?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498158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1600" dirty="0" smtClean="0">
                <a:solidFill>
                  <a:srgbClr val="2D2D8A"/>
                </a:solidFill>
                <a:latin typeface="Comic Sans MS" panose="030F0702030302020204" pitchFamily="66" charset="0"/>
              </a:rPr>
              <a:t>- Thomson: evidenza sperimentale per elettrone – misura e/m</a:t>
            </a:r>
            <a:r>
              <a:rPr lang="it-IT" altLang="it-IT" sz="1600" baseline="-25000" dirty="0" smtClean="0">
                <a:solidFill>
                  <a:srgbClr val="2D2D8A"/>
                </a:solidFill>
                <a:latin typeface="Comic Sans MS" panose="030F0702030302020204" pitchFamily="66" charset="0"/>
              </a:rPr>
              <a:t>e</a:t>
            </a:r>
            <a:endParaRPr lang="it-IT" altLang="it-IT" sz="1600" dirty="0">
              <a:solidFill>
                <a:srgbClr val="2D2D8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858198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 </a:t>
            </a:r>
            <a:r>
              <a:rPr lang="it-IT" altLang="it-IT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Millikan</a:t>
            </a:r>
            <a:r>
              <a:rPr lang="it-IT" altLang="it-IT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 misura </a:t>
            </a: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la carica </a:t>
            </a:r>
            <a:r>
              <a:rPr lang="it-IT" altLang="it-IT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dell’elettrone e ne ricava la massa e </a:t>
            </a: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= 1,602 x 10</a:t>
            </a:r>
            <a:r>
              <a:rPr lang="it-IT" altLang="it-IT" sz="1600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-19</a:t>
            </a:r>
            <a:r>
              <a:rPr lang="it-IT" altLang="it-IT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 C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1138796"/>
            <a:ext cx="871296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6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- Rutherford: </a:t>
            </a:r>
            <a:r>
              <a:rPr lang="it-IT" altLang="it-IT" sz="1600" dirty="0">
                <a:solidFill>
                  <a:srgbClr val="FF6600"/>
                </a:solidFill>
                <a:latin typeface="Comic Sans MS" panose="030F0702030302020204" pitchFamily="66" charset="0"/>
              </a:rPr>
              <a:t>stima </a:t>
            </a:r>
            <a:r>
              <a:rPr lang="it-IT" altLang="it-IT" sz="16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le </a:t>
            </a:r>
            <a:r>
              <a:rPr lang="it-IT" altLang="it-IT" sz="1600" dirty="0">
                <a:solidFill>
                  <a:srgbClr val="FF6600"/>
                </a:solidFill>
                <a:latin typeface="Comic Sans MS" panose="030F0702030302020204" pitchFamily="66" charset="0"/>
              </a:rPr>
              <a:t>dimensioni </a:t>
            </a:r>
            <a:r>
              <a:rPr lang="it-IT" altLang="it-IT" sz="16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atomiche – struttura vuota dell’atomo </a:t>
            </a:r>
          </a:p>
          <a:p>
            <a:pPr algn="l"/>
            <a:r>
              <a:rPr lang="it-IT" altLang="it-IT" sz="16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				          «sistema planetario»</a:t>
            </a:r>
            <a:endParaRPr lang="it-IT" altLang="it-IT" sz="16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082369" y="1196752"/>
            <a:ext cx="1810111" cy="498598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it-IT" altLang="it-IT" sz="12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Non supportabile </a:t>
            </a:r>
          </a:p>
          <a:p>
            <a:r>
              <a:rPr lang="it-IT" altLang="it-IT" sz="12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con le teorie classiche!</a:t>
            </a:r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251520" y="1866310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6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- Dati sperimentali: interazione luce / materia       spettri caratteristici </a:t>
            </a:r>
            <a:endParaRPr lang="it-IT" dirty="0">
              <a:solidFill>
                <a:srgbClr val="336699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24174" y="1714860"/>
            <a:ext cx="1696298" cy="63402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it-IT" altLang="it-IT" sz="1600" dirty="0">
                <a:solidFill>
                  <a:srgbClr val="336699"/>
                </a:solidFill>
                <a:latin typeface="Comic Sans MS" panose="030F0702030302020204" pitchFamily="66" charset="0"/>
              </a:rPr>
              <a:t>d</a:t>
            </a:r>
            <a:r>
              <a:rPr lang="it-IT" altLang="it-IT" sz="16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i emissione</a:t>
            </a:r>
            <a:endParaRPr lang="it-IT" altLang="it-IT" sz="1600" dirty="0" smtClean="0">
              <a:solidFill>
                <a:srgbClr val="336699"/>
              </a:solidFill>
            </a:endParaRPr>
          </a:p>
          <a:p>
            <a:pPr algn="l"/>
            <a:r>
              <a:rPr lang="it-IT" altLang="it-IT" sz="16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di assorbimento</a:t>
            </a:r>
          </a:p>
        </p:txBody>
      </p:sp>
      <p:sp>
        <p:nvSpPr>
          <p:cNvPr id="10" name="Freccia a destra 9"/>
          <p:cNvSpPr/>
          <p:nvPr/>
        </p:nvSpPr>
        <p:spPr bwMode="auto">
          <a:xfrm>
            <a:off x="4716016" y="1916832"/>
            <a:ext cx="360040" cy="268608"/>
          </a:xfrm>
          <a:prstGeom prst="rightArrow">
            <a:avLst/>
          </a:prstGeom>
          <a:noFill/>
          <a:ln w="158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sp>
        <p:nvSpPr>
          <p:cNvPr id="12" name="Rettangolo 11"/>
          <p:cNvSpPr/>
          <p:nvPr/>
        </p:nvSpPr>
        <p:spPr>
          <a:xfrm>
            <a:off x="143068" y="2420888"/>
            <a:ext cx="6877204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Forma di Energia</a:t>
            </a:r>
          </a:p>
          <a:p>
            <a:r>
              <a:rPr lang="it-IT" altLang="it-IT" sz="12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Radiazione elettromagnetica: Risultante di due campi – elettrico e magnetico – perpendicolari </a:t>
            </a:r>
          </a:p>
          <a:p>
            <a:r>
              <a:rPr lang="it-IT" altLang="it-IT" sz="120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e oscillanti lungo il senso di propagazione</a:t>
            </a:r>
          </a:p>
          <a:p>
            <a:r>
              <a:rPr lang="el-GR" altLang="it-IT" sz="18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λ</a:t>
            </a:r>
            <a:r>
              <a:rPr lang="it-IT" altLang="it-IT" sz="14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(m) lunghezza d’onda; </a:t>
            </a:r>
            <a:r>
              <a:rPr lang="el-GR" altLang="it-IT" sz="18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ν</a:t>
            </a:r>
            <a:r>
              <a:rPr lang="it-IT" altLang="it-IT" sz="14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 (s</a:t>
            </a:r>
            <a:r>
              <a:rPr lang="it-IT" altLang="it-IT" sz="1400" baseline="300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-1</a:t>
            </a:r>
            <a:r>
              <a:rPr lang="it-IT" altLang="it-IT" sz="14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) frequenza </a:t>
            </a:r>
            <a:r>
              <a:rPr lang="el-GR" altLang="it-IT" sz="1800" dirty="0">
                <a:solidFill>
                  <a:srgbClr val="336699"/>
                </a:solidFill>
                <a:cs typeface="Times New Roman" panose="02020603050405020304" pitchFamily="18" charset="0"/>
              </a:rPr>
              <a:t>ν</a:t>
            </a:r>
            <a:r>
              <a:rPr lang="it-IT" altLang="it-IT" sz="1400" dirty="0">
                <a:solidFill>
                  <a:srgbClr val="336699"/>
                </a:solidFill>
                <a:cs typeface="Times New Roman" panose="02020603050405020304" pitchFamily="18" charset="0"/>
              </a:rPr>
              <a:t> (s</a:t>
            </a:r>
            <a:r>
              <a:rPr lang="it-IT" altLang="it-IT" sz="1400" baseline="30000" dirty="0">
                <a:solidFill>
                  <a:srgbClr val="336699"/>
                </a:solidFill>
                <a:cs typeface="Times New Roman" panose="02020603050405020304" pitchFamily="18" charset="0"/>
              </a:rPr>
              <a:t>-1</a:t>
            </a:r>
            <a:r>
              <a:rPr lang="it-IT" altLang="it-IT" sz="1400" dirty="0">
                <a:solidFill>
                  <a:srgbClr val="336699"/>
                </a:solidFill>
                <a:cs typeface="Times New Roman" panose="02020603050405020304" pitchFamily="18" charset="0"/>
              </a:rPr>
              <a:t>) </a:t>
            </a:r>
            <a:r>
              <a:rPr lang="it-IT" altLang="it-IT" sz="14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= </a:t>
            </a:r>
            <a:r>
              <a:rPr lang="it-IT" altLang="it-IT" sz="18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c</a:t>
            </a:r>
            <a:r>
              <a:rPr lang="it-IT" altLang="it-IT" sz="14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 (m s</a:t>
            </a:r>
            <a:r>
              <a:rPr lang="it-IT" altLang="it-IT" sz="1400" baseline="300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-1</a:t>
            </a:r>
            <a:r>
              <a:rPr lang="it-IT" altLang="it-IT" sz="1400" dirty="0">
                <a:solidFill>
                  <a:srgbClr val="336699"/>
                </a:solidFill>
                <a:cs typeface="Times New Roman" panose="02020603050405020304" pitchFamily="18" charset="0"/>
              </a:rPr>
              <a:t>) </a:t>
            </a:r>
            <a:r>
              <a:rPr lang="it-IT" altLang="it-IT" sz="1400" b="1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/ </a:t>
            </a:r>
            <a:r>
              <a:rPr lang="el-GR" altLang="it-IT" sz="1800" dirty="0">
                <a:solidFill>
                  <a:srgbClr val="336699"/>
                </a:solidFill>
                <a:cs typeface="Times New Roman" panose="02020603050405020304" pitchFamily="18" charset="0"/>
              </a:rPr>
              <a:t>λ</a:t>
            </a:r>
            <a:r>
              <a:rPr lang="it-IT" altLang="it-IT" sz="1400" dirty="0">
                <a:solidFill>
                  <a:srgbClr val="336699"/>
                </a:solidFill>
                <a:cs typeface="Times New Roman" panose="02020603050405020304" pitchFamily="18" charset="0"/>
              </a:rPr>
              <a:t>(m) </a:t>
            </a:r>
            <a:endParaRPr lang="it-IT" sz="1200" dirty="0"/>
          </a:p>
        </p:txBody>
      </p:sp>
      <p:sp>
        <p:nvSpPr>
          <p:cNvPr id="13" name="Rettangolo 12"/>
          <p:cNvSpPr/>
          <p:nvPr/>
        </p:nvSpPr>
        <p:spPr>
          <a:xfrm>
            <a:off x="7308304" y="2433082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800" dirty="0" err="1" smtClean="0">
                <a:solidFill>
                  <a:srgbClr val="336699"/>
                </a:solidFill>
                <a:cs typeface="Times New Roman" panose="02020603050405020304" pitchFamily="18" charset="0"/>
              </a:rPr>
              <a:t>xché</a:t>
            </a:r>
            <a:r>
              <a:rPr lang="it-IT" altLang="it-IT" sz="2800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?</a:t>
            </a:r>
            <a:r>
              <a:rPr lang="it-IT" altLang="it-IT" dirty="0" smtClean="0">
                <a:solidFill>
                  <a:srgbClr val="336699"/>
                </a:solidFill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 bwMode="auto">
          <a:xfrm>
            <a:off x="7402016" y="2420888"/>
            <a:ext cx="914400" cy="914400"/>
          </a:xfrm>
          <a:prstGeom prst="ellipse">
            <a:avLst/>
          </a:prstGeom>
          <a:noFill/>
          <a:ln w="158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3563888" y="2132856"/>
            <a:ext cx="0" cy="288032"/>
          </a:xfrm>
          <a:prstGeom prst="straightConnector1">
            <a:avLst/>
          </a:prstGeom>
          <a:noFill/>
          <a:ln w="25400" cap="flat" cmpd="sng" algn="ctr">
            <a:solidFill>
              <a:srgbClr val="336699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ttore 2 16"/>
          <p:cNvCxnSpPr/>
          <p:nvPr/>
        </p:nvCxnSpPr>
        <p:spPr bwMode="auto">
          <a:xfrm>
            <a:off x="6300192" y="2204864"/>
            <a:ext cx="1008112" cy="432048"/>
          </a:xfrm>
          <a:prstGeom prst="straightConnector1">
            <a:avLst/>
          </a:prstGeom>
          <a:noFill/>
          <a:ln w="25400" cap="flat" cmpd="sng" algn="ctr">
            <a:solidFill>
              <a:srgbClr val="336699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ttangolo 22"/>
          <p:cNvSpPr/>
          <p:nvPr/>
        </p:nvSpPr>
        <p:spPr>
          <a:xfrm>
            <a:off x="233119" y="3573016"/>
            <a:ext cx="844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Planck</a:t>
            </a:r>
            <a:r>
              <a:rPr lang="it-IT" altLang="it-IT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radiazione del corpo nero		ipotizza quantizzazione dell’energia con  E = h</a:t>
            </a:r>
            <a:r>
              <a:rPr lang="el-GR" altLang="it-IT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 ν</a:t>
            </a:r>
            <a:r>
              <a:rPr lang="it-IT" altLang="it-IT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3563888" y="3645024"/>
            <a:ext cx="360040" cy="268608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sp>
        <p:nvSpPr>
          <p:cNvPr id="26" name="Rettangolo 25"/>
          <p:cNvSpPr/>
          <p:nvPr/>
        </p:nvSpPr>
        <p:spPr>
          <a:xfrm>
            <a:off x="179512" y="394710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Einstein: effetto fotoelettrico</a:t>
            </a:r>
            <a:r>
              <a:rPr lang="it-IT" alt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	ipotizza </a:t>
            </a:r>
            <a:r>
              <a:rPr lang="it-IT" altLang="it-IT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natura corpuscolare della luce con  energia 						del fotone </a:t>
            </a:r>
            <a:r>
              <a:rPr lang="it-IT" alt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E = h</a:t>
            </a:r>
            <a:r>
              <a:rPr lang="el-GR" altLang="it-IT" sz="1600" dirty="0">
                <a:solidFill>
                  <a:srgbClr val="C00000"/>
                </a:solidFill>
                <a:cs typeface="Times New Roman" panose="02020603050405020304" pitchFamily="18" charset="0"/>
              </a:rPr>
              <a:t> ν</a:t>
            </a:r>
            <a:r>
              <a:rPr lang="it-IT" altLang="it-IT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27" name="Freccia a destra 26"/>
          <p:cNvSpPr/>
          <p:nvPr/>
        </p:nvSpPr>
        <p:spPr bwMode="auto">
          <a:xfrm>
            <a:off x="3347864" y="4005064"/>
            <a:ext cx="360040" cy="268608"/>
          </a:xfrm>
          <a:prstGeom prst="rightArrow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sp>
        <p:nvSpPr>
          <p:cNvPr id="28" name="Rettangolo 27"/>
          <p:cNvSpPr/>
          <p:nvPr/>
        </p:nvSpPr>
        <p:spPr>
          <a:xfrm>
            <a:off x="251520" y="4581128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600" kern="0" dirty="0" err="1" smtClean="0">
                <a:solidFill>
                  <a:srgbClr val="336699"/>
                </a:solidFill>
                <a:latin typeface="Comic Sans MS" panose="030F0702030302020204" pitchFamily="66" charset="0"/>
              </a:rPr>
              <a:t>Bohr</a:t>
            </a:r>
            <a:r>
              <a:rPr lang="it-IT" altLang="it-IT" sz="1600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: «sistema planetario» con quantizzazione </a:t>
            </a:r>
            <a:r>
              <a:rPr lang="it-IT" altLang="it-IT" sz="1600" kern="0" dirty="0">
                <a:solidFill>
                  <a:srgbClr val="336699"/>
                </a:solidFill>
                <a:latin typeface="Comic Sans MS" panose="030F0702030302020204" pitchFamily="66" charset="0"/>
              </a:rPr>
              <a:t>del momento angolare dell’elettrone </a:t>
            </a:r>
            <a:r>
              <a:rPr lang="it-IT" altLang="it-IT" sz="1600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/>
            </a:r>
            <a:br>
              <a:rPr lang="it-IT" altLang="it-IT" sz="1600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</a:br>
            <a:r>
              <a:rPr lang="it-IT" altLang="it-IT" sz="1600" kern="0" dirty="0">
                <a:solidFill>
                  <a:srgbClr val="336699"/>
                </a:solidFill>
                <a:latin typeface="Comic Sans MS" panose="030F0702030302020204" pitchFamily="66" charset="0"/>
              </a:rPr>
              <a:t>mv r = n h/2</a:t>
            </a:r>
            <a:r>
              <a:rPr lang="el-GR" altLang="it-IT" sz="1600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π</a:t>
            </a:r>
            <a:r>
              <a:rPr lang="it-IT" altLang="it-IT" sz="1600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600" i="1" kern="0" dirty="0" smtClean="0">
                <a:solidFill>
                  <a:srgbClr val="336699"/>
                </a:solidFill>
                <a:latin typeface="Comic Sans MS" panose="030F0702030302020204" pitchFamily="66" charset="0"/>
              </a:rPr>
              <a:t>		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r </a:t>
            </a:r>
            <a:r>
              <a:rPr lang="it-IT" altLang="it-IT" sz="1600" i="1" kern="0" dirty="0">
                <a:solidFill>
                  <a:srgbClr val="2B5481"/>
                </a:solidFill>
              </a:rPr>
              <a:t>= n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2 </a:t>
            </a:r>
            <a:r>
              <a:rPr lang="it-IT" altLang="it-IT" sz="1600" i="1" kern="0" dirty="0">
                <a:solidFill>
                  <a:srgbClr val="2B5481"/>
                </a:solidFill>
              </a:rPr>
              <a:t>∙</a:t>
            </a:r>
            <a:r>
              <a:rPr lang="it-IT" altLang="it-IT" sz="1600" i="1" kern="0" baseline="30000" dirty="0" smtClean="0">
                <a:solidFill>
                  <a:srgbClr val="2B5481"/>
                </a:solidFill>
              </a:rPr>
              <a:t>  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h</a:t>
            </a:r>
            <a:r>
              <a:rPr lang="it-IT" altLang="it-IT" sz="1600" i="1" kern="0" baseline="30000" dirty="0" smtClean="0">
                <a:solidFill>
                  <a:srgbClr val="2B5481"/>
                </a:solidFill>
              </a:rPr>
              <a:t>2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/4 </a:t>
            </a:r>
            <a:r>
              <a:rPr lang="el-GR" altLang="it-IT" sz="1600" i="1" kern="0" dirty="0">
                <a:solidFill>
                  <a:srgbClr val="2B5481"/>
                </a:solidFill>
              </a:rPr>
              <a:t>π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2 </a:t>
            </a:r>
            <a:r>
              <a:rPr lang="it-IT" altLang="it-IT" sz="1600" i="1" kern="0" dirty="0">
                <a:solidFill>
                  <a:srgbClr val="2B5481"/>
                </a:solidFill>
              </a:rPr>
              <a:t>m 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e</a:t>
            </a:r>
            <a:r>
              <a:rPr lang="it-IT" altLang="it-IT" sz="1600" i="1" kern="0" baseline="30000" dirty="0" smtClean="0">
                <a:solidFill>
                  <a:srgbClr val="2B5481"/>
                </a:solidFill>
              </a:rPr>
              <a:t>2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Z</a:t>
            </a:r>
            <a:r>
              <a:rPr lang="it-IT" altLang="it-IT" sz="1600" b="1" i="1" kern="0" dirty="0" smtClean="0">
                <a:solidFill>
                  <a:srgbClr val="2B5481"/>
                </a:solidFill>
              </a:rPr>
              <a:t>	   e        </a:t>
            </a:r>
            <a:r>
              <a:rPr lang="it-IT" altLang="it-IT" sz="1600" i="1" kern="0" dirty="0" smtClean="0">
                <a:solidFill>
                  <a:srgbClr val="2B5481"/>
                </a:solidFill>
              </a:rPr>
              <a:t>E</a:t>
            </a:r>
            <a:r>
              <a:rPr lang="it-IT" altLang="it-IT" sz="1600" i="1" kern="0" baseline="-25000" dirty="0" smtClean="0">
                <a:solidFill>
                  <a:srgbClr val="2B5481"/>
                </a:solidFill>
              </a:rPr>
              <a:t>n</a:t>
            </a:r>
            <a:r>
              <a:rPr lang="it-IT" altLang="it-IT" sz="1600" i="1" kern="0" baseline="30000" dirty="0" smtClean="0">
                <a:solidFill>
                  <a:srgbClr val="2B5481"/>
                </a:solidFill>
              </a:rPr>
              <a:t> </a:t>
            </a:r>
            <a:r>
              <a:rPr lang="it-IT" altLang="it-IT" sz="1600" i="1" kern="0" dirty="0">
                <a:solidFill>
                  <a:srgbClr val="2B5481"/>
                </a:solidFill>
              </a:rPr>
              <a:t>= -1/n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2</a:t>
            </a:r>
            <a:r>
              <a:rPr lang="it-IT" altLang="it-IT" sz="1600" i="1" kern="0" dirty="0">
                <a:solidFill>
                  <a:srgbClr val="2B5481"/>
                </a:solidFill>
              </a:rPr>
              <a:t> ∙  2</a:t>
            </a:r>
            <a:r>
              <a:rPr lang="el-GR" altLang="it-IT" sz="1600" i="1" kern="0" dirty="0">
                <a:solidFill>
                  <a:srgbClr val="2B5481"/>
                </a:solidFill>
              </a:rPr>
              <a:t>π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2</a:t>
            </a:r>
            <a:r>
              <a:rPr lang="it-IT" altLang="it-IT" sz="1600" i="1" kern="0" dirty="0">
                <a:solidFill>
                  <a:srgbClr val="2B5481"/>
                </a:solidFill>
              </a:rPr>
              <a:t>me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4</a:t>
            </a:r>
            <a:r>
              <a:rPr lang="it-IT" altLang="it-IT" sz="1600" i="1" kern="0" dirty="0">
                <a:solidFill>
                  <a:srgbClr val="2B5481"/>
                </a:solidFill>
              </a:rPr>
              <a:t>Z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 2</a:t>
            </a:r>
            <a:r>
              <a:rPr lang="it-IT" altLang="it-IT" sz="1600" i="1" kern="0" dirty="0">
                <a:solidFill>
                  <a:srgbClr val="2B5481"/>
                </a:solidFill>
              </a:rPr>
              <a:t> / h</a:t>
            </a:r>
            <a:r>
              <a:rPr lang="it-IT" altLang="it-IT" sz="1600" i="1" kern="0" baseline="30000" dirty="0">
                <a:solidFill>
                  <a:srgbClr val="2B5481"/>
                </a:solidFill>
              </a:rPr>
              <a:t>2</a:t>
            </a:r>
            <a:endParaRPr lang="it-IT" sz="1600" dirty="0">
              <a:solidFill>
                <a:srgbClr val="2B5481"/>
              </a:solidFill>
            </a:endParaRPr>
          </a:p>
          <a:p>
            <a:pPr algn="l"/>
            <a:endParaRPr lang="it-IT" altLang="it-IT" sz="1600" b="1" i="1" kern="0" dirty="0">
              <a:solidFill>
                <a:srgbClr val="2B5481"/>
              </a:solidFill>
            </a:endParaRPr>
          </a:p>
          <a:p>
            <a:pPr algn="l"/>
            <a:r>
              <a:rPr lang="it-IT" altLang="it-IT" sz="1600" i="1" kern="0" dirty="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it-IT" altLang="it-IT" sz="1600" i="1" kern="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it-IT" sz="1600" dirty="0">
              <a:latin typeface="Comic Sans MS" panose="030F0702030302020204" pitchFamily="66" charset="0"/>
            </a:endParaRPr>
          </a:p>
        </p:txBody>
      </p:sp>
      <p:sp>
        <p:nvSpPr>
          <p:cNvPr id="29" name="Freccia a destra 28"/>
          <p:cNvSpPr/>
          <p:nvPr/>
        </p:nvSpPr>
        <p:spPr bwMode="auto">
          <a:xfrm>
            <a:off x="2267744" y="4888584"/>
            <a:ext cx="360040" cy="268608"/>
          </a:xfrm>
          <a:prstGeom prst="rightArrow">
            <a:avLst/>
          </a:prstGeom>
          <a:noFill/>
          <a:ln w="1587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pic>
        <p:nvPicPr>
          <p:cNvPr id="30" name="Picture 2" descr="http://ww2.unime.it/cclchim/generale/images/orbite_bh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29200"/>
            <a:ext cx="1214438" cy="1538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02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t="4163" b="14198"/>
          <a:stretch>
            <a:fillRect/>
          </a:stretch>
        </p:blipFill>
        <p:spPr>
          <a:xfrm>
            <a:off x="4787632" y="5212458"/>
            <a:ext cx="1872600" cy="1600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6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80074" y="476672"/>
            <a:ext cx="8469306" cy="1034129"/>
          </a:xfrm>
          <a:prstGeom prst="rect">
            <a:avLst/>
          </a:prstGeom>
          <a:noFill/>
          <a:ln w="19050">
            <a:solidFill>
              <a:srgbClr val="2B5481"/>
            </a:solidFill>
          </a:ln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rgbClr val="C00000"/>
                </a:solidFill>
              </a:rPr>
              <a:t>MODALITA’ di ESAME </a:t>
            </a:r>
          </a:p>
          <a:p>
            <a:r>
              <a:rPr lang="it-IT" sz="1800" b="1" dirty="0" smtClean="0">
                <a:solidFill>
                  <a:srgbClr val="C00000"/>
                </a:solidFill>
              </a:rPr>
              <a:t>COLLOQUIO ORALE sul programma e breve discussione di un lavoro/tesina/</a:t>
            </a:r>
            <a:r>
              <a:rPr lang="it-IT" sz="1800" b="1" dirty="0" err="1" smtClean="0">
                <a:solidFill>
                  <a:srgbClr val="C00000"/>
                </a:solidFill>
              </a:rPr>
              <a:t>ppt</a:t>
            </a:r>
            <a:r>
              <a:rPr lang="it-IT" sz="1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sz="1800" b="1" dirty="0" smtClean="0">
                <a:solidFill>
                  <a:srgbClr val="C00000"/>
                </a:solidFill>
              </a:rPr>
              <a:t>sviluppato dallo studente su un argomento di interesse</a:t>
            </a:r>
            <a:endParaRPr lang="it-IT" sz="1800" b="1" dirty="0">
              <a:solidFill>
                <a:srgbClr val="C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591033"/>
            <a:ext cx="2742699" cy="2062103"/>
          </a:xfrm>
          <a:prstGeom prst="rect">
            <a:avLst/>
          </a:prstGeom>
          <a:noFill/>
          <a:ln w="19050" algn="ctr">
            <a:solidFill>
              <a:srgbClr val="2B548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it-IT" altLang="it-IT" sz="2000" b="1" dirty="0" smtClean="0">
                <a:solidFill>
                  <a:srgbClr val="C00000"/>
                </a:solidFill>
                <a:latin typeface="Times New Roman" pitchFamily="18" charset="0"/>
              </a:rPr>
              <a:t>APPELLI</a:t>
            </a:r>
            <a:r>
              <a:rPr lang="it-IT" altLang="it-IT" sz="2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1°  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13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gennaio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2020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2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°  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17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febbraio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2020</a:t>
            </a:r>
            <a:endParaRPr lang="it-IT" altLang="it-IT" sz="1800" b="1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3°  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8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giugno 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2020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	</a:t>
            </a:r>
            <a:endParaRPr lang="it-IT" altLang="it-IT" sz="1800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4° 	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8 luglio  2020</a:t>
            </a:r>
            <a:endParaRPr lang="it-IT" altLang="it-IT" sz="1800" b="1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5°	</a:t>
            </a:r>
            <a:r>
              <a:rPr lang="it-IT" altLang="it-IT" sz="1800" b="1" dirty="0" smtClean="0">
                <a:solidFill>
                  <a:srgbClr val="2B5481"/>
                </a:solidFill>
                <a:latin typeface="Times New Roman" pitchFamily="18" charset="0"/>
              </a:rPr>
              <a:t>16 settembre 2020</a:t>
            </a:r>
            <a:endParaRPr lang="it-IT" altLang="it-IT" sz="1800" dirty="0" smtClean="0">
              <a:solidFill>
                <a:srgbClr val="2B5481"/>
              </a:solidFill>
              <a:latin typeface="Times New Roman" pitchFamily="18" charset="0"/>
            </a:endParaRPr>
          </a:p>
        </p:txBody>
      </p:sp>
      <p:sp>
        <p:nvSpPr>
          <p:cNvPr id="10" name="Rettangolo 3"/>
          <p:cNvSpPr>
            <a:spLocks noChangeArrowheads="1"/>
          </p:cNvSpPr>
          <p:nvPr/>
        </p:nvSpPr>
        <p:spPr bwMode="auto">
          <a:xfrm>
            <a:off x="3491880" y="3356992"/>
            <a:ext cx="5400600" cy="634020"/>
          </a:xfrm>
          <a:prstGeom prst="rect">
            <a:avLst/>
          </a:prstGeom>
          <a:noFill/>
          <a:ln w="19050">
            <a:solidFill>
              <a:srgbClr val="2B54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</a:rPr>
              <a:t>Appelli </a:t>
            </a: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</a:rPr>
              <a:t>straordinari 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RISERVATI AGLI AVENTI DIRITTO: </a:t>
            </a:r>
            <a:endParaRPr lang="it-IT" altLang="it-IT" sz="1600" dirty="0" smtClean="0">
              <a:solidFill>
                <a:srgbClr val="2B5481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20 marzo 2020  e   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novembre 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2020 (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data da definire)</a:t>
            </a:r>
            <a:endParaRPr lang="it-IT" altLang="it-IT" sz="1600" dirty="0">
              <a:solidFill>
                <a:srgbClr val="2B548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4687888" y="2348880"/>
            <a:ext cx="4395787" cy="1806575"/>
          </a:xfrm>
          <a:prstGeom prst="ellipse">
            <a:avLst/>
          </a:prstGeom>
          <a:noFill/>
          <a:ln w="19050" cap="flat" cmpd="sng" algn="ctr">
            <a:solidFill>
              <a:srgbClr val="2B54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5988" y="2646363"/>
            <a:ext cx="4313237" cy="1646237"/>
          </a:xfrm>
        </p:spPr>
        <p:txBody>
          <a:bodyPr/>
          <a:lstStyle/>
          <a:p>
            <a:pPr eaLnBrk="1" hangingPunct="1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Proprietà e Trasformazioni della MATERIA </a:t>
            </a:r>
          </a:p>
          <a:p>
            <a:pPr eaLnBrk="1" hangingPunct="1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avvengono nel mondo MACROSCOPICO </a:t>
            </a:r>
          </a:p>
          <a:p>
            <a:pPr eaLnBrk="1" hangingPunct="1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MA dipendono dalla natura della materia </a:t>
            </a:r>
          </a:p>
          <a:p>
            <a:pPr eaLnBrk="1" hangingPunct="1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che va </a:t>
            </a:r>
            <a:r>
              <a:rPr lang="it-IT" altLang="it-IT" sz="1600" i="1" dirty="0" smtClean="0">
                <a:solidFill>
                  <a:srgbClr val="2B5481"/>
                </a:solidFill>
                <a:latin typeface="Times New Roman" pitchFamily="18" charset="0"/>
              </a:rPr>
              <a:t>cercata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 nel mondo MICROSCOPICO </a:t>
            </a:r>
          </a:p>
          <a:p>
            <a:pPr eaLnBrk="1" hangingPunct="1"/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di atomi e molecole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2956" y="115888"/>
            <a:ext cx="8425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it-IT" altLang="it-IT" sz="2000" u="sng" kern="0" dirty="0">
                <a:solidFill>
                  <a:srgbClr val="2B5481"/>
                </a:solidFill>
                <a:cs typeface="Times New Roman" pitchFamily="18" charset="0"/>
              </a:rPr>
              <a:t>La chimica è la scienza sperimentale che studia la </a:t>
            </a:r>
            <a:r>
              <a:rPr lang="it-IT" altLang="it-IT" sz="2000" u="sng" kern="0" dirty="0" smtClean="0">
                <a:solidFill>
                  <a:srgbClr val="2B5481"/>
                </a:solidFill>
                <a:cs typeface="Times New Roman" pitchFamily="18" charset="0"/>
              </a:rPr>
              <a:t>materia e </a:t>
            </a:r>
            <a:r>
              <a:rPr lang="it-IT" altLang="it-IT" sz="2000" u="sng" kern="0" dirty="0">
                <a:solidFill>
                  <a:srgbClr val="2B5481"/>
                </a:solidFill>
                <a:cs typeface="Times New Roman" pitchFamily="18" charset="0"/>
              </a:rPr>
              <a:t>le sue trasformazioni</a:t>
            </a:r>
          </a:p>
        </p:txBody>
      </p:sp>
      <p:pic>
        <p:nvPicPr>
          <p:cNvPr id="2355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7987"/>
            <a:ext cx="2082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9120"/>
            <a:ext cx="275234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31865"/>
            <a:ext cx="23526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20" descr="File:Trigonellin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6" y="3734420"/>
            <a:ext cx="711200" cy="774700"/>
          </a:xfrm>
          <a:prstGeom prst="round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r="13695" b="50000"/>
          <a:stretch>
            <a:fillRect/>
          </a:stretch>
        </p:blipFill>
        <p:spPr bwMode="auto">
          <a:xfrm>
            <a:off x="899592" y="5447565"/>
            <a:ext cx="878322" cy="78974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1" name="Rettangolo 4"/>
          <p:cNvSpPr>
            <a:spLocks noChangeArrowheads="1"/>
          </p:cNvSpPr>
          <p:nvPr/>
        </p:nvSpPr>
        <p:spPr bwMode="auto">
          <a:xfrm>
            <a:off x="2555777" y="614363"/>
            <a:ext cx="3508474" cy="97872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800" dirty="0" smtClean="0">
                <a:solidFill>
                  <a:srgbClr val="2B5481"/>
                </a:solidFill>
                <a:latin typeface="Times New Roman" pitchFamily="18" charset="0"/>
              </a:rPr>
              <a:t>MATERIA: tutto ciò che </a:t>
            </a:r>
            <a:r>
              <a:rPr lang="it-IT" altLang="it-IT" sz="1800" dirty="0">
                <a:solidFill>
                  <a:srgbClr val="2B5481"/>
                </a:solidFill>
                <a:latin typeface="Times New Roman" pitchFamily="18" charset="0"/>
              </a:rPr>
              <a:t>ha Massa e occupa uno </a:t>
            </a:r>
            <a:r>
              <a:rPr lang="it-IT" altLang="it-IT" sz="1800" dirty="0" smtClean="0">
                <a:solidFill>
                  <a:srgbClr val="2B5481"/>
                </a:solidFill>
                <a:latin typeface="Times New Roman" pitchFamily="18" charset="0"/>
              </a:rPr>
              <a:t>Spazio, </a:t>
            </a:r>
          </a:p>
          <a:p>
            <a:pPr algn="ctr" eaLnBrk="1" hangingPunct="1">
              <a:buFontTx/>
              <a:buNone/>
            </a:pPr>
            <a:r>
              <a:rPr lang="it-IT" altLang="it-IT" sz="1800" dirty="0" smtClean="0">
                <a:solidFill>
                  <a:srgbClr val="2B5481"/>
                </a:solidFill>
                <a:latin typeface="Times New Roman" pitchFamily="18" charset="0"/>
              </a:rPr>
              <a:t>con proprietà </a:t>
            </a:r>
            <a:r>
              <a:rPr lang="it-IT" altLang="it-IT" sz="1800" b="1" dirty="0">
                <a:solidFill>
                  <a:srgbClr val="2B5481"/>
                </a:solidFill>
                <a:latin typeface="Times New Roman" pitchFamily="18" charset="0"/>
              </a:rPr>
              <a:t>fisiche</a:t>
            </a:r>
            <a:r>
              <a:rPr lang="it-IT" altLang="it-IT" sz="1800" dirty="0">
                <a:solidFill>
                  <a:srgbClr val="2B5481"/>
                </a:solidFill>
                <a:latin typeface="Times New Roman" pitchFamily="18" charset="0"/>
              </a:rPr>
              <a:t> e </a:t>
            </a:r>
            <a:r>
              <a:rPr lang="it-IT" altLang="it-IT" sz="1800" b="1" dirty="0">
                <a:solidFill>
                  <a:srgbClr val="2B5481"/>
                </a:solidFill>
                <a:latin typeface="Times New Roman" pitchFamily="18" charset="0"/>
              </a:rPr>
              <a:t>chimiche</a:t>
            </a:r>
          </a:p>
        </p:txBody>
      </p:sp>
      <p:pic>
        <p:nvPicPr>
          <p:cNvPr id="21" name="Segnaposto contenuto 3" descr="011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r="15080" b="36552"/>
          <a:stretch>
            <a:fillRect/>
          </a:stretch>
        </p:blipFill>
        <p:spPr bwMode="auto">
          <a:xfrm>
            <a:off x="2843808" y="1629422"/>
            <a:ext cx="1426834" cy="172757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017442" y="1619508"/>
            <a:ext cx="14906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800" b="1" kern="0" dirty="0">
                <a:solidFill>
                  <a:srgbClr val="2B5481"/>
                </a:solidFill>
                <a:ea typeface="+mj-ea"/>
                <a:cs typeface="Times New Roman" pitchFamily="18" charset="0"/>
              </a:rPr>
              <a:t>Massa </a:t>
            </a:r>
            <a:r>
              <a:rPr lang="it-IT" altLang="it-IT" sz="1800" b="1" kern="0" dirty="0">
                <a:solidFill>
                  <a:srgbClr val="2B5481"/>
                </a:solidFill>
                <a:latin typeface="Times New Roman"/>
                <a:ea typeface="+mj-ea"/>
                <a:cs typeface="Times New Roman"/>
              </a:rPr>
              <a:t>≠</a:t>
            </a:r>
            <a:r>
              <a:rPr lang="it-IT" altLang="it-IT" sz="1800" b="1" kern="0" dirty="0">
                <a:solidFill>
                  <a:srgbClr val="2B5481"/>
                </a:solidFill>
                <a:ea typeface="+mj-ea"/>
                <a:cs typeface="Times New Roman" pitchFamily="18" charset="0"/>
              </a:rPr>
              <a:t> Peso</a:t>
            </a:r>
            <a:endParaRPr lang="it-IT" sz="1800" dirty="0">
              <a:solidFill>
                <a:srgbClr val="2B5481"/>
              </a:solidFill>
            </a:endParaRPr>
          </a:p>
        </p:txBody>
      </p:sp>
      <p:pic>
        <p:nvPicPr>
          <p:cNvPr id="2357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18555" r="25752" b="37704"/>
          <a:stretch>
            <a:fillRect/>
          </a:stretch>
        </p:blipFill>
        <p:spPr bwMode="auto">
          <a:xfrm>
            <a:off x="6156176" y="692696"/>
            <a:ext cx="212883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4" descr="http://www.sapere.it/mediaObject/studiafacile/images/chimica/e05_15/original/e05_15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861">
            <a:off x="1194465" y="2145218"/>
            <a:ext cx="1237409" cy="9618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11760" y="3789040"/>
            <a:ext cx="2973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altLang="it-IT" sz="2400" b="1" u="sng" dirty="0" smtClean="0">
                <a:ln w="11430"/>
                <a:solidFill>
                  <a:srgbClr val="2B5481"/>
                </a:solidFill>
                <a:latin typeface="Comic Sans MS" panose="030F0702030302020204" pitchFamily="66" charset="0"/>
              </a:rPr>
              <a:t>Cos’è la chimica?</a:t>
            </a:r>
            <a:endParaRPr lang="it-IT" sz="2400" b="1" u="sng" dirty="0">
              <a:ln w="11430"/>
              <a:solidFill>
                <a:srgbClr val="2B548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Foresta canadese in autunn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838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52925" r="62736" b="20008"/>
          <a:stretch/>
        </p:blipFill>
        <p:spPr bwMode="auto">
          <a:xfrm>
            <a:off x="5815790" y="4758771"/>
            <a:ext cx="1204482" cy="75846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4" descr="http://upload.wikimedia.org/wikipedia/commons/4/44/Beta-carotene-2D-skelet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65304"/>
            <a:ext cx="2094908" cy="595220"/>
          </a:xfrm>
          <a:prstGeom prst="snip2Diag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071441" y="6525344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C00000"/>
                </a:solidFill>
              </a:rPr>
              <a:t>CAROTEN</a:t>
            </a:r>
            <a:r>
              <a:rPr lang="it-IT" sz="1000" b="1" dirty="0" smtClean="0">
                <a:solidFill>
                  <a:srgbClr val="2B5481"/>
                </a:solidFill>
              </a:rPr>
              <a:t>E</a:t>
            </a:r>
            <a:endParaRPr lang="it-IT" sz="1000" b="1" dirty="0">
              <a:solidFill>
                <a:srgbClr val="2B5481"/>
              </a:solidFill>
            </a:endParaRPr>
          </a:p>
        </p:txBody>
      </p:sp>
      <p:pic>
        <p:nvPicPr>
          <p:cNvPr id="20490" name="Picture 18" descr="http://upload.wikimedia.org/wikipedia/commons/thumb/d/dc/Chlorophyll_a.svg/220px-Chlorophyll_a.svg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695683" cy="678272"/>
          </a:xfrm>
          <a:prstGeom prst="snip1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81157" y="6207115"/>
            <a:ext cx="8483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CAFFEINA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25117" y="4293096"/>
            <a:ext cx="10454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CLOROFILLA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10502" y="4797152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CIANIDINA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29976" y="3501008"/>
            <a:ext cx="1194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TRIGONELLINA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270892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H</a:t>
            </a:r>
            <a:r>
              <a:rPr lang="it-IT" sz="2400" baseline="-25000" dirty="0" smtClean="0">
                <a:solidFill>
                  <a:srgbClr val="C00000"/>
                </a:solidFill>
              </a:rPr>
              <a:t>2</a:t>
            </a:r>
            <a:r>
              <a:rPr lang="it-IT" sz="2400" dirty="0" smtClean="0">
                <a:solidFill>
                  <a:srgbClr val="C00000"/>
                </a:solidFill>
              </a:rPr>
              <a:t>O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12" name="Picture 2" descr="Risultati immagini per comput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85184"/>
            <a:ext cx="1178719" cy="7843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celle fotovoltaich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77272"/>
            <a:ext cx="1651000" cy="863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139952" y="6453336"/>
            <a:ext cx="1710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CELLA FOTOVOLTAICA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707904" y="4653136"/>
            <a:ext cx="681598" cy="24622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SILICIO</a:t>
            </a:r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860032" y="5877272"/>
            <a:ext cx="9332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000" b="1" dirty="0" smtClean="0">
                <a:solidFill>
                  <a:srgbClr val="C00000"/>
                </a:solidFill>
              </a:rPr>
              <a:t>COMPUTER</a:t>
            </a:r>
            <a:endParaRPr lang="it-IT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758825"/>
            <a:ext cx="19018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69963"/>
            <a:ext cx="2519363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419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67175"/>
            <a:ext cx="31623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CasellaDiTesto 5"/>
          <p:cNvSpPr txBox="1">
            <a:spLocks noChangeArrowheads="1"/>
          </p:cNvSpPr>
          <p:nvPr/>
        </p:nvSpPr>
        <p:spPr bwMode="auto">
          <a:xfrm>
            <a:off x="179388" y="2366963"/>
            <a:ext cx="22320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Acido salicilico</a:t>
            </a:r>
          </a:p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NATURALE</a:t>
            </a:r>
          </a:p>
        </p:txBody>
      </p:sp>
      <p:sp>
        <p:nvSpPr>
          <p:cNvPr id="24583" name="CasellaDiTesto 6"/>
          <p:cNvSpPr txBox="1">
            <a:spLocks noChangeArrowheads="1"/>
          </p:cNvSpPr>
          <p:nvPr/>
        </p:nvSpPr>
        <p:spPr bwMode="auto">
          <a:xfrm>
            <a:off x="5029200" y="2532063"/>
            <a:ext cx="1957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Acido</a:t>
            </a:r>
            <a:r>
              <a:rPr lang="it-IT" altLang="it-IT" sz="16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it-IT" altLang="it-IT" sz="1600" dirty="0">
                <a:solidFill>
                  <a:srgbClr val="C00000"/>
                </a:solidFill>
                <a:latin typeface="Times New Roman" pitchFamily="18" charset="0"/>
              </a:rPr>
              <a:t>acetil</a:t>
            </a: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salicilico</a:t>
            </a:r>
          </a:p>
        </p:txBody>
      </p:sp>
      <p:sp>
        <p:nvSpPr>
          <p:cNvPr id="24584" name="CasellaDiTesto 7"/>
          <p:cNvSpPr txBox="1">
            <a:spLocks noChangeArrowheads="1"/>
          </p:cNvSpPr>
          <p:nvPr/>
        </p:nvSpPr>
        <p:spPr bwMode="auto">
          <a:xfrm>
            <a:off x="663023" y="5470525"/>
            <a:ext cx="12631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Morfina</a:t>
            </a:r>
          </a:p>
          <a:p>
            <a:pPr algn="ctr" eaLnBrk="1" hangingPunct="1">
              <a:buFontTx/>
              <a:buNone/>
            </a:pPr>
            <a:r>
              <a:rPr lang="it-IT" altLang="it-IT" sz="1600" dirty="0">
                <a:solidFill>
                  <a:srgbClr val="2B5481"/>
                </a:solidFill>
                <a:latin typeface="Times New Roman" pitchFamily="18" charset="0"/>
              </a:rPr>
              <a:t>NATURALE</a:t>
            </a:r>
          </a:p>
        </p:txBody>
      </p:sp>
      <p:sp>
        <p:nvSpPr>
          <p:cNvPr id="24585" name="CasellaDiTesto 8"/>
          <p:cNvSpPr txBox="1">
            <a:spLocks noChangeArrowheads="1"/>
          </p:cNvSpPr>
          <p:nvPr/>
        </p:nvSpPr>
        <p:spPr bwMode="auto">
          <a:xfrm>
            <a:off x="6404552" y="5589240"/>
            <a:ext cx="148951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dirty="0" smtClean="0">
                <a:solidFill>
                  <a:srgbClr val="C00000"/>
                </a:solidFill>
                <a:latin typeface="Times New Roman" pitchFamily="18" charset="0"/>
              </a:rPr>
              <a:t>Diacetil</a:t>
            </a: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morfina</a:t>
            </a:r>
          </a:p>
          <a:p>
            <a:pPr algn="ctr" eaLnBrk="1" hangingPunct="1">
              <a:buFontTx/>
              <a:buNone/>
            </a:pPr>
            <a:r>
              <a:rPr lang="it-IT" altLang="it-IT" sz="1600" dirty="0" smtClean="0">
                <a:solidFill>
                  <a:srgbClr val="2B5481"/>
                </a:solidFill>
                <a:latin typeface="Times New Roman" pitchFamily="18" charset="0"/>
              </a:rPr>
              <a:t>o eroina</a:t>
            </a:r>
            <a:endParaRPr lang="it-IT" altLang="it-IT" sz="1600" dirty="0">
              <a:solidFill>
                <a:srgbClr val="2B5481"/>
              </a:solidFill>
              <a:latin typeface="Times New Roman" pitchFamily="18" charset="0"/>
            </a:endParaRPr>
          </a:p>
        </p:txBody>
      </p:sp>
      <p:pic>
        <p:nvPicPr>
          <p:cNvPr id="24586" name="Picture 12" descr="Mohnblüte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07" y="5072658"/>
            <a:ext cx="16462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4" descr="http://ts2.mm.bing.net/images/thumbnail.aspx?q=1545500037229&amp;id=5d3b551d1786a659661b7733a34a6c61&amp;url=http%3a%2f%2fwww.ancorainviaggio.it%2fsalix-babylon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61" y="2204864"/>
            <a:ext cx="152717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6" descr="http://www.wikinoticia.com/images/demedicina/demedicina.com.wp-content.uploads.aspirina_thumb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382713"/>
            <a:ext cx="1651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ttangolo arrotondato 9"/>
          <p:cNvSpPr>
            <a:spLocks noChangeArrowheads="1"/>
          </p:cNvSpPr>
          <p:nvPr/>
        </p:nvSpPr>
        <p:spPr bwMode="auto">
          <a:xfrm>
            <a:off x="5951538" y="1492250"/>
            <a:ext cx="914400" cy="914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90" name="Rettangolo arrotondato 10"/>
          <p:cNvSpPr>
            <a:spLocks noChangeArrowheads="1"/>
          </p:cNvSpPr>
          <p:nvPr/>
        </p:nvSpPr>
        <p:spPr bwMode="auto">
          <a:xfrm>
            <a:off x="4572000" y="3933825"/>
            <a:ext cx="914400" cy="914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91" name="Rettangolo arrotondato 11"/>
          <p:cNvSpPr>
            <a:spLocks noChangeArrowheads="1"/>
          </p:cNvSpPr>
          <p:nvPr/>
        </p:nvSpPr>
        <p:spPr bwMode="auto">
          <a:xfrm>
            <a:off x="4572000" y="5013325"/>
            <a:ext cx="914400" cy="914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92" name="AutoShape 17"/>
          <p:cNvSpPr>
            <a:spLocks noChangeAspect="1" noChangeArrowheads="1"/>
          </p:cNvSpPr>
          <p:nvPr/>
        </p:nvSpPr>
        <p:spPr bwMode="auto">
          <a:xfrm rot="10800000">
            <a:off x="3371850" y="1576388"/>
            <a:ext cx="781050" cy="387350"/>
          </a:xfrm>
          <a:prstGeom prst="leftArrow">
            <a:avLst>
              <a:gd name="adj1" fmla="val 50000"/>
              <a:gd name="adj2" fmla="val 50410"/>
            </a:avLst>
          </a:prstGeom>
          <a:solidFill>
            <a:srgbClr val="2B5481"/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2B5481"/>
              </a:solidFill>
              <a:latin typeface="Times New Roman" pitchFamily="18" charset="0"/>
            </a:endParaRPr>
          </a:p>
        </p:txBody>
      </p:sp>
      <p:sp>
        <p:nvSpPr>
          <p:cNvPr id="24593" name="AutoShape 18"/>
          <p:cNvSpPr>
            <a:spLocks noChangeAspect="1" noChangeArrowheads="1"/>
          </p:cNvSpPr>
          <p:nvPr/>
        </p:nvSpPr>
        <p:spPr bwMode="auto">
          <a:xfrm rot="10800000">
            <a:off x="3347865" y="4257675"/>
            <a:ext cx="781050" cy="388938"/>
          </a:xfrm>
          <a:prstGeom prst="leftArrow">
            <a:avLst>
              <a:gd name="adj1" fmla="val 50213"/>
              <a:gd name="adj2" fmla="val 50195"/>
            </a:avLst>
          </a:prstGeom>
          <a:solidFill>
            <a:srgbClr val="2B548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94" name="Text Box 20"/>
          <p:cNvSpPr txBox="1">
            <a:spLocks noChangeArrowheads="1"/>
          </p:cNvSpPr>
          <p:nvPr/>
        </p:nvSpPr>
        <p:spPr bwMode="auto">
          <a:xfrm>
            <a:off x="-17397" y="355600"/>
            <a:ext cx="9178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800" u="sng" dirty="0">
                <a:solidFill>
                  <a:schemeClr val="accent2"/>
                </a:solidFill>
                <a:latin typeface="Times New Roman" pitchFamily="18" charset="0"/>
              </a:rPr>
              <a:t>Piccole differenze a livello </a:t>
            </a:r>
            <a:r>
              <a:rPr lang="it-IT" altLang="it-IT" sz="1800" u="sng" dirty="0" smtClean="0">
                <a:solidFill>
                  <a:schemeClr val="accent2"/>
                </a:solidFill>
                <a:latin typeface="Times New Roman" pitchFamily="18" charset="0"/>
              </a:rPr>
              <a:t>MICROSCOPICO        </a:t>
            </a:r>
            <a:r>
              <a:rPr lang="it-IT" altLang="it-IT" sz="1800" u="sng" dirty="0">
                <a:solidFill>
                  <a:schemeClr val="accent2"/>
                </a:solidFill>
                <a:latin typeface="Times New Roman" pitchFamily="18" charset="0"/>
              </a:rPr>
              <a:t>grandi differenze a livello MACROSCOPICO</a:t>
            </a:r>
          </a:p>
        </p:txBody>
      </p:sp>
      <p:sp>
        <p:nvSpPr>
          <p:cNvPr id="2" name="Freccia a destra 1"/>
          <p:cNvSpPr/>
          <p:nvPr/>
        </p:nvSpPr>
        <p:spPr bwMode="auto">
          <a:xfrm>
            <a:off x="4427984" y="352080"/>
            <a:ext cx="288032" cy="340616"/>
          </a:xfrm>
          <a:prstGeom prst="rightArrow">
            <a:avLst/>
          </a:prstGeom>
          <a:solidFill>
            <a:srgbClr val="2B5481"/>
          </a:solidFill>
          <a:ln w="9525" cap="flat" cmpd="sng" algn="ctr">
            <a:solidFill>
              <a:srgbClr val="2B548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0"/>
          <a:stretch/>
        </p:blipFill>
        <p:spPr bwMode="auto">
          <a:xfrm>
            <a:off x="-20588" y="116632"/>
            <a:ext cx="9174056" cy="568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84168" y="332656"/>
            <a:ext cx="302433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2800" dirty="0">
                <a:solidFill>
                  <a:srgbClr val="2B5481"/>
                </a:solidFill>
                <a:latin typeface="Comic Sans MS" pitchFamily="66" charset="0"/>
              </a:rPr>
              <a:t>Come si presenta</a:t>
            </a:r>
          </a:p>
          <a:p>
            <a:pPr lvl="0"/>
            <a:r>
              <a:rPr lang="it-IT" altLang="it-IT" sz="2800" dirty="0">
                <a:solidFill>
                  <a:srgbClr val="2B5481"/>
                </a:solidFill>
                <a:latin typeface="Comic Sans MS" pitchFamily="66" charset="0"/>
              </a:rPr>
              <a:t> la materia?</a:t>
            </a:r>
          </a:p>
        </p:txBody>
      </p:sp>
      <p:sp>
        <p:nvSpPr>
          <p:cNvPr id="7" name="Ovale 20"/>
          <p:cNvSpPr>
            <a:spLocks noChangeArrowheads="1"/>
          </p:cNvSpPr>
          <p:nvPr/>
        </p:nvSpPr>
        <p:spPr bwMode="auto">
          <a:xfrm rot="17575051">
            <a:off x="6479941" y="1313542"/>
            <a:ext cx="910883" cy="1463222"/>
          </a:xfrm>
          <a:prstGeom prst="ellipse">
            <a:avLst/>
          </a:prstGeom>
          <a:noFill/>
          <a:ln w="2222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Ovale 20"/>
          <p:cNvSpPr>
            <a:spLocks noChangeArrowheads="1"/>
          </p:cNvSpPr>
          <p:nvPr/>
        </p:nvSpPr>
        <p:spPr bwMode="auto">
          <a:xfrm rot="17575051">
            <a:off x="4607732" y="1241535"/>
            <a:ext cx="910883" cy="1463222"/>
          </a:xfrm>
          <a:prstGeom prst="ellipse">
            <a:avLst/>
          </a:prstGeom>
          <a:noFill/>
          <a:ln w="2222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0302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61248"/>
            <a:ext cx="53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89240"/>
            <a:ext cx="1013243" cy="53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91200"/>
            <a:ext cx="858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61248"/>
            <a:ext cx="567587" cy="8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0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2001" r="4250" b="25272"/>
          <a:stretch/>
        </p:blipFill>
        <p:spPr bwMode="auto">
          <a:xfrm>
            <a:off x="179512" y="1196751"/>
            <a:ext cx="5108740" cy="47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0"/>
          <a:stretch/>
        </p:blipFill>
        <p:spPr bwMode="auto">
          <a:xfrm>
            <a:off x="6012160" y="1268760"/>
            <a:ext cx="2926333" cy="32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63267" y="188640"/>
            <a:ext cx="1872629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o</a:t>
            </a:r>
            <a:r>
              <a:rPr lang="it-IT" sz="3200" dirty="0" smtClean="0">
                <a:solidFill>
                  <a:srgbClr val="C00000"/>
                </a:solidFill>
              </a:rPr>
              <a:t>mogenea</a:t>
            </a:r>
          </a:p>
          <a:p>
            <a:r>
              <a:rPr lang="it-IT" sz="2400" dirty="0" smtClean="0">
                <a:solidFill>
                  <a:srgbClr val="C00000"/>
                </a:solidFill>
              </a:rPr>
              <a:t>(una fase)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44208" y="260648"/>
            <a:ext cx="2055371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eterogenea</a:t>
            </a:r>
          </a:p>
          <a:p>
            <a:r>
              <a:rPr lang="it-IT" sz="2400" dirty="0" smtClean="0">
                <a:solidFill>
                  <a:srgbClr val="C00000"/>
                </a:solidFill>
              </a:rPr>
              <a:t>(due o più fasi)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Freccia circolare in su 5"/>
          <p:cNvSpPr/>
          <p:nvPr/>
        </p:nvSpPr>
        <p:spPr bwMode="auto">
          <a:xfrm rot="19911388" flipH="1">
            <a:off x="5325777" y="5170676"/>
            <a:ext cx="1728192" cy="576064"/>
          </a:xfrm>
          <a:prstGeom prst="curvedUpArrow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76256" y="4581128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s</a:t>
            </a:r>
            <a:r>
              <a:rPr lang="it-IT" sz="2800" dirty="0" smtClean="0">
                <a:solidFill>
                  <a:srgbClr val="C00000"/>
                </a:solidFill>
              </a:rPr>
              <a:t>eparo le fasi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76256" y="5589240"/>
            <a:ext cx="1766830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FASE: </a:t>
            </a:r>
          </a:p>
          <a:p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porzione di materia </a:t>
            </a:r>
          </a:p>
          <a:p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 proprietà costanti</a:t>
            </a:r>
          </a:p>
          <a:p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in ogni punto</a:t>
            </a:r>
            <a:endParaRPr lang="it-IT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7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0"/>
          <a:stretch/>
        </p:blipFill>
        <p:spPr bwMode="auto">
          <a:xfrm>
            <a:off x="-17537" y="-27384"/>
            <a:ext cx="9174056" cy="568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084168" y="188640"/>
            <a:ext cx="302433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2800" dirty="0">
                <a:solidFill>
                  <a:srgbClr val="2B5481"/>
                </a:solidFill>
                <a:latin typeface="Comic Sans MS" pitchFamily="66" charset="0"/>
              </a:rPr>
              <a:t>Come si presenta</a:t>
            </a:r>
          </a:p>
          <a:p>
            <a:pPr lvl="0"/>
            <a:r>
              <a:rPr lang="it-IT" altLang="it-IT" sz="2800" dirty="0">
                <a:solidFill>
                  <a:srgbClr val="2B5481"/>
                </a:solidFill>
                <a:latin typeface="Comic Sans MS" pitchFamily="66" charset="0"/>
              </a:rPr>
              <a:t> la materia?</a:t>
            </a:r>
          </a:p>
        </p:txBody>
      </p:sp>
      <p:sp>
        <p:nvSpPr>
          <p:cNvPr id="7" name="Ovale 20"/>
          <p:cNvSpPr>
            <a:spLocks noChangeArrowheads="1"/>
          </p:cNvSpPr>
          <p:nvPr/>
        </p:nvSpPr>
        <p:spPr bwMode="auto">
          <a:xfrm rot="17575051">
            <a:off x="1295364" y="1097519"/>
            <a:ext cx="910883" cy="1463222"/>
          </a:xfrm>
          <a:prstGeom prst="ellipse">
            <a:avLst/>
          </a:prstGeom>
          <a:noFill/>
          <a:ln w="2222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Ovale 20"/>
          <p:cNvSpPr>
            <a:spLocks noChangeArrowheads="1"/>
          </p:cNvSpPr>
          <p:nvPr/>
        </p:nvSpPr>
        <p:spPr bwMode="auto">
          <a:xfrm rot="17575051">
            <a:off x="3193336" y="1056899"/>
            <a:ext cx="910883" cy="1463222"/>
          </a:xfrm>
          <a:prstGeom prst="ellipse">
            <a:avLst/>
          </a:prstGeom>
          <a:noFill/>
          <a:ln w="22225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it-IT" altLang="it-IT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1000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18"/>
          <p:cNvSpPr>
            <a:spLocks noChangeArrowheads="1"/>
          </p:cNvSpPr>
          <p:nvPr/>
        </p:nvSpPr>
        <p:spPr bwMode="auto">
          <a:xfrm>
            <a:off x="107504" y="2852936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C 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(s</a:t>
            </a:r>
            <a:r>
              <a:rPr lang="it-IT" altLang="it-IT" sz="1400" baseline="-26000" dirty="0">
                <a:solidFill>
                  <a:srgbClr val="000000"/>
                </a:solidFill>
                <a:latin typeface="Times New Roman" pitchFamily="18" charset="0"/>
              </a:rPr>
              <a:t>, grafite)</a:t>
            </a:r>
            <a:endParaRPr lang="it-IT" altLang="it-IT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251520" y="3501008"/>
            <a:ext cx="3730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Sb</a:t>
            </a:r>
          </a:p>
        </p:txBody>
      </p:sp>
      <p:sp>
        <p:nvSpPr>
          <p:cNvPr id="11" name="Rettangolo 21"/>
          <p:cNvSpPr>
            <a:spLocks noChangeArrowheads="1"/>
          </p:cNvSpPr>
          <p:nvPr/>
        </p:nvSpPr>
        <p:spPr bwMode="auto">
          <a:xfrm>
            <a:off x="251520" y="4149080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Cu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5229200"/>
            <a:ext cx="1389509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400" dirty="0" smtClean="0">
                <a:solidFill>
                  <a:srgbClr val="FF0000"/>
                </a:solidFill>
                <a:latin typeface="Comic Sans MS" pitchFamily="66" charset="0"/>
              </a:rPr>
              <a:t>In forma:</a:t>
            </a:r>
          </a:p>
          <a:p>
            <a:pPr algn="l"/>
            <a:r>
              <a:rPr lang="it-IT" altLang="it-IT" sz="1400" dirty="0" smtClean="0">
                <a:solidFill>
                  <a:srgbClr val="FF0000"/>
                </a:solidFill>
                <a:latin typeface="Comic Sans MS" pitchFamily="66" charset="0"/>
              </a:rPr>
              <a:t>monoatomica </a:t>
            </a:r>
          </a:p>
          <a:p>
            <a:pPr algn="l"/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molecolare </a:t>
            </a:r>
          </a:p>
          <a:p>
            <a:pPr algn="l"/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cristallina </a:t>
            </a:r>
          </a:p>
          <a:p>
            <a:pPr algn="l"/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metallica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17232"/>
            <a:ext cx="987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1"/>
          <p:cNvSpPr>
            <a:spLocks noChangeArrowheads="1"/>
          </p:cNvSpPr>
          <p:nvPr/>
        </p:nvSpPr>
        <p:spPr bwMode="auto">
          <a:xfrm>
            <a:off x="3410272" y="5373216"/>
            <a:ext cx="8016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Cr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  <a:endParaRPr lang="it-IT" altLang="it-IT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Rettangolo 12"/>
          <p:cNvSpPr>
            <a:spLocks noChangeArrowheads="1"/>
          </p:cNvSpPr>
          <p:nvPr/>
        </p:nvSpPr>
        <p:spPr bwMode="auto">
          <a:xfrm>
            <a:off x="3358778" y="5949280"/>
            <a:ext cx="565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 err="1">
                <a:solidFill>
                  <a:srgbClr val="000000"/>
                </a:solidFill>
                <a:latin typeface="Times New Roman" pitchFamily="18" charset="0"/>
              </a:rPr>
              <a:t>NaCl</a:t>
            </a:r>
            <a:endParaRPr lang="it-IT" altLang="it-IT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Freccia circolare a destra 1"/>
          <p:cNvSpPr/>
          <p:nvPr/>
        </p:nvSpPr>
        <p:spPr bwMode="auto">
          <a:xfrm rot="1041548">
            <a:off x="395536" y="1628800"/>
            <a:ext cx="432048" cy="1216152"/>
          </a:xfrm>
          <a:prstGeom prst="curvedRight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ccia circolare a destra 14"/>
          <p:cNvSpPr/>
          <p:nvPr/>
        </p:nvSpPr>
        <p:spPr bwMode="auto">
          <a:xfrm>
            <a:off x="2699792" y="2060848"/>
            <a:ext cx="552478" cy="3607813"/>
          </a:xfrm>
          <a:prstGeom prst="curvedRight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89240"/>
            <a:ext cx="9509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tangolo 13"/>
          <p:cNvSpPr>
            <a:spLocks noChangeArrowheads="1"/>
          </p:cNvSpPr>
          <p:nvPr/>
        </p:nvSpPr>
        <p:spPr bwMode="auto">
          <a:xfrm>
            <a:off x="5364088" y="5517232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KMnO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it-IT" altLang="it-IT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ttangolo 14"/>
          <p:cNvSpPr>
            <a:spLocks noChangeArrowheads="1"/>
          </p:cNvSpPr>
          <p:nvPr/>
        </p:nvSpPr>
        <p:spPr bwMode="auto">
          <a:xfrm>
            <a:off x="5436096" y="6381328"/>
            <a:ext cx="119697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CuSO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4  </a:t>
            </a: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5 H</a:t>
            </a:r>
            <a:r>
              <a:rPr lang="it-IT" altLang="it-IT" sz="14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it-IT" altLang="it-IT" sz="1400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28011" r="57871"/>
          <a:stretch/>
        </p:blipFill>
        <p:spPr bwMode="auto">
          <a:xfrm>
            <a:off x="6588224" y="5445224"/>
            <a:ext cx="742950" cy="136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219464" y="5733256"/>
            <a:ext cx="824265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sz="1600" dirty="0" smtClean="0">
                <a:solidFill>
                  <a:srgbClr val="000000"/>
                </a:solidFill>
              </a:rPr>
              <a:t>Etanolo</a:t>
            </a:r>
          </a:p>
          <a:p>
            <a:pPr lvl="0"/>
            <a:r>
              <a:rPr lang="it-IT" altLang="it-IT" sz="1600" dirty="0" smtClean="0">
                <a:solidFill>
                  <a:srgbClr val="000000"/>
                </a:solidFill>
              </a:rPr>
              <a:t>C</a:t>
            </a:r>
            <a:r>
              <a:rPr lang="it-IT" altLang="it-IT" sz="1600" baseline="-25000" dirty="0" smtClean="0">
                <a:solidFill>
                  <a:srgbClr val="000000"/>
                </a:solidFill>
              </a:rPr>
              <a:t>2</a:t>
            </a:r>
            <a:r>
              <a:rPr lang="it-IT" altLang="it-IT" sz="1600" dirty="0" smtClean="0">
                <a:solidFill>
                  <a:srgbClr val="000000"/>
                </a:solidFill>
              </a:rPr>
              <a:t>H</a:t>
            </a:r>
            <a:r>
              <a:rPr lang="it-IT" altLang="it-IT" sz="1600" baseline="-25000" dirty="0" smtClean="0">
                <a:solidFill>
                  <a:srgbClr val="000000"/>
                </a:solidFill>
              </a:rPr>
              <a:t>6</a:t>
            </a:r>
            <a:r>
              <a:rPr lang="it-IT" altLang="it-IT" sz="1600" dirty="0" smtClean="0">
                <a:solidFill>
                  <a:srgbClr val="000000"/>
                </a:solidFill>
              </a:rPr>
              <a:t>O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9712" y="5517232"/>
            <a:ext cx="1423788" cy="1341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Può essere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decomposto in 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elementi 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con metodi 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 pitchFamily="66" charset="0"/>
              </a:rPr>
              <a:t>chimici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11760" y="2492896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FORMULA</a:t>
            </a:r>
            <a:endParaRPr lang="it-IT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7504" y="2060848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SIMBOLO</a:t>
            </a:r>
            <a:endParaRPr lang="it-IT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214"/>
            <a:ext cx="9062942" cy="49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4880656"/>
            <a:ext cx="885698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400" dirty="0">
                <a:solidFill>
                  <a:schemeClr val="tx1"/>
                </a:solidFill>
              </a:rPr>
              <a:t>La scoperta di </a:t>
            </a:r>
            <a:r>
              <a:rPr lang="it-IT" sz="1400" dirty="0" smtClean="0">
                <a:solidFill>
                  <a:schemeClr val="tx1"/>
                </a:solidFill>
              </a:rPr>
              <a:t>QUATTRO ELEMENTI CHIMICI SUPERPESANTI da </a:t>
            </a:r>
            <a:r>
              <a:rPr lang="it-IT" sz="1400" dirty="0">
                <a:solidFill>
                  <a:schemeClr val="tx1"/>
                </a:solidFill>
              </a:rPr>
              <a:t>parte di scienziati russi, americani e giapponesi è stata verificata dagli esperti della International Union of Pure and </a:t>
            </a:r>
            <a:r>
              <a:rPr lang="it-IT" sz="1400" dirty="0" err="1">
                <a:solidFill>
                  <a:schemeClr val="tx1"/>
                </a:solidFill>
              </a:rPr>
              <a:t>Applied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Chemistry</a:t>
            </a:r>
            <a:r>
              <a:rPr lang="it-IT" sz="1400" dirty="0">
                <a:solidFill>
                  <a:schemeClr val="tx1"/>
                </a:solidFill>
              </a:rPr>
              <a:t>, IUPAC e gli elementi sono stati </a:t>
            </a:r>
            <a:r>
              <a:rPr lang="it-IT" sz="1400" dirty="0" smtClean="0">
                <a:solidFill>
                  <a:schemeClr val="tx1"/>
                </a:solidFill>
              </a:rPr>
              <a:t>FORMALMENTE AGGIUNTI alla </a:t>
            </a:r>
            <a:r>
              <a:rPr lang="it-IT" sz="1400" dirty="0">
                <a:solidFill>
                  <a:schemeClr val="tx1"/>
                </a:solidFill>
              </a:rPr>
              <a:t>tavola periodica</a:t>
            </a:r>
            <a:r>
              <a:rPr lang="it-IT" sz="1400" dirty="0" smtClean="0">
                <a:solidFill>
                  <a:schemeClr val="tx1"/>
                </a:solidFill>
              </a:rPr>
              <a:t>. I </a:t>
            </a:r>
            <a:r>
              <a:rPr lang="it-IT" sz="1400" dirty="0">
                <a:solidFill>
                  <a:schemeClr val="tx1"/>
                </a:solidFill>
              </a:rPr>
              <a:t>quattro nuovi elementi vanno a completare la settima riga della tavola periodica degli </a:t>
            </a:r>
            <a:r>
              <a:rPr lang="it-IT" sz="1400" dirty="0" smtClean="0">
                <a:solidFill>
                  <a:schemeClr val="tx1"/>
                </a:solidFill>
              </a:rPr>
              <a:t>elementi.</a:t>
            </a:r>
          </a:p>
          <a:p>
            <a:pPr algn="l"/>
            <a:r>
              <a:rPr lang="it-IT" sz="1400" dirty="0">
                <a:solidFill>
                  <a:schemeClr val="tx1"/>
                </a:solidFill>
              </a:rPr>
              <a:t>La IUPAC ha avviato il processo di formalizzazione dei nomi e dei simboli per questi elementi denominati temporaneamente come </a:t>
            </a:r>
            <a:r>
              <a:rPr lang="it-IT" sz="1400" b="1" dirty="0" err="1">
                <a:solidFill>
                  <a:schemeClr val="tx1"/>
                </a:solidFill>
              </a:rPr>
              <a:t>Ununtrium</a:t>
            </a:r>
            <a:r>
              <a:rPr lang="it-IT" sz="1400" dirty="0">
                <a:solidFill>
                  <a:schemeClr val="tx1"/>
                </a:solidFill>
              </a:rPr>
              <a:t> (</a:t>
            </a:r>
            <a:r>
              <a:rPr lang="it-IT" sz="1400" dirty="0" err="1">
                <a:solidFill>
                  <a:schemeClr val="tx1"/>
                </a:solidFill>
              </a:rPr>
              <a:t>Uut</a:t>
            </a:r>
            <a:r>
              <a:rPr lang="it-IT" sz="1400" dirty="0">
                <a:solidFill>
                  <a:schemeClr val="tx1"/>
                </a:solidFill>
              </a:rPr>
              <a:t> o elemento </a:t>
            </a:r>
            <a:r>
              <a:rPr lang="it-IT" sz="1400" b="1" dirty="0">
                <a:solidFill>
                  <a:schemeClr val="tx1"/>
                </a:solidFill>
              </a:rPr>
              <a:t>113</a:t>
            </a:r>
            <a:r>
              <a:rPr lang="it-IT" sz="1400" dirty="0">
                <a:solidFill>
                  <a:schemeClr val="tx1"/>
                </a:solidFill>
              </a:rPr>
              <a:t>),</a:t>
            </a:r>
            <a:r>
              <a:rPr lang="it-IT" sz="1400" b="1" dirty="0" err="1">
                <a:solidFill>
                  <a:schemeClr val="tx1"/>
                </a:solidFill>
              </a:rPr>
              <a:t>Ununpentium</a:t>
            </a:r>
            <a:r>
              <a:rPr lang="it-IT" sz="1400" dirty="0">
                <a:solidFill>
                  <a:schemeClr val="tx1"/>
                </a:solidFill>
              </a:rPr>
              <a:t> (</a:t>
            </a:r>
            <a:r>
              <a:rPr lang="it-IT" sz="1400" dirty="0" err="1">
                <a:solidFill>
                  <a:schemeClr val="tx1"/>
                </a:solidFill>
              </a:rPr>
              <a:t>Uup</a:t>
            </a:r>
            <a:r>
              <a:rPr lang="it-IT" sz="1400" dirty="0">
                <a:solidFill>
                  <a:schemeClr val="tx1"/>
                </a:solidFill>
              </a:rPr>
              <a:t>, elemento </a:t>
            </a:r>
            <a:r>
              <a:rPr lang="it-IT" sz="1400" b="1" dirty="0">
                <a:solidFill>
                  <a:schemeClr val="tx1"/>
                </a:solidFill>
              </a:rPr>
              <a:t>115</a:t>
            </a:r>
            <a:r>
              <a:rPr lang="it-IT" sz="1400" dirty="0">
                <a:solidFill>
                  <a:schemeClr val="tx1"/>
                </a:solidFill>
              </a:rPr>
              <a:t>), </a:t>
            </a:r>
            <a:r>
              <a:rPr lang="it-IT" sz="1400" b="1" dirty="0" err="1">
                <a:solidFill>
                  <a:schemeClr val="tx1"/>
                </a:solidFill>
              </a:rPr>
              <a:t>Ununseptium</a:t>
            </a:r>
            <a:r>
              <a:rPr lang="it-IT" sz="1400" dirty="0">
                <a:solidFill>
                  <a:schemeClr val="tx1"/>
                </a:solidFill>
              </a:rPr>
              <a:t> (</a:t>
            </a:r>
            <a:r>
              <a:rPr lang="it-IT" sz="1400" dirty="0" err="1">
                <a:solidFill>
                  <a:schemeClr val="tx1"/>
                </a:solidFill>
              </a:rPr>
              <a:t>Uus</a:t>
            </a:r>
            <a:r>
              <a:rPr lang="it-IT" sz="1400" dirty="0">
                <a:solidFill>
                  <a:schemeClr val="tx1"/>
                </a:solidFill>
              </a:rPr>
              <a:t>, elemento </a:t>
            </a:r>
            <a:r>
              <a:rPr lang="it-IT" sz="1400" b="1" dirty="0">
                <a:solidFill>
                  <a:schemeClr val="tx1"/>
                </a:solidFill>
              </a:rPr>
              <a:t>117</a:t>
            </a:r>
            <a:r>
              <a:rPr lang="it-IT" sz="1400" dirty="0">
                <a:solidFill>
                  <a:schemeClr val="tx1"/>
                </a:solidFill>
              </a:rPr>
              <a:t>) e </a:t>
            </a:r>
            <a:r>
              <a:rPr lang="it-IT" sz="1400" b="1" dirty="0" err="1">
                <a:solidFill>
                  <a:schemeClr val="tx1"/>
                </a:solidFill>
              </a:rPr>
              <a:t>Ununoctium</a:t>
            </a:r>
            <a:r>
              <a:rPr lang="it-IT" sz="1400" dirty="0">
                <a:solidFill>
                  <a:schemeClr val="tx1"/>
                </a:solidFill>
              </a:rPr>
              <a:t> (</a:t>
            </a:r>
            <a:r>
              <a:rPr lang="it-IT" sz="1400" dirty="0" err="1">
                <a:solidFill>
                  <a:schemeClr val="tx1"/>
                </a:solidFill>
              </a:rPr>
              <a:t>Uuo</a:t>
            </a:r>
            <a:r>
              <a:rPr lang="it-IT" sz="1400" dirty="0">
                <a:solidFill>
                  <a:schemeClr val="tx1"/>
                </a:solidFill>
              </a:rPr>
              <a:t>, elemento </a:t>
            </a:r>
            <a:r>
              <a:rPr lang="it-IT" sz="1400" b="1" dirty="0">
                <a:solidFill>
                  <a:schemeClr val="tx1"/>
                </a:solidFill>
              </a:rPr>
              <a:t>118</a:t>
            </a:r>
            <a:r>
              <a:rPr lang="it-IT" sz="1400" dirty="0" smtClean="0">
                <a:solidFill>
                  <a:schemeClr val="tx1"/>
                </a:solidFill>
              </a:rPr>
              <a:t>)».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algn="l"/>
            <a:r>
              <a:rPr lang="it-IT" sz="1400" dirty="0" smtClean="0">
                <a:solidFill>
                  <a:schemeClr val="tx1"/>
                </a:solidFill>
              </a:rPr>
              <a:t>Potrebbero </a:t>
            </a:r>
            <a:r>
              <a:rPr lang="it-IT" sz="1400" dirty="0">
                <a:solidFill>
                  <a:schemeClr val="tx1"/>
                </a:solidFill>
              </a:rPr>
              <a:t>essere </a:t>
            </a:r>
            <a:r>
              <a:rPr lang="it-IT" sz="1400" dirty="0" smtClean="0">
                <a:solidFill>
                  <a:schemeClr val="tx1"/>
                </a:solidFill>
              </a:rPr>
              <a:t>metalloidi.</a:t>
            </a:r>
            <a:endParaRPr lang="it-IT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611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22601" y="260648"/>
            <a:ext cx="4288353" cy="224676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62000" indent="-762000"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19200" indent="-76200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76400" indent="-7620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133600" indent="-7620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590800" indent="-7620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048000" indent="-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505200" indent="-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962400" indent="-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419600" indent="-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2000" dirty="0" smtClean="0">
                <a:latin typeface="Times New Roman" pitchFamily="18" charset="0"/>
              </a:rPr>
              <a:t>Come procedere?</a:t>
            </a:r>
            <a:endParaRPr lang="it-IT" altLang="it-IT" sz="2000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it-IT" altLang="it-IT" sz="2000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it-IT" altLang="it-IT" sz="2000" dirty="0" smtClean="0">
                <a:latin typeface="Times New Roman" pitchFamily="18" charset="0"/>
              </a:rPr>
              <a:t>I </a:t>
            </a:r>
            <a:r>
              <a:rPr lang="it-IT" altLang="it-IT" sz="2000" dirty="0">
                <a:latin typeface="Times New Roman" pitchFamily="18" charset="0"/>
              </a:rPr>
              <a:t>tre livelli della chimica:</a:t>
            </a:r>
          </a:p>
          <a:p>
            <a:pPr eaLnBrk="1" hangingPunct="1">
              <a:buFontTx/>
              <a:buAutoNum type="arabicPeriod"/>
            </a:pPr>
            <a:r>
              <a:rPr lang="it-IT" altLang="it-IT" sz="2000" dirty="0" smtClean="0">
                <a:latin typeface="Times New Roman" pitchFamily="18" charset="0"/>
              </a:rPr>
              <a:t>macroscopico </a:t>
            </a:r>
            <a:r>
              <a:rPr lang="it-IT" altLang="it-IT" sz="2000" dirty="0">
                <a:latin typeface="Times New Roman" pitchFamily="18" charset="0"/>
              </a:rPr>
              <a:t>(osservo e lavoro</a:t>
            </a:r>
            <a:r>
              <a:rPr lang="it-IT" altLang="it-IT" sz="2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AutoNum type="arabicPeriod"/>
            </a:pPr>
            <a:r>
              <a:rPr lang="it-IT" altLang="it-IT" sz="2000" dirty="0" smtClean="0">
                <a:latin typeface="Times New Roman" pitchFamily="18" charset="0"/>
              </a:rPr>
              <a:t>microscopico </a:t>
            </a:r>
            <a:r>
              <a:rPr lang="it-IT" altLang="it-IT" sz="2000" dirty="0">
                <a:latin typeface="Times New Roman" pitchFamily="18" charset="0"/>
              </a:rPr>
              <a:t>(penso</a:t>
            </a:r>
            <a:r>
              <a:rPr lang="it-IT" altLang="it-IT" sz="20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Tx/>
              <a:buAutoNum type="arabicPeriod"/>
            </a:pPr>
            <a:r>
              <a:rPr lang="it-IT" altLang="it-IT" sz="2000" dirty="0" smtClean="0">
                <a:latin typeface="Times New Roman" pitchFamily="18" charset="0"/>
              </a:rPr>
              <a:t>simbolico </a:t>
            </a:r>
            <a:r>
              <a:rPr lang="it-IT" altLang="it-IT" sz="2000" dirty="0">
                <a:latin typeface="Times New Roman" pitchFamily="18" charset="0"/>
              </a:rPr>
              <a:t>(rappresento</a:t>
            </a:r>
            <a:r>
              <a:rPr lang="it-IT" altLang="it-IT" sz="2000" dirty="0" smtClean="0">
                <a:latin typeface="Times New Roman" pitchFamily="18" charset="0"/>
              </a:rPr>
              <a:t>)     </a:t>
            </a:r>
            <a:r>
              <a:rPr lang="it-IT" altLang="it-IT" sz="2000" dirty="0" smtClean="0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endParaRPr lang="it-IT" altLang="it-IT" sz="20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 descr="03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35458" b="41335"/>
          <a:stretch/>
        </p:blipFill>
        <p:spPr bwMode="auto">
          <a:xfrm>
            <a:off x="5607170" y="236487"/>
            <a:ext cx="2909331" cy="150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ttp://t1.gstatic.com/images?q=tbn:ANd9GcRxbrateVAOIduVOq4n4-Bd5lEorrHfiO6hr1_5A2mdPT6av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4161"/>
            <a:ext cx="1533525" cy="14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732239" y="2605451"/>
            <a:ext cx="215009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chemeClr val="tx1"/>
                </a:solidFill>
              </a:rPr>
              <a:t>Posso pesare </a:t>
            </a:r>
            <a:endParaRPr lang="it-IT" altLang="it-IT" sz="1800" dirty="0" smtClean="0">
              <a:solidFill>
                <a:schemeClr val="tx1"/>
              </a:solidFill>
            </a:endParaRPr>
          </a:p>
          <a:p>
            <a:r>
              <a:rPr lang="it-IT" altLang="it-IT" sz="1800" dirty="0" smtClean="0">
                <a:solidFill>
                  <a:schemeClr val="tx1"/>
                </a:solidFill>
              </a:rPr>
              <a:t>atomi </a:t>
            </a:r>
            <a:r>
              <a:rPr lang="it-IT" altLang="it-IT" sz="1800" dirty="0">
                <a:solidFill>
                  <a:schemeClr val="tx1"/>
                </a:solidFill>
              </a:rPr>
              <a:t>e </a:t>
            </a:r>
            <a:r>
              <a:rPr lang="it-IT" altLang="it-IT" sz="1800" dirty="0" smtClean="0">
                <a:solidFill>
                  <a:schemeClr val="tx1"/>
                </a:solidFill>
              </a:rPr>
              <a:t>molecole</a:t>
            </a:r>
            <a:r>
              <a:rPr lang="it-IT" altLang="it-IT" sz="1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Rettangolo 2"/>
          <p:cNvSpPr/>
          <p:nvPr/>
        </p:nvSpPr>
        <p:spPr>
          <a:xfrm>
            <a:off x="5254845" y="1774494"/>
            <a:ext cx="3803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chemeClr val="tx1"/>
                </a:solidFill>
              </a:rPr>
              <a:t>la </a:t>
            </a:r>
            <a:r>
              <a:rPr lang="it-IT" altLang="it-IT" sz="1800" dirty="0" smtClean="0">
                <a:solidFill>
                  <a:schemeClr val="tx1"/>
                </a:solidFill>
              </a:rPr>
              <a:t>mole è </a:t>
            </a:r>
            <a:r>
              <a:rPr lang="it-IT" altLang="it-IT" sz="1800" dirty="0">
                <a:solidFill>
                  <a:schemeClr val="tx1"/>
                </a:solidFill>
              </a:rPr>
              <a:t>il tramite tra </a:t>
            </a:r>
            <a:r>
              <a:rPr lang="it-IT" altLang="it-IT" sz="1800" dirty="0" smtClean="0">
                <a:solidFill>
                  <a:schemeClr val="tx1"/>
                </a:solidFill>
              </a:rPr>
              <a:t>microscopico </a:t>
            </a:r>
            <a:r>
              <a:rPr lang="it-IT" altLang="it-IT" sz="1800" dirty="0">
                <a:solidFill>
                  <a:schemeClr val="tx1"/>
                </a:solidFill>
              </a:rPr>
              <a:t>e </a:t>
            </a:r>
            <a:r>
              <a:rPr lang="it-IT" altLang="it-IT" sz="1800" dirty="0" smtClean="0">
                <a:solidFill>
                  <a:schemeClr val="tx1"/>
                </a:solidFill>
              </a:rPr>
              <a:t>macroscopico</a:t>
            </a:r>
            <a:endParaRPr lang="it-IT" altLang="it-IT" sz="1800" dirty="0">
              <a:solidFill>
                <a:schemeClr val="tx1"/>
              </a:solidFill>
            </a:endParaRPr>
          </a:p>
        </p:txBody>
      </p:sp>
      <p:pic>
        <p:nvPicPr>
          <p:cNvPr id="8" name="Picture 4" descr="01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5731" r="4954" b="21846"/>
          <a:stretch/>
        </p:blipFill>
        <p:spPr bwMode="auto">
          <a:xfrm>
            <a:off x="6849912" y="3429000"/>
            <a:ext cx="2089198" cy="149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80777" y="27809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sz="2000" dirty="0" smtClean="0">
                <a:solidFill>
                  <a:schemeClr val="tx1"/>
                </a:solidFill>
              </a:rPr>
              <a:t>STECHIOMETRIA: </a:t>
            </a:r>
          </a:p>
          <a:p>
            <a:r>
              <a:rPr lang="it-IT" altLang="it-IT" sz="2000" dirty="0" smtClean="0">
                <a:solidFill>
                  <a:schemeClr val="tx1"/>
                </a:solidFill>
              </a:rPr>
              <a:t>studio </a:t>
            </a:r>
            <a:r>
              <a:rPr lang="it-IT" altLang="it-IT" sz="2000" dirty="0">
                <a:solidFill>
                  <a:schemeClr val="tx1"/>
                </a:solidFill>
              </a:rPr>
              <a:t>sistematico QUANTITATIVO delle trasformazioni </a:t>
            </a:r>
            <a:r>
              <a:rPr lang="it-IT" altLang="it-IT" sz="2000" dirty="0" smtClean="0">
                <a:solidFill>
                  <a:schemeClr val="tx1"/>
                </a:solidFill>
              </a:rPr>
              <a:t>chimiche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68402" y="4077072"/>
            <a:ext cx="3510136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chemeClr val="tx1"/>
                </a:solidFill>
              </a:rPr>
              <a:t>m (g) : M (g mol</a:t>
            </a:r>
            <a:r>
              <a:rPr lang="it-IT" altLang="it-IT" sz="2000" baseline="30000" dirty="0">
                <a:solidFill>
                  <a:schemeClr val="tx1"/>
                </a:solidFill>
              </a:rPr>
              <a:t>-1</a:t>
            </a:r>
            <a:r>
              <a:rPr lang="it-IT" altLang="it-IT" sz="2000" dirty="0">
                <a:solidFill>
                  <a:schemeClr val="tx1"/>
                </a:solidFill>
              </a:rPr>
              <a:t>) = n (</a:t>
            </a:r>
            <a:r>
              <a:rPr lang="it-IT" altLang="it-IT" sz="2000" dirty="0" err="1">
                <a:solidFill>
                  <a:schemeClr val="tx1"/>
                </a:solidFill>
              </a:rPr>
              <a:t>mol</a:t>
            </a:r>
            <a:r>
              <a:rPr lang="it-IT" altLang="it-IT" sz="2000" dirty="0">
                <a:solidFill>
                  <a:schemeClr val="tx1"/>
                </a:solidFill>
              </a:rPr>
              <a:t>)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1" name="Picture 3" descr="03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45926" b="16718"/>
          <a:stretch/>
        </p:blipFill>
        <p:spPr bwMode="auto">
          <a:xfrm>
            <a:off x="235831" y="4277127"/>
            <a:ext cx="2564054" cy="18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030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2" b="21614"/>
          <a:stretch/>
        </p:blipFill>
        <p:spPr bwMode="auto">
          <a:xfrm>
            <a:off x="2784321" y="5013176"/>
            <a:ext cx="3731895" cy="14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67544" y="6237312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dirty="0">
                <a:solidFill>
                  <a:schemeClr val="tx1"/>
                </a:solidFill>
              </a:rPr>
              <a:t>Reazione chimica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680142" y="5549170"/>
            <a:ext cx="2140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dirty="0">
                <a:solidFill>
                  <a:schemeClr val="tx1"/>
                </a:solidFill>
              </a:rPr>
              <a:t>Equazione chimica</a:t>
            </a:r>
          </a:p>
        </p:txBody>
      </p:sp>
      <p:sp>
        <p:nvSpPr>
          <p:cNvPr id="15" name="Freccia curva 14"/>
          <p:cNvSpPr>
            <a:spLocks noChangeAspect="1"/>
          </p:cNvSpPr>
          <p:nvPr/>
        </p:nvSpPr>
        <p:spPr bwMode="auto">
          <a:xfrm rot="5400000">
            <a:off x="2778194" y="4509121"/>
            <a:ext cx="569671" cy="425653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rgbClr val="AD2D1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it-IT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4732203" y="2589717"/>
            <a:ext cx="44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034272" y="476672"/>
            <a:ext cx="441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762854" y="597921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7563</TotalTime>
  <Words>633</Words>
  <Application>Microsoft Office PowerPoint</Application>
  <PresentationFormat>Presentazione su schermo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11</vt:i4>
      </vt:variant>
    </vt:vector>
  </HeadingPairs>
  <TitlesOfParts>
    <vt:vector size="27" baseType="lpstr">
      <vt:lpstr>Struttura predefinita</vt:lpstr>
      <vt:lpstr>1_Strutturato</vt:lpstr>
      <vt:lpstr>1_Struttura predefinita</vt:lpstr>
      <vt:lpstr>2_Struttura predefinita</vt:lpstr>
      <vt:lpstr>3_Struttura predefinita</vt:lpstr>
      <vt:lpstr>8_Struttura predefinita</vt:lpstr>
      <vt:lpstr>2_Strutturato</vt:lpstr>
      <vt:lpstr>3_Strutturato</vt:lpstr>
      <vt:lpstr>4_Strutturato</vt:lpstr>
      <vt:lpstr>5_Strutturato</vt:lpstr>
      <vt:lpstr>6_Strutturato</vt:lpstr>
      <vt:lpstr>7_Strutturato</vt:lpstr>
      <vt:lpstr>8_Strutturato</vt:lpstr>
      <vt:lpstr>9_Strutturato</vt:lpstr>
      <vt:lpstr>10_Strutturato</vt:lpstr>
      <vt:lpstr>11_Strutturato</vt:lpstr>
      <vt:lpstr>Sapienza Università di Roma – Facoltà di Ingegneria Civile e Industriale Corso di Laurea Specialistica in Ingegneria per l’Ambiente e il Territorio (6CFU) Anno Accademico 2019-2020  FONDAMENTI DI CHIMICA AMBIENTALE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Ingegneria Chimica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Rita Petrucci</dc:creator>
  <cp:lastModifiedBy>rita</cp:lastModifiedBy>
  <cp:revision>338</cp:revision>
  <dcterms:created xsi:type="dcterms:W3CDTF">2008-02-06T14:17:25Z</dcterms:created>
  <dcterms:modified xsi:type="dcterms:W3CDTF">2019-09-30T12:20:01Z</dcterms:modified>
</cp:coreProperties>
</file>