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5344" r:id="rId2"/>
    <p:sldMasterId id="2147485389" r:id="rId3"/>
    <p:sldMasterId id="2147485418" r:id="rId4"/>
    <p:sldMasterId id="2147485433" r:id="rId5"/>
    <p:sldMasterId id="2147485448" r:id="rId6"/>
    <p:sldMasterId id="2147485463" r:id="rId7"/>
    <p:sldMasterId id="2147485478" r:id="rId8"/>
    <p:sldMasterId id="2147485493" r:id="rId9"/>
    <p:sldMasterId id="2147485508" r:id="rId10"/>
    <p:sldMasterId id="2147485523" r:id="rId11"/>
    <p:sldMasterId id="2147485538" r:id="rId12"/>
    <p:sldMasterId id="2147485553" r:id="rId13"/>
  </p:sldMasterIdLst>
  <p:notesMasterIdLst>
    <p:notesMasterId r:id="rId26"/>
  </p:notesMasterIdLst>
  <p:sldIdLst>
    <p:sldId id="433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36" r:id="rId24"/>
    <p:sldId id="447" r:id="rId25"/>
  </p:sldIdLst>
  <p:sldSz cx="9144000" cy="6858000" type="screen4x3"/>
  <p:notesSz cx="6781800" cy="9926638"/>
  <p:defaultTextStyle>
    <a:defPPr>
      <a:defRPr lang="it-IT"/>
    </a:defPPr>
    <a:lvl1pPr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D13"/>
    <a:srgbClr val="2B5481"/>
    <a:srgbClr val="FF9933"/>
    <a:srgbClr val="FFFF99"/>
    <a:srgbClr val="99FF99"/>
    <a:srgbClr val="FFFF00"/>
    <a:srgbClr val="FF00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299A15-0429-4773-BB15-0083CD9CEE60}" type="datetimeFigureOut">
              <a:rPr lang="it-IT"/>
              <a:pPr>
                <a:defRPr/>
              </a:pPr>
              <a:t>30/09/2019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161962-1DC6-4CC3-BC61-125BB81D77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591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13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952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83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42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4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773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7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82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73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09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22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7247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56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30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477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76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70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288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27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26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864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2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765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83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35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34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226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7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54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27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316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06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6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9024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568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88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160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1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695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79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054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8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459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3740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58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808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83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1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871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61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883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349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38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CC7-1852-4BD6-98AC-5A9F28C038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943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74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482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81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0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29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376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77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532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06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3AE5-DD24-48FA-A7B2-0574E84A5F2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507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740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143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534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52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888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84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001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957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42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5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6FC8-7B45-4CE7-848A-4546DACA17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828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69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63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127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797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09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63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782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33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036A-68FB-4966-8C25-D28026DC1A6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5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168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872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6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B27D-3445-44AC-A6CD-429008B4C29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73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855-A580-4C2B-B0FA-F13FEA556E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9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511D-8569-4358-99A1-C020F3D390A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1C75-1C6A-4D6C-A6E3-E512BFD0E5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5B25-0775-4099-828C-AA0B52EEE3D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BB2-A0EB-4202-970B-AF3F33CBB28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664-81F3-4F08-ABE1-0F8062847F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5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81B5-2505-4C1C-981D-7185B290DD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5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01C4-2612-4051-B0CA-8C7F73AA93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33D4-DD44-4CF8-9D9D-68EE9403B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CC7-1852-4BD6-98AC-5A9F28C038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001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3AE5-DD24-48FA-A7B2-0574E84A5F2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5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6FC8-7B45-4CE7-848A-4546DACA17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71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036A-68FB-4966-8C25-D28026DC1A6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8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B27D-3445-44AC-A6CD-429008B4C29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83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855-A580-4C2B-B0FA-F13FEA556E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9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511D-8569-4358-99A1-C020F3D390A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8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1C75-1C6A-4D6C-A6E3-E512BFD0E5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3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5B25-0775-4099-828C-AA0B52EEE3D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35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BB2-A0EB-4202-970B-AF3F33CBB28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9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664-81F3-4F08-ABE1-0F8062847F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573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81B5-2505-4C1C-981D-7185B290DD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0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01C4-2612-4051-B0CA-8C7F73AA93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7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33D4-DD44-4CF8-9D9D-68EE9403B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14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27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08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2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7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3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58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8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4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35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30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29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9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69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0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8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1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64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23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92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9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424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90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42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8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778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70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72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83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9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07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75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67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26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2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269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23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8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58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91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60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61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29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28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46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7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174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85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06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7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863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05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00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53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323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7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  <a:latin typeface="Tahoma" pitchFamily="34" charset="0"/>
              </a:rPr>
              <a:t>Palmisano, Schiavello – Fondamenti di Chimica – Capitolo 2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  <p:sldLayoutId id="2147485311" r:id="rId12"/>
    <p:sldLayoutId id="2147485312" r:id="rId13"/>
    <p:sldLayoutId id="21474853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94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  <p:sldLayoutId id="2147485520" r:id="rId12"/>
    <p:sldLayoutId id="2147485521" r:id="rId13"/>
    <p:sldLayoutId id="21474855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16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  <p:sldLayoutId id="21474855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285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  <p:sldLayoutId id="2147485550" r:id="rId12"/>
    <p:sldLayoutId id="2147485551" r:id="rId13"/>
    <p:sldLayoutId id="21474855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35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54" r:id="rId1"/>
    <p:sldLayoutId id="2147485555" r:id="rId2"/>
    <p:sldLayoutId id="2147485556" r:id="rId3"/>
    <p:sldLayoutId id="2147485557" r:id="rId4"/>
    <p:sldLayoutId id="2147485558" r:id="rId5"/>
    <p:sldLayoutId id="2147485559" r:id="rId6"/>
    <p:sldLayoutId id="2147485560" r:id="rId7"/>
    <p:sldLayoutId id="2147485561" r:id="rId8"/>
    <p:sldLayoutId id="2147485562" r:id="rId9"/>
    <p:sldLayoutId id="2147485563" r:id="rId10"/>
    <p:sldLayoutId id="2147485564" r:id="rId11"/>
    <p:sldLayoutId id="2147485565" r:id="rId12"/>
    <p:sldLayoutId id="2147485566" r:id="rId13"/>
    <p:sldLayoutId id="21474855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AF8D2F-771F-485E-957C-DEC806C5B4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56" r:id="rId12"/>
    <p:sldLayoutId id="2147485357" r:id="rId13"/>
    <p:sldLayoutId id="21474853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AF8D2F-771F-485E-957C-DEC806C5B4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0" r:id="rId1"/>
    <p:sldLayoutId id="2147485391" r:id="rId2"/>
    <p:sldLayoutId id="2147485392" r:id="rId3"/>
    <p:sldLayoutId id="2147485393" r:id="rId4"/>
    <p:sldLayoutId id="2147485394" r:id="rId5"/>
    <p:sldLayoutId id="2147485395" r:id="rId6"/>
    <p:sldLayoutId id="2147485396" r:id="rId7"/>
    <p:sldLayoutId id="2147485397" r:id="rId8"/>
    <p:sldLayoutId id="2147485398" r:id="rId9"/>
    <p:sldLayoutId id="2147485399" r:id="rId10"/>
    <p:sldLayoutId id="2147485400" r:id="rId11"/>
    <p:sldLayoutId id="2147485401" r:id="rId12"/>
    <p:sldLayoutId id="2147485402" r:id="rId13"/>
    <p:sldLayoutId id="21474854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59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23" r:id="rId5"/>
    <p:sldLayoutId id="2147485424" r:id="rId6"/>
    <p:sldLayoutId id="2147485425" r:id="rId7"/>
    <p:sldLayoutId id="2147485426" r:id="rId8"/>
    <p:sldLayoutId id="2147485427" r:id="rId9"/>
    <p:sldLayoutId id="2147485428" r:id="rId10"/>
    <p:sldLayoutId id="2147485429" r:id="rId11"/>
    <p:sldLayoutId id="2147485430" r:id="rId12"/>
    <p:sldLayoutId id="2147485431" r:id="rId13"/>
    <p:sldLayoutId id="21474854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57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  <p:sldLayoutId id="2147485446" r:id="rId13"/>
    <p:sldLayoutId id="21474854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57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49" r:id="rId1"/>
    <p:sldLayoutId id="214748545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58" r:id="rId10"/>
    <p:sldLayoutId id="2147485459" r:id="rId11"/>
    <p:sldLayoutId id="2147485460" r:id="rId12"/>
    <p:sldLayoutId id="2147485461" r:id="rId13"/>
    <p:sldLayoutId id="21474854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37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  <p:sldLayoutId id="21474854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02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77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94" r:id="rId1"/>
    <p:sldLayoutId id="2147485495" r:id="rId2"/>
    <p:sldLayoutId id="2147485496" r:id="rId3"/>
    <p:sldLayoutId id="2147485497" r:id="rId4"/>
    <p:sldLayoutId id="2147485498" r:id="rId5"/>
    <p:sldLayoutId id="2147485499" r:id="rId6"/>
    <p:sldLayoutId id="2147485500" r:id="rId7"/>
    <p:sldLayoutId id="2147485501" r:id="rId8"/>
    <p:sldLayoutId id="2147485502" r:id="rId9"/>
    <p:sldLayoutId id="2147485503" r:id="rId10"/>
    <p:sldLayoutId id="2147485504" r:id="rId11"/>
    <p:sldLayoutId id="2147485505" r:id="rId12"/>
    <p:sldLayoutId id="2147485506" r:id="rId13"/>
    <p:sldLayoutId id="21474855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ystech.tv/docs/image/tavola%20periodica%20111111111.jpg" TargetMode="Externa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CasellaDiTesto 2"/>
          <p:cNvSpPr txBox="1">
            <a:spLocks noChangeArrowheads="1"/>
          </p:cNvSpPr>
          <p:nvPr/>
        </p:nvSpPr>
        <p:spPr bwMode="auto">
          <a:xfrm>
            <a:off x="179512" y="139279"/>
            <a:ext cx="7629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dirty="0" smtClean="0">
                <a:latin typeface="Times New Roman" pitchFamily="18" charset="0"/>
              </a:rPr>
              <a:t>1. Dati sperimentali: esperimenti di interazione </a:t>
            </a:r>
            <a:r>
              <a:rPr lang="it-IT" altLang="it-IT" sz="2000" dirty="0">
                <a:latin typeface="Times New Roman" pitchFamily="18" charset="0"/>
              </a:rPr>
              <a:t>della luce con la </a:t>
            </a:r>
            <a:r>
              <a:rPr lang="it-IT" altLang="it-IT" sz="2000" dirty="0" smtClean="0">
                <a:latin typeface="Times New Roman" pitchFamily="18" charset="0"/>
              </a:rPr>
              <a:t>materia </a:t>
            </a:r>
          </a:p>
          <a:p>
            <a:pPr eaLnBrk="1" hangingPunct="1">
              <a:buFontTx/>
              <a:buNone/>
            </a:pPr>
            <a:r>
              <a:rPr lang="it-IT" altLang="it-IT" sz="2000" dirty="0" smtClean="0">
                <a:latin typeface="Times New Roman" pitchFamily="18" charset="0"/>
              </a:rPr>
              <a:t>– spettri di emissione e di assorbimento</a:t>
            </a:r>
            <a:endParaRPr lang="it-IT" altLang="it-IT" sz="2000" dirty="0">
              <a:latin typeface="Times New Roman" pitchFamily="18" charset="0"/>
            </a:endParaRPr>
          </a:p>
        </p:txBody>
      </p:sp>
      <p:pic>
        <p:nvPicPr>
          <p:cNvPr id="48133" name="Picture 4" descr="02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103" r="2986" b="27138"/>
          <a:stretch/>
        </p:blipFill>
        <p:spPr bwMode="auto">
          <a:xfrm>
            <a:off x="4439404" y="548680"/>
            <a:ext cx="2796892" cy="109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4" name="Picture 7" descr="02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725" r="3486" b="29725"/>
          <a:stretch/>
        </p:blipFill>
        <p:spPr bwMode="auto">
          <a:xfrm>
            <a:off x="6228184" y="1467864"/>
            <a:ext cx="2769845" cy="10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2141" r="4470" b="12710"/>
          <a:stretch/>
        </p:blipFill>
        <p:spPr bwMode="auto">
          <a:xfrm>
            <a:off x="3096837" y="1268760"/>
            <a:ext cx="1331147" cy="11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1124744"/>
            <a:ext cx="300133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000" dirty="0" smtClean="0">
                <a:solidFill>
                  <a:schemeClr val="tx1"/>
                </a:solidFill>
              </a:rPr>
              <a:t>2. Ipotesi di </a:t>
            </a:r>
            <a:r>
              <a:rPr lang="it-IT" altLang="it-IT" sz="2000" dirty="0" err="1" smtClean="0">
                <a:solidFill>
                  <a:schemeClr val="tx1"/>
                </a:solidFill>
              </a:rPr>
              <a:t>Planck</a:t>
            </a:r>
            <a:r>
              <a:rPr lang="it-IT" altLang="it-IT" sz="20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it-IT" altLang="it-IT" sz="2000" dirty="0" smtClean="0">
                <a:solidFill>
                  <a:schemeClr val="tx1"/>
                </a:solidFill>
              </a:rPr>
              <a:t>quantizzazione dell’energia</a:t>
            </a: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E = n h</a:t>
            </a:r>
            <a:r>
              <a:rPr lang="el-GR" sz="2000" dirty="0" smtClean="0">
                <a:solidFill>
                  <a:schemeClr val="tx1"/>
                </a:solidFill>
              </a:rPr>
              <a:t>ν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3" name="Picture 5" descr="Effet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00" y="2564904"/>
            <a:ext cx="1636780" cy="11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2506251"/>
            <a:ext cx="3456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2000" dirty="0" smtClean="0">
                <a:solidFill>
                  <a:schemeClr val="tx1"/>
                </a:solidFill>
              </a:rPr>
              <a:t>3. Ipotesi di Einstein: </a:t>
            </a:r>
          </a:p>
          <a:p>
            <a:pPr algn="l"/>
            <a:r>
              <a:rPr lang="it-IT" altLang="it-IT" sz="2000" dirty="0" smtClean="0">
                <a:solidFill>
                  <a:schemeClr val="tx1"/>
                </a:solidFill>
              </a:rPr>
              <a:t>natura corpuscolare della luce – </a:t>
            </a:r>
          </a:p>
          <a:p>
            <a:pPr algn="l"/>
            <a:r>
              <a:rPr lang="it-IT" altLang="it-IT" sz="2000" dirty="0" smtClean="0">
                <a:solidFill>
                  <a:schemeClr val="tx1"/>
                </a:solidFill>
              </a:rPr>
              <a:t>il fotone: E</a:t>
            </a:r>
            <a:r>
              <a:rPr lang="it-IT" sz="2000" dirty="0" smtClean="0">
                <a:solidFill>
                  <a:schemeClr val="tx1"/>
                </a:solidFill>
              </a:rPr>
              <a:t> =  h</a:t>
            </a:r>
            <a:r>
              <a:rPr lang="el-GR" sz="2000" dirty="0" smtClean="0">
                <a:solidFill>
                  <a:schemeClr val="tx1"/>
                </a:solidFill>
              </a:rPr>
              <a:t>ν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72" y="3933056"/>
            <a:ext cx="228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79512" y="3874403"/>
            <a:ext cx="30013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2000" dirty="0" smtClean="0">
                <a:solidFill>
                  <a:schemeClr val="tx1"/>
                </a:solidFill>
              </a:rPr>
              <a:t>4. Ipotesi di De Broglie: </a:t>
            </a:r>
          </a:p>
          <a:p>
            <a:pPr algn="l"/>
            <a:r>
              <a:rPr lang="it-IT" altLang="it-IT" sz="2000" dirty="0">
                <a:solidFill>
                  <a:schemeClr val="tx1"/>
                </a:solidFill>
              </a:rPr>
              <a:t>d</a:t>
            </a:r>
            <a:r>
              <a:rPr lang="it-IT" altLang="it-IT" sz="2000" dirty="0" smtClean="0">
                <a:solidFill>
                  <a:schemeClr val="tx1"/>
                </a:solidFill>
              </a:rPr>
              <a:t>ualismo onda-corpuscolo </a:t>
            </a:r>
          </a:p>
          <a:p>
            <a:pPr algn="l"/>
            <a:r>
              <a:rPr lang="el-GR" sz="2000" dirty="0" smtClean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it-IT" sz="2000" dirty="0" smtClean="0">
                <a:solidFill>
                  <a:schemeClr val="tx1"/>
                </a:solidFill>
                <a:cs typeface="Times New Roman" pitchFamily="18" charset="0"/>
              </a:rPr>
              <a:t> = h / mv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5301208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5. Principio </a:t>
            </a:r>
            <a:r>
              <a:rPr lang="it-IT" sz="2000" dirty="0">
                <a:solidFill>
                  <a:schemeClr val="tx1"/>
                </a:solidFill>
              </a:rPr>
              <a:t>di </a:t>
            </a:r>
            <a:r>
              <a:rPr lang="it-IT" sz="2000" dirty="0" smtClean="0">
                <a:solidFill>
                  <a:schemeClr val="tx1"/>
                </a:solidFill>
              </a:rPr>
              <a:t>Indeterminazione </a:t>
            </a:r>
            <a:r>
              <a:rPr lang="it-IT" sz="2000" dirty="0">
                <a:solidFill>
                  <a:schemeClr val="tx1"/>
                </a:solidFill>
              </a:rPr>
              <a:t>di </a:t>
            </a:r>
            <a:r>
              <a:rPr lang="it-IT" sz="2000" dirty="0" err="1" smtClean="0">
                <a:solidFill>
                  <a:schemeClr val="tx1"/>
                </a:solidFill>
              </a:rPr>
              <a:t>Heisenberg</a:t>
            </a:r>
            <a:r>
              <a:rPr lang="it-IT" sz="20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l-GR" sz="2000" dirty="0">
                <a:solidFill>
                  <a:schemeClr val="tx1"/>
                </a:solidFill>
                <a:cs typeface="Times New Roman" pitchFamily="18" charset="0"/>
              </a:rPr>
              <a:t>Δ</a:t>
            </a:r>
            <a:r>
              <a:rPr lang="it-IT" sz="2000" dirty="0">
                <a:solidFill>
                  <a:schemeClr val="tx1"/>
                </a:solidFill>
                <a:cs typeface="Times New Roman" pitchFamily="18" charset="0"/>
              </a:rPr>
              <a:t>p </a:t>
            </a:r>
            <a:r>
              <a:rPr lang="el-GR" sz="2000" dirty="0">
                <a:solidFill>
                  <a:schemeClr val="tx1"/>
                </a:solidFill>
                <a:cs typeface="Times New Roman" pitchFamily="18" charset="0"/>
              </a:rPr>
              <a:t>Δ</a:t>
            </a:r>
            <a:r>
              <a:rPr lang="it-IT" sz="2000" dirty="0">
                <a:solidFill>
                  <a:schemeClr val="tx1"/>
                </a:solidFill>
                <a:cs typeface="Times New Roman" pitchFamily="18" charset="0"/>
              </a:rPr>
              <a:t>x ≥ h / 4</a:t>
            </a:r>
            <a:r>
              <a:rPr lang="el-GR" sz="2000" dirty="0" smtClean="0">
                <a:solidFill>
                  <a:schemeClr val="tx1"/>
                </a:solidFill>
                <a:cs typeface="Times New Roman" pitchFamily="18" charset="0"/>
              </a:rPr>
              <a:t>π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52120" y="3284984"/>
            <a:ext cx="3137397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Nasce la Meccanica 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Quantistica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17164" y="4221088"/>
            <a:ext cx="3595673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descrive i </a:t>
            </a:r>
            <a:r>
              <a:rPr lang="it-IT" sz="1800" dirty="0">
                <a:solidFill>
                  <a:schemeClr val="tx1"/>
                </a:solidFill>
              </a:rPr>
              <a:t>sistemi </a:t>
            </a:r>
            <a:r>
              <a:rPr lang="it-IT" sz="1800" dirty="0" smtClean="0">
                <a:solidFill>
                  <a:schemeClr val="tx1"/>
                </a:solidFill>
              </a:rPr>
              <a:t>microscopici</a:t>
            </a:r>
          </a:p>
          <a:p>
            <a:pPr algn="l"/>
            <a:r>
              <a:rPr lang="it-IT" sz="1800" dirty="0">
                <a:solidFill>
                  <a:schemeClr val="tx1"/>
                </a:solidFill>
              </a:rPr>
              <a:t/>
            </a:r>
            <a:br>
              <a:rPr lang="it-IT" sz="1800" dirty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dirty="0" smtClean="0">
                <a:solidFill>
                  <a:schemeClr val="tx1"/>
                </a:solidFill>
              </a:rPr>
              <a:t>	i </a:t>
            </a:r>
            <a:r>
              <a:rPr lang="it-IT" sz="1800" dirty="0">
                <a:solidFill>
                  <a:schemeClr val="tx1"/>
                </a:solidFill>
              </a:rPr>
              <a:t>sistemi microscopici </a:t>
            </a:r>
            <a:r>
              <a:rPr lang="it-IT" sz="1800" dirty="0" smtClean="0">
                <a:solidFill>
                  <a:schemeClr val="tx1"/>
                </a:solidFill>
              </a:rPr>
              <a:t>	scambiano  </a:t>
            </a:r>
            <a:r>
              <a:rPr lang="it-IT" sz="1800" dirty="0">
                <a:solidFill>
                  <a:schemeClr val="tx1"/>
                </a:solidFill>
              </a:rPr>
              <a:t>energia solo in </a:t>
            </a:r>
            <a:r>
              <a:rPr lang="it-IT" sz="1800" dirty="0" smtClean="0">
                <a:solidFill>
                  <a:schemeClr val="tx1"/>
                </a:solidFill>
              </a:rPr>
              <a:t>	quantità discrete.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dirty="0" smtClean="0">
                <a:solidFill>
                  <a:schemeClr val="tx1"/>
                </a:solidFill>
              </a:rPr>
              <a:t>	il </a:t>
            </a:r>
            <a:r>
              <a:rPr lang="it-IT" sz="1800" dirty="0">
                <a:solidFill>
                  <a:schemeClr val="tx1"/>
                </a:solidFill>
              </a:rPr>
              <a:t>moto delle particelle </a:t>
            </a:r>
            <a:r>
              <a:rPr lang="it-IT" sz="1800" dirty="0" smtClean="0">
                <a:solidFill>
                  <a:schemeClr val="tx1"/>
                </a:solidFill>
              </a:rPr>
              <a:t>	microscopiche  </a:t>
            </a:r>
            <a:r>
              <a:rPr lang="it-IT" sz="1800" dirty="0">
                <a:solidFill>
                  <a:schemeClr val="tx1"/>
                </a:solidFill>
              </a:rPr>
              <a:t>è descritto </a:t>
            </a:r>
            <a:endParaRPr lang="it-IT" sz="1800" dirty="0" smtClean="0">
              <a:solidFill>
                <a:schemeClr val="tx1"/>
              </a:solidFill>
            </a:endParaRP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	in </a:t>
            </a:r>
            <a:r>
              <a:rPr lang="it-IT" sz="1800" dirty="0">
                <a:solidFill>
                  <a:schemeClr val="tx1"/>
                </a:solidFill>
              </a:rPr>
              <a:t>termini </a:t>
            </a:r>
            <a:r>
              <a:rPr lang="it-IT" sz="1800" dirty="0" smtClean="0">
                <a:solidFill>
                  <a:schemeClr val="tx1"/>
                </a:solidFill>
              </a:rPr>
              <a:t>probabilistici.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/>
          <p:cNvSpPr/>
          <p:nvPr/>
        </p:nvSpPr>
        <p:spPr>
          <a:xfrm>
            <a:off x="132631" y="6042384"/>
            <a:ext cx="4511377" cy="6989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08104" y="27342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Raddoppia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il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numero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2E5E8E"/>
                </a:solidFill>
                <a:cs typeface="Times New Roman" pitchFamily="18" charset="0"/>
              </a:rPr>
              <a:t>di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stati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quantici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per </a:t>
            </a:r>
            <a:r>
              <a:rPr lang="en-US" sz="2000" b="1" dirty="0" err="1" smtClean="0">
                <a:solidFill>
                  <a:srgbClr val="2E5E8E"/>
                </a:solidFill>
                <a:cs typeface="Times New Roman" pitchFamily="18" charset="0"/>
              </a:rPr>
              <a:t>E</a:t>
            </a:r>
            <a:r>
              <a:rPr lang="en-US" sz="2000" b="1" baseline="-25000" dirty="0" err="1" smtClean="0">
                <a:solidFill>
                  <a:srgbClr val="2E5E8E"/>
                </a:solidFill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2E5E8E"/>
                </a:solidFill>
                <a:cs typeface="Times New Roman" pitchFamily="18" charset="0"/>
              </a:rPr>
              <a:t> :  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2n</a:t>
            </a:r>
            <a:r>
              <a:rPr lang="en-US" sz="2000" b="1" baseline="30000" dirty="0">
                <a:solidFill>
                  <a:srgbClr val="2E5E8E"/>
                </a:solidFill>
                <a:cs typeface="Times New Roman" pitchFamily="18" charset="0"/>
              </a:rPr>
              <a:t>2</a:t>
            </a:r>
            <a:endParaRPr lang="en-US" sz="2000" b="1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26064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n, l, m		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descrive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l’orbitale</a:t>
            </a:r>
            <a:endParaRPr lang="en-US" sz="2000" b="1" dirty="0">
              <a:solidFill>
                <a:srgbClr val="2E5E8E"/>
              </a:solidFill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n, l, m,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m</a:t>
            </a:r>
            <a:r>
              <a:rPr lang="en-US" sz="2000" b="1" baseline="-25000" dirty="0" err="1">
                <a:solidFill>
                  <a:srgbClr val="2E5E8E"/>
                </a:solidFill>
                <a:cs typeface="Times New Roman" pitchFamily="18" charset="0"/>
              </a:rPr>
              <a:t>s</a:t>
            </a:r>
            <a:r>
              <a:rPr lang="en-US" sz="2000" b="1" baseline="-25000" dirty="0">
                <a:solidFill>
                  <a:srgbClr val="2E5E8E"/>
                </a:solidFill>
                <a:cs typeface="Times New Roman" pitchFamily="18" charset="0"/>
              </a:rPr>
              <a:t>	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descrive</a:t>
            </a:r>
            <a:r>
              <a:rPr lang="en-US" sz="2000" b="1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2E5E8E"/>
                </a:solidFill>
                <a:cs typeface="Times New Roman" pitchFamily="18" charset="0"/>
              </a:rPr>
              <a:t>l’elettrone</a:t>
            </a:r>
            <a:endParaRPr lang="en-US" sz="2000" b="1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6" name="Esplosione 1 5"/>
          <p:cNvSpPr/>
          <p:nvPr/>
        </p:nvSpPr>
        <p:spPr>
          <a:xfrm>
            <a:off x="323528" y="764704"/>
            <a:ext cx="5184576" cy="1872208"/>
          </a:xfrm>
          <a:prstGeom prst="irregularSeal1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576" y="1196752"/>
            <a:ext cx="4298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400" b="1" dirty="0">
                <a:solidFill>
                  <a:srgbClr val="2B5481"/>
                </a:solidFill>
                <a:latin typeface="Comic Sans MS" panose="030F0702030302020204" pitchFamily="66" charset="0"/>
              </a:rPr>
              <a:t>MA</a:t>
            </a:r>
          </a:p>
          <a:p>
            <a:pPr>
              <a:spcBef>
                <a:spcPct val="0"/>
              </a:spcBef>
            </a:pPr>
            <a:r>
              <a:rPr lang="it-IT" altLang="it-IT" sz="1400" b="1" dirty="0">
                <a:solidFill>
                  <a:srgbClr val="2B5481"/>
                </a:solidFill>
                <a:latin typeface="Comic Sans MS" panose="030F0702030302020204" pitchFamily="66" charset="0"/>
              </a:rPr>
              <a:t>COME E’ FATTO L’ATOMO?</a:t>
            </a:r>
          </a:p>
          <a:p>
            <a:pPr>
              <a:spcBef>
                <a:spcPct val="0"/>
              </a:spcBef>
            </a:pPr>
            <a:r>
              <a:rPr lang="it-IT" altLang="it-IT" sz="1400" b="1" dirty="0">
                <a:solidFill>
                  <a:srgbClr val="2B5481"/>
                </a:solidFill>
                <a:latin typeface="Comic Sans MS" panose="030F0702030302020204" pitchFamily="66" charset="0"/>
              </a:rPr>
              <a:t>Perché da questo dipendono le proprietà della materia!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28436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1.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Sequenza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livelli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energetici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788024" y="404664"/>
            <a:ext cx="576064" cy="323166"/>
          </a:xfrm>
          <a:prstGeom prst="rightArrow">
            <a:avLst/>
          </a:prstGeom>
          <a:noFill/>
          <a:ln>
            <a:solidFill>
              <a:srgbClr val="2E5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pic>
        <p:nvPicPr>
          <p:cNvPr id="12" name="Picture 3" descr="fig3_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5012" b="3611"/>
          <a:stretch/>
        </p:blipFill>
        <p:spPr bwMode="auto">
          <a:xfrm>
            <a:off x="6012160" y="1340768"/>
            <a:ext cx="2480293" cy="32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95536" y="32036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2.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Riempire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degli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orbitali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partendo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dal “basso”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seguendo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: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6024" y="3779631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u="sng" dirty="0">
                <a:solidFill>
                  <a:srgbClr val="2E5E8E"/>
                </a:solidFill>
                <a:cs typeface="Times New Roman" pitchFamily="18" charset="0"/>
              </a:rPr>
              <a:t>Principio di </a:t>
            </a:r>
            <a:r>
              <a:rPr lang="en-US" sz="1800" b="1" u="sng" dirty="0" err="1">
                <a:solidFill>
                  <a:srgbClr val="2E5E8E"/>
                </a:solidFill>
                <a:cs typeface="Times New Roman" pitchFamily="18" charset="0"/>
              </a:rPr>
              <a:t>esclusione</a:t>
            </a:r>
            <a:r>
              <a:rPr lang="en-US" sz="1800" b="1" u="sng" dirty="0">
                <a:solidFill>
                  <a:srgbClr val="2E5E8E"/>
                </a:solidFill>
                <a:cs typeface="Times New Roman" pitchFamily="18" charset="0"/>
              </a:rPr>
              <a:t> di Pauli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Nello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stesso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atomo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non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possono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esistere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due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elettroni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con la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stessa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quaterna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di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numeri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quantici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907704" y="5075775"/>
            <a:ext cx="4572000" cy="1089529"/>
          </a:xfrm>
          <a:prstGeom prst="rect">
            <a:avLst/>
          </a:prstGeom>
          <a:ln w="31750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u="sng" dirty="0">
                <a:solidFill>
                  <a:srgbClr val="2E5E8E"/>
                </a:solidFill>
                <a:cs typeface="Times New Roman" pitchFamily="18" charset="0"/>
              </a:rPr>
              <a:t>Principio </a:t>
            </a:r>
            <a:r>
              <a:rPr lang="en-US" sz="1800" b="1" u="sng" dirty="0" err="1" smtClean="0">
                <a:solidFill>
                  <a:srgbClr val="2E5E8E"/>
                </a:solidFill>
                <a:cs typeface="Times New Roman" pitchFamily="18" charset="0"/>
              </a:rPr>
              <a:t>della</a:t>
            </a:r>
            <a:r>
              <a:rPr lang="en-US" sz="1800" b="1" u="sng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b="1" u="sng" dirty="0" err="1" smtClean="0">
                <a:solidFill>
                  <a:srgbClr val="2E5E8E"/>
                </a:solidFill>
                <a:cs typeface="Times New Roman" pitchFamily="18" charset="0"/>
              </a:rPr>
              <a:t>massima</a:t>
            </a:r>
            <a:r>
              <a:rPr lang="en-US" sz="1800" b="1" u="sng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b="1" u="sng" dirty="0" err="1" smtClean="0">
                <a:solidFill>
                  <a:srgbClr val="2E5E8E"/>
                </a:solidFill>
                <a:cs typeface="Times New Roman" pitchFamily="18" charset="0"/>
              </a:rPr>
              <a:t>molteplicità</a:t>
            </a:r>
            <a:endParaRPr lang="en-US" sz="1800" b="1" u="sng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Gli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elettroni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dispongono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a spin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parallelo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sul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massimo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numero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di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orbitali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isoenergetici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disponibili</a:t>
            </a:r>
            <a:endParaRPr lang="en-US" sz="18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30733" y="3629035"/>
            <a:ext cx="4241267" cy="131213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979712" y="4853171"/>
            <a:ext cx="4334013" cy="131213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1771042" cy="27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87624" y="2348880"/>
            <a:ext cx="3078087" cy="4001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2E5E8E"/>
                </a:solidFill>
                <a:cs typeface="Times New Roman" pitchFamily="18" charset="0"/>
              </a:rPr>
              <a:t>Come “</a:t>
            </a:r>
            <a:r>
              <a:rPr lang="en-US" sz="2000" dirty="0" err="1" smtClean="0">
                <a:solidFill>
                  <a:srgbClr val="2E5E8E"/>
                </a:solidFill>
                <a:cs typeface="Times New Roman" pitchFamily="18" charset="0"/>
              </a:rPr>
              <a:t>costruire</a:t>
            </a:r>
            <a:r>
              <a:rPr lang="en-US" sz="2000" dirty="0" smtClean="0">
                <a:solidFill>
                  <a:srgbClr val="2E5E8E"/>
                </a:solidFill>
                <a:cs typeface="Times New Roman" pitchFamily="18" charset="0"/>
              </a:rPr>
              <a:t>” un </a:t>
            </a:r>
            <a:r>
              <a:rPr lang="en-US" sz="2000" dirty="0" err="1" smtClean="0">
                <a:solidFill>
                  <a:srgbClr val="2E5E8E"/>
                </a:solidFill>
                <a:cs typeface="Times New Roman" pitchFamily="18" charset="0"/>
              </a:rPr>
              <a:t>atomo</a:t>
            </a:r>
            <a:r>
              <a:rPr lang="en-US" sz="2000" dirty="0" smtClean="0">
                <a:solidFill>
                  <a:srgbClr val="2E5E8E"/>
                </a:solidFill>
                <a:cs typeface="Times New Roman" pitchFamily="18" charset="0"/>
              </a:rPr>
              <a:t>:</a:t>
            </a:r>
            <a:endParaRPr lang="it-IT" sz="20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23528" y="622802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b="1" u="sng" dirty="0" smtClean="0">
                <a:solidFill>
                  <a:srgbClr val="2E5E8E"/>
                </a:solidFill>
              </a:rPr>
              <a:t>CONFIGURAZIONI ELETTRONICHE</a:t>
            </a:r>
            <a:endParaRPr lang="it-IT" sz="1800" b="1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20" name="Freccia circolare a destra 19"/>
          <p:cNvSpPr/>
          <p:nvPr/>
        </p:nvSpPr>
        <p:spPr>
          <a:xfrm>
            <a:off x="179512" y="2276872"/>
            <a:ext cx="720080" cy="3888432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ystech.tv/docs/Image/tavola%20periodica%20111111111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0097"/>
            <a:ext cx="9096502" cy="56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188640"/>
            <a:ext cx="785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Tavola Periodica degli Elementi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Connettore 7 3"/>
          <p:cNvCxnSpPr/>
          <p:nvPr/>
        </p:nvCxnSpPr>
        <p:spPr bwMode="auto">
          <a:xfrm rot="16200000" flipH="1">
            <a:off x="1376037" y="4514888"/>
            <a:ext cx="1152128" cy="288032"/>
          </a:xfrm>
          <a:prstGeom prst="curvedConnector3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7 6"/>
          <p:cNvCxnSpPr/>
          <p:nvPr/>
        </p:nvCxnSpPr>
        <p:spPr bwMode="auto">
          <a:xfrm rot="16200000" flipH="1">
            <a:off x="1364534" y="5085184"/>
            <a:ext cx="1152128" cy="288032"/>
          </a:xfrm>
          <a:prstGeom prst="curvedConnector3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>
            <a:off x="971600" y="764704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EI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4048" y="836712"/>
            <a:ext cx="867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971600" y="764704"/>
            <a:ext cx="720080" cy="764287"/>
          </a:xfrm>
          <a:prstGeom prst="ellips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sp>
        <p:nvSpPr>
          <p:cNvPr id="9" name="Ovale 8"/>
          <p:cNvSpPr/>
          <p:nvPr/>
        </p:nvSpPr>
        <p:spPr bwMode="auto">
          <a:xfrm>
            <a:off x="5077780" y="842589"/>
            <a:ext cx="720080" cy="764287"/>
          </a:xfrm>
          <a:prstGeom prst="ellips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34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rag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843028" cy="436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35696" y="54868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</a:rPr>
              <a:t>Raggio atomico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pic>
        <p:nvPicPr>
          <p:cNvPr id="6" name="Picture 3" descr="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374499" cy="299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1598952" y="413956"/>
            <a:ext cx="2126504" cy="638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6084168" y="3933056"/>
            <a:ext cx="2520280" cy="638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84168" y="4067780"/>
            <a:ext cx="266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</a:rPr>
              <a:t>Energia di 1</a:t>
            </a:r>
            <a:r>
              <a:rPr lang="it-IT" sz="1800" baseline="30000" dirty="0" smtClean="0">
                <a:solidFill>
                  <a:srgbClr val="2E5E8E"/>
                </a:solidFill>
              </a:rPr>
              <a:t>a</a:t>
            </a:r>
            <a:r>
              <a:rPr lang="it-IT" sz="1800" dirty="0" smtClean="0">
                <a:solidFill>
                  <a:srgbClr val="2E5E8E"/>
                </a:solidFill>
              </a:rPr>
              <a:t> ionizzazione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179512" y="120493"/>
            <a:ext cx="6696744" cy="649641"/>
          </a:xfrm>
          <a:prstGeom prst="ellipse">
            <a:avLst/>
          </a:prstGeom>
          <a:noFill/>
          <a:ln w="31750">
            <a:solidFill>
              <a:srgbClr val="2E5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773996"/>
            <a:ext cx="3090979" cy="4227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it-IT" sz="2000" b="1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Equazione di </a:t>
            </a:r>
            <a:r>
              <a:rPr lang="it-IT" sz="2000" b="1" dirty="0" err="1" smtClean="0">
                <a:solidFill>
                  <a:srgbClr val="2E5E8E"/>
                </a:solidFill>
                <a:effectLst/>
                <a:latin typeface="Times New Roman" pitchFamily="18" charset="0"/>
              </a:rPr>
              <a:t>Schr</a:t>
            </a:r>
            <a:r>
              <a:rPr lang="en-US" sz="2000" b="1" dirty="0" err="1" smtClean="0">
                <a:solidFill>
                  <a:srgbClr val="2E5E8E"/>
                </a:solidFill>
                <a:effectLst/>
                <a:latin typeface="Times New Roman" pitchFamily="18" charset="0"/>
              </a:rPr>
              <a:t>ödinger</a:t>
            </a:r>
            <a:r>
              <a:rPr lang="en-US" sz="2000" b="1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:</a:t>
            </a:r>
            <a:endParaRPr lang="it-IT" sz="2000" b="1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7828" name="Picture 4" descr="wil coy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780098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77535" y="251356"/>
            <a:ext cx="603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  <a:latin typeface="Comic Sans MS" panose="030F0702030302020204" pitchFamily="66" charset="0"/>
              </a:rPr>
              <a:t>Il moto di un elettrone descritto in termini ondulatori </a:t>
            </a:r>
            <a:endParaRPr lang="it-IT" sz="1800" dirty="0">
              <a:solidFill>
                <a:srgbClr val="2E5E8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556792"/>
            <a:ext cx="49685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per una </a:t>
            </a:r>
            <a:r>
              <a:rPr lang="it-IT" sz="1800" dirty="0">
                <a:solidFill>
                  <a:srgbClr val="2E5E8E"/>
                </a:solidFill>
              </a:rPr>
              <a:t>particella in moto lungo una sola direzione </a:t>
            </a:r>
            <a:r>
              <a:rPr lang="it-IT" sz="1800" dirty="0" smtClean="0">
                <a:solidFill>
                  <a:srgbClr val="2E5E8E"/>
                </a:solidFill>
              </a:rPr>
              <a:t>non soggetta </a:t>
            </a:r>
            <a:r>
              <a:rPr lang="it-IT" sz="1800" dirty="0">
                <a:solidFill>
                  <a:srgbClr val="2E5E8E"/>
                </a:solidFill>
              </a:rPr>
              <a:t>a forza </a:t>
            </a:r>
            <a:r>
              <a:rPr lang="it-IT" sz="1800" dirty="0" smtClean="0">
                <a:solidFill>
                  <a:srgbClr val="2E5E8E"/>
                </a:solidFill>
              </a:rPr>
              <a:t>esterne quindi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con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V(x) = 0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118746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(-h</a:t>
            </a:r>
            <a:r>
              <a:rPr lang="it-IT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/ 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8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π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m) d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(x)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/dx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 + V(x)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(x) = 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E</a:t>
            </a:r>
            <a:r>
              <a:rPr lang="it-IT" sz="1800" baseline="-25000" dirty="0" err="1" smtClean="0">
                <a:solidFill>
                  <a:srgbClr val="2E5E8E"/>
                </a:solidFill>
                <a:cs typeface="Times New Roman" pitchFamily="18" charset="0"/>
              </a:rPr>
              <a:t>tot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(x) 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2708920"/>
            <a:ext cx="6049180" cy="369332"/>
          </a:xfrm>
          <a:prstGeom prst="rect">
            <a:avLst/>
          </a:prstGeom>
          <a:ln w="25400">
            <a:solidFill>
              <a:srgbClr val="2E5E8E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(-h</a:t>
            </a:r>
            <a:r>
              <a:rPr lang="it-IT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/ 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8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π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m) d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/dx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 + d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/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dy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+ d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/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dz</a:t>
            </a:r>
            <a:r>
              <a:rPr lang="en-US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+ V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= 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E</a:t>
            </a:r>
            <a:r>
              <a:rPr lang="it-IT" sz="1800" baseline="-25000" dirty="0" err="1" smtClean="0">
                <a:solidFill>
                  <a:srgbClr val="2E5E8E"/>
                </a:solidFill>
                <a:cs typeface="Times New Roman" pitchFamily="18" charset="0"/>
              </a:rPr>
              <a:t>tot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3212976"/>
            <a:ext cx="8640960" cy="590931"/>
          </a:xfrm>
          <a:prstGeom prst="rect">
            <a:avLst/>
          </a:prstGeom>
          <a:ln w="25400">
            <a:solidFill>
              <a:srgbClr val="2E5E8E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per </a:t>
            </a:r>
            <a:r>
              <a:rPr lang="it-IT" sz="1800" dirty="0">
                <a:solidFill>
                  <a:srgbClr val="2E5E8E"/>
                </a:solidFill>
              </a:rPr>
              <a:t>e</a:t>
            </a:r>
            <a:r>
              <a:rPr lang="it-IT" sz="1800" baseline="30000" dirty="0">
                <a:solidFill>
                  <a:srgbClr val="2E5E8E"/>
                </a:solidFill>
              </a:rPr>
              <a:t>-</a:t>
            </a:r>
            <a:r>
              <a:rPr lang="it-IT" sz="1800" dirty="0">
                <a:solidFill>
                  <a:srgbClr val="2E5E8E"/>
                </a:solidFill>
              </a:rPr>
              <a:t> in moto nelle tre direzioni dello spazio (</a:t>
            </a:r>
            <a:r>
              <a:rPr lang="it-IT" sz="1800" dirty="0" err="1">
                <a:solidFill>
                  <a:srgbClr val="2E5E8E"/>
                </a:solidFill>
              </a:rPr>
              <a:t>x,y,z</a:t>
            </a:r>
            <a:r>
              <a:rPr lang="it-IT" sz="1800" dirty="0">
                <a:solidFill>
                  <a:srgbClr val="2E5E8E"/>
                </a:solidFill>
              </a:rPr>
              <a:t>) o (r,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θ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φ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) e </a:t>
            </a:r>
            <a:r>
              <a:rPr lang="it-IT" sz="1800" dirty="0">
                <a:solidFill>
                  <a:srgbClr val="2E5E8E"/>
                </a:solidFill>
              </a:rPr>
              <a:t>soggetto al campo elettrico del nucleo</a:t>
            </a:r>
          </a:p>
        </p:txBody>
      </p:sp>
      <p:pic>
        <p:nvPicPr>
          <p:cNvPr id="11" name="Picture 3" descr="fig1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48" y="745892"/>
            <a:ext cx="3497748" cy="17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5496" y="227687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u="sng" dirty="0">
                <a:solidFill>
                  <a:srgbClr val="2E5E8E"/>
                </a:solidFill>
              </a:rPr>
              <a:t>Eq. </a:t>
            </a:r>
            <a:r>
              <a:rPr lang="en-US" sz="2000" b="1" u="sng" dirty="0" err="1">
                <a:solidFill>
                  <a:srgbClr val="2E5E8E"/>
                </a:solidFill>
              </a:rPr>
              <a:t>Fondamentale</a:t>
            </a:r>
            <a:r>
              <a:rPr lang="en-US" sz="2000" b="1" u="sng" dirty="0">
                <a:solidFill>
                  <a:srgbClr val="2E5E8E"/>
                </a:solidFill>
              </a:rPr>
              <a:t> </a:t>
            </a:r>
            <a:r>
              <a:rPr lang="en-US" sz="2000" b="1" u="sng" dirty="0" err="1" smtClean="0">
                <a:solidFill>
                  <a:srgbClr val="2E5E8E"/>
                </a:solidFill>
              </a:rPr>
              <a:t>della</a:t>
            </a:r>
            <a:r>
              <a:rPr lang="en-US" sz="2000" b="1" u="sng" dirty="0" smtClean="0">
                <a:solidFill>
                  <a:srgbClr val="2E5E8E"/>
                </a:solidFill>
              </a:rPr>
              <a:t> </a:t>
            </a:r>
            <a:r>
              <a:rPr lang="en-US" sz="2000" b="1" u="sng" dirty="0" err="1">
                <a:solidFill>
                  <a:srgbClr val="2E5E8E"/>
                </a:solidFill>
              </a:rPr>
              <a:t>Meccanica</a:t>
            </a:r>
            <a:r>
              <a:rPr lang="en-US" sz="2000" b="1" u="sng" dirty="0">
                <a:solidFill>
                  <a:srgbClr val="2E5E8E"/>
                </a:solidFill>
              </a:rPr>
              <a:t> </a:t>
            </a:r>
            <a:r>
              <a:rPr lang="en-US" sz="2000" b="1" u="sng" dirty="0" err="1">
                <a:solidFill>
                  <a:srgbClr val="2E5E8E"/>
                </a:solidFill>
              </a:rPr>
              <a:t>Quantistica</a:t>
            </a:r>
            <a:endParaRPr lang="it-IT" sz="2000" b="1" u="sng" dirty="0">
              <a:solidFill>
                <a:srgbClr val="2E5E8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9512" y="3933056"/>
            <a:ext cx="8640959" cy="369332"/>
          </a:xfrm>
          <a:prstGeom prst="rect">
            <a:avLst/>
          </a:prstGeom>
          <a:ln w="25400">
            <a:solidFill>
              <a:srgbClr val="2E5E8E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</a:rPr>
              <a:t>Risolvere l’equazione significa trovare le funzioni d’onda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soluzioni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x,y,z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)  o </a:t>
            </a:r>
            <a:r>
              <a:rPr lang="it-IT" sz="1800" u="sng" dirty="0" smtClean="0">
                <a:solidFill>
                  <a:srgbClr val="2E5E8E"/>
                </a:solidFill>
                <a:cs typeface="Times New Roman" pitchFamily="18" charset="0"/>
              </a:rPr>
              <a:t>ORBITALI</a:t>
            </a:r>
            <a:endParaRPr lang="it-IT" sz="1800" u="sng" dirty="0" smtClean="0">
              <a:solidFill>
                <a:srgbClr val="2E5E8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11560" y="4437112"/>
            <a:ext cx="6294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l-GR" sz="2400" dirty="0">
                <a:solidFill>
                  <a:srgbClr val="2E5E8E"/>
                </a:solidFill>
                <a:cs typeface="Times New Roman" pitchFamily="18" charset="0"/>
              </a:rPr>
              <a:t>ψ </a:t>
            </a:r>
            <a:r>
              <a:rPr lang="it-IT" sz="1800" dirty="0">
                <a:solidFill>
                  <a:srgbClr val="2E5E8E"/>
                </a:solidFill>
              </a:rPr>
              <a:t>	</a:t>
            </a:r>
            <a:r>
              <a:rPr lang="it-IT" sz="1800" dirty="0" smtClean="0">
                <a:solidFill>
                  <a:srgbClr val="2E5E8E"/>
                </a:solidFill>
              </a:rPr>
              <a:t>	a</a:t>
            </a:r>
            <a:r>
              <a:rPr lang="en-US" sz="1800" dirty="0" err="1" smtClean="0">
                <a:solidFill>
                  <a:srgbClr val="2E5E8E"/>
                </a:solidFill>
                <a:cs typeface="Times New Roman" pitchFamily="18" charset="0"/>
              </a:rPr>
              <a:t>mpiezza</a:t>
            </a:r>
            <a:r>
              <a:rPr lang="en-US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dell’onda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in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ogni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E5E8E"/>
                </a:solidFill>
                <a:cs typeface="Times New Roman" pitchFamily="18" charset="0"/>
              </a:rPr>
              <a:t>punto</a:t>
            </a:r>
            <a:r>
              <a:rPr lang="en-US" sz="1800" dirty="0">
                <a:solidFill>
                  <a:srgbClr val="2E5E8E"/>
                </a:solidFill>
                <a:cs typeface="Times New Roman" pitchFamily="18" charset="0"/>
              </a:rPr>
              <a:t> 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dello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spazio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53470"/>
            <a:ext cx="971550" cy="9477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611559" y="4911551"/>
            <a:ext cx="60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24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24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2000" baseline="30000" dirty="0" smtClean="0">
                <a:solidFill>
                  <a:srgbClr val="2E5E8E"/>
                </a:solidFill>
                <a:cs typeface="Times New Roman" pitchFamily="18" charset="0"/>
              </a:rPr>
              <a:t> 		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densità di probabilità per la particella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pic>
        <p:nvPicPr>
          <p:cNvPr id="19" name="Picture 4" descr="06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10522" r="8253" b="49390"/>
          <a:stretch>
            <a:fillRect/>
          </a:stretch>
        </p:blipFill>
        <p:spPr bwMode="auto">
          <a:xfrm>
            <a:off x="6372200" y="4797152"/>
            <a:ext cx="991356" cy="97903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611560" y="5334888"/>
            <a:ext cx="82809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l-GR" sz="2400" dirty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2400" baseline="30000" dirty="0">
                <a:solidFill>
                  <a:srgbClr val="2E5E8E"/>
                </a:solidFill>
                <a:cs typeface="Times New Roman" pitchFamily="18" charset="0"/>
              </a:rPr>
              <a:t>2 </a:t>
            </a:r>
            <a:r>
              <a:rPr lang="it-IT" sz="2000" dirty="0">
                <a:solidFill>
                  <a:srgbClr val="2E5E8E"/>
                </a:solidFill>
                <a:cs typeface="Times New Roman" pitchFamily="18" charset="0"/>
              </a:rPr>
              <a:t>(</a:t>
            </a:r>
            <a:r>
              <a:rPr lang="it-IT" sz="2000" dirty="0" err="1">
                <a:solidFill>
                  <a:srgbClr val="2E5E8E"/>
                </a:solidFill>
                <a:cs typeface="Times New Roman" pitchFamily="18" charset="0"/>
              </a:rPr>
              <a:t>x,y,z</a:t>
            </a:r>
            <a:r>
              <a:rPr lang="it-IT" sz="2000" dirty="0">
                <a:solidFill>
                  <a:srgbClr val="2E5E8E"/>
                </a:solidFill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2E5E8E"/>
                </a:solidFill>
                <a:cs typeface="Times New Roman" pitchFamily="18" charset="0"/>
              </a:rPr>
              <a:t>Δ</a:t>
            </a:r>
            <a:r>
              <a:rPr lang="it-IT" sz="2000" dirty="0" smtClean="0">
                <a:solidFill>
                  <a:srgbClr val="2E5E8E"/>
                </a:solidFill>
                <a:cs typeface="Times New Roman" pitchFamily="18" charset="0"/>
              </a:rPr>
              <a:t>V       		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probabilità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che la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particella </a:t>
            </a:r>
          </a:p>
          <a:p>
            <a:pPr algn="l">
              <a:spcBef>
                <a:spcPct val="0"/>
              </a:spcBef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	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		si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trovi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nel  volume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Δ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V(</a:t>
            </a:r>
            <a:r>
              <a:rPr lang="el-GR" sz="18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Δ</a:t>
            </a:r>
            <a:r>
              <a:rPr lang="it-IT" sz="18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x</a:t>
            </a:r>
            <a:r>
              <a:rPr lang="el-GR" sz="18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Δ</a:t>
            </a:r>
            <a:r>
              <a:rPr lang="it-IT" sz="1800" dirty="0">
                <a:solidFill>
                  <a:srgbClr val="2E5E8E"/>
                </a:solidFill>
                <a:latin typeface="Times New Roman"/>
                <a:cs typeface="Times New Roman"/>
              </a:rPr>
              <a:t>y</a:t>
            </a:r>
            <a:r>
              <a:rPr lang="el-GR" sz="18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Δ</a:t>
            </a:r>
            <a:r>
              <a:rPr lang="it-IT" sz="18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z) o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Δτ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 nell’intorno </a:t>
            </a:r>
          </a:p>
          <a:p>
            <a:pPr algn="l">
              <a:spcBef>
                <a:spcPct val="0"/>
              </a:spcBef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	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		del punto (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x,y,z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) o (r,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 θ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φ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) </a:t>
            </a:r>
            <a:endParaRPr lang="it-IT" sz="20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11560" y="637203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continua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,  ad un solo valore in ogni punto dello spazio e con ∫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aseline="30000" dirty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 err="1">
                <a:solidFill>
                  <a:srgbClr val="2E5E8E"/>
                </a:solidFill>
                <a:cs typeface="Times New Roman" pitchFamily="18" charset="0"/>
              </a:rPr>
              <a:t>dV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=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1)</a:t>
            </a: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18" name="Freccia circolare a destra 17"/>
          <p:cNvSpPr/>
          <p:nvPr/>
        </p:nvSpPr>
        <p:spPr>
          <a:xfrm>
            <a:off x="323528" y="5027984"/>
            <a:ext cx="324036" cy="1393994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6084168" y="5157192"/>
            <a:ext cx="432048" cy="0"/>
          </a:xfrm>
          <a:prstGeom prst="straightConnector1">
            <a:avLst/>
          </a:prstGeom>
          <a:ln w="25400">
            <a:solidFill>
              <a:srgbClr val="2E5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876256" y="4725144"/>
            <a:ext cx="432048" cy="0"/>
          </a:xfrm>
          <a:prstGeom prst="straightConnector1">
            <a:avLst/>
          </a:prstGeom>
          <a:ln w="25400">
            <a:solidFill>
              <a:srgbClr val="2E5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259632" y="4725144"/>
            <a:ext cx="936104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1127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17232"/>
            <a:ext cx="1127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8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8229600" cy="58118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Infinite soluzioni </a:t>
            </a:r>
            <a:r>
              <a:rPr lang="el-GR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possibili,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MA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solo per valori DISCRETI di E si hanno soluzioni </a:t>
            </a:r>
            <a:r>
              <a:rPr lang="el-GR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indipendenti dal tempo, dette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STATI STAZIONARI: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u="sng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QUANTIZZAZIONE COME CONSEGUENZA E NON COME IPOTESI!!!</a:t>
            </a:r>
            <a:endParaRPr lang="it-IT" sz="1800" u="sng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	Quindi dalla soluzione dell’EQ.:	gli ORBITALI </a:t>
            </a:r>
            <a:r>
              <a:rPr lang="el-GR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valori </a:t>
            </a:r>
            <a:r>
              <a:rPr lang="it-IT" sz="1800" dirty="0">
                <a:solidFill>
                  <a:srgbClr val="2E5E8E"/>
                </a:solidFill>
                <a:effectLst/>
                <a:latin typeface="Times New Roman" pitchFamily="18" charset="0"/>
              </a:rPr>
              <a:t>permessi di E </a:t>
            </a: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1800" dirty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Ogni ORBITALE</a:t>
            </a:r>
            <a:r>
              <a:rPr lang="el-GR" sz="1800" dirty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è definito da una terna di parametri  n, l, m: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n        quantizza l’energia E</a:t>
            </a:r>
            <a:r>
              <a:rPr lang="it-IT" sz="1800" baseline="-25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n</a:t>
            </a: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		         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en-US" sz="1800" baseline="-25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= - Z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baseline="-25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/ 8 </a:t>
            </a:r>
            <a:r>
              <a:rPr lang="el-GR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it-IT" sz="1800" baseline="-25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aseline="30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l        quantizza il quadrato del momento angolare L       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+1) h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/4 </a:t>
            </a:r>
            <a:r>
              <a:rPr lang="el-GR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aseline="30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m       quantizza la proiezione di L sull’asse z  </a:t>
            </a:r>
            <a:r>
              <a:rPr lang="it-IT" sz="1800" baseline="-25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                       </a:t>
            </a:r>
            <a:r>
              <a:rPr lang="en-US" sz="1800" dirty="0" err="1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aseline="-25000" dirty="0" err="1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h/2 </a:t>
            </a:r>
            <a:r>
              <a:rPr lang="el-GR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I parametri n, l, m sono legati dalle relazioni: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n = 1,2,3…                l = 0,… (n-1)                           m = </a:t>
            </a:r>
            <a:r>
              <a:rPr lang="en-US" sz="18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±l, 0</a:t>
            </a:r>
            <a:endParaRPr lang="it-IT" sz="1800" dirty="0" smtClean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716016" y="2348880"/>
            <a:ext cx="288032" cy="1440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4716016" y="2636912"/>
            <a:ext cx="288032" cy="1440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6516216" y="2996952"/>
            <a:ext cx="792088" cy="5305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pic>
        <p:nvPicPr>
          <p:cNvPr id="9" name="Picture 4" descr="dext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3390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entesi graffa aperta 4"/>
          <p:cNvSpPr/>
          <p:nvPr/>
        </p:nvSpPr>
        <p:spPr>
          <a:xfrm>
            <a:off x="323528" y="3501008"/>
            <a:ext cx="432048" cy="1656184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11560" y="5590981"/>
            <a:ext cx="7848872" cy="92333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it-IT" sz="1800" dirty="0" smtClean="0">
                <a:solidFill>
                  <a:srgbClr val="2B5481"/>
                </a:solidFill>
                <a:cs typeface="Times New Roman" pitchFamily="18" charset="0"/>
              </a:rPr>
              <a:t>Analisi </a:t>
            </a:r>
            <a:r>
              <a:rPr lang="it-IT" sz="1800" dirty="0">
                <a:solidFill>
                  <a:srgbClr val="2B5481"/>
                </a:solidFill>
                <a:cs typeface="Times New Roman" pitchFamily="18" charset="0"/>
              </a:rPr>
              <a:t>grafica della funzione </a:t>
            </a:r>
            <a:r>
              <a:rPr lang="it-IT" sz="1800" dirty="0" smtClean="0">
                <a:solidFill>
                  <a:srgbClr val="2B5481"/>
                </a:solidFill>
                <a:cs typeface="Times New Roman" pitchFamily="18" charset="0"/>
              </a:rPr>
              <a:t>d’onda		  forma dell’orbitale</a:t>
            </a:r>
          </a:p>
          <a:p>
            <a:pPr algn="l">
              <a:spcBef>
                <a:spcPct val="0"/>
              </a:spcBef>
              <a:defRPr/>
            </a:pPr>
            <a:endParaRPr lang="it-IT" sz="1800" dirty="0">
              <a:solidFill>
                <a:srgbClr val="2B548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B5481"/>
                </a:solidFill>
                <a:cs typeface="Times New Roman" pitchFamily="18" charset="0"/>
              </a:rPr>
              <a:t>descrizione </a:t>
            </a:r>
            <a:r>
              <a:rPr lang="it-IT" sz="1800" dirty="0">
                <a:solidFill>
                  <a:srgbClr val="2B5481"/>
                </a:solidFill>
                <a:cs typeface="Times New Roman" pitchFamily="18" charset="0"/>
              </a:rPr>
              <a:t>quantistica del legame chimico e della forma delle molecole</a:t>
            </a:r>
            <a:endParaRPr lang="el-GR" sz="1800" dirty="0">
              <a:solidFill>
                <a:srgbClr val="2B5481"/>
              </a:solidFill>
              <a:cs typeface="Times New Roman" pitchFamily="18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79512" y="4293096"/>
            <a:ext cx="8784976" cy="12961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848" y="260648"/>
            <a:ext cx="7437512" cy="403244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Ogni terna di numeri quantici    n, l, m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identifica uno STATO QUANTICO dell’atomo in cui e</a:t>
            </a:r>
            <a:r>
              <a:rPr lang="it-IT" sz="2000" baseline="30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-</a:t>
            </a: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possiede: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2E5E8E"/>
              </a:solidFill>
              <a:effectLst/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   </a:t>
            </a:r>
            <a:r>
              <a:rPr lang="it-IT" sz="2000" b="1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E = E</a:t>
            </a:r>
            <a:r>
              <a:rPr lang="it-IT" sz="2000" b="1" baseline="-25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n         </a:t>
            </a:r>
            <a:r>
              <a:rPr lang="it-IT" sz="2000" b="1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;</a:t>
            </a:r>
            <a:r>
              <a:rPr lang="it-IT" sz="2000" b="1" baseline="-25000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                 </a:t>
            </a:r>
            <a:r>
              <a:rPr lang="it-IT" sz="2000" b="1" dirty="0" smtClean="0">
                <a:solidFill>
                  <a:srgbClr val="2E5E8E"/>
                </a:solidFill>
                <a:effectLst/>
                <a:latin typeface="Times New Roman" pitchFamily="18" charset="0"/>
              </a:rPr>
              <a:t>|L| = h/2</a:t>
            </a:r>
            <a:r>
              <a:rPr lang="el-GR" sz="2000" b="1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it-IT" sz="2000" b="1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√l(l+1)          ;            </a:t>
            </a:r>
            <a:r>
              <a:rPr lang="it-IT" sz="2000" b="1" dirty="0" err="1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000" b="1" baseline="-25000" dirty="0" err="1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000" b="1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 = m h/2</a:t>
            </a:r>
            <a:r>
              <a:rPr lang="el-GR" sz="2000" b="1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endParaRPr lang="it-IT" sz="2000" b="1" dirty="0" smtClean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n = 1	l = 0	m = 0			(1 stato quantico)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n = 2	l = 0	m = </a:t>
            </a:r>
            <a:r>
              <a:rPr lang="it-IT" sz="2000" dirty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0 </a:t>
            </a:r>
            <a:endParaRPr lang="it-IT" sz="2000" dirty="0" smtClean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	l = 1	m = -1, 0, +1		(4 stati quantici)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2E5E8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n = 3	l = 0	m = 0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	l = 1	m = -1, 0, +1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effectLst/>
                <a:latin typeface="Times New Roman" pitchFamily="18" charset="0"/>
                <a:cs typeface="Times New Roman" pitchFamily="18" charset="0"/>
              </a:rPr>
              <a:t>	l = 2	m = -2, -1, 0, +1, +2	(9 stati quantici)</a:t>
            </a:r>
          </a:p>
        </p:txBody>
      </p:sp>
      <p:sp>
        <p:nvSpPr>
          <p:cNvPr id="2" name="Rettangolo 1"/>
          <p:cNvSpPr/>
          <p:nvPr/>
        </p:nvSpPr>
        <p:spPr>
          <a:xfrm>
            <a:off x="827584" y="4437112"/>
            <a:ext cx="7848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2B5481"/>
                </a:solidFill>
              </a:rPr>
              <a:t>Dato </a:t>
            </a:r>
            <a:r>
              <a:rPr lang="it-IT" sz="1800" b="1" dirty="0">
                <a:solidFill>
                  <a:srgbClr val="2B5481"/>
                </a:solidFill>
              </a:rPr>
              <a:t>un volume infinitesimo d</a:t>
            </a:r>
            <a:r>
              <a:rPr lang="el-GR" sz="1800" b="1" dirty="0" smtClean="0">
                <a:solidFill>
                  <a:srgbClr val="2B5481"/>
                </a:solidFill>
                <a:cs typeface="Times New Roman" pitchFamily="18" charset="0"/>
              </a:rPr>
              <a:t>τ</a:t>
            </a:r>
            <a:r>
              <a:rPr lang="it-IT" sz="1800" b="1" dirty="0" smtClean="0">
                <a:solidFill>
                  <a:srgbClr val="2B5481"/>
                </a:solidFill>
                <a:cs typeface="Times New Roman" pitchFamily="18" charset="0"/>
              </a:rPr>
              <a:t>:    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	</a:t>
            </a:r>
            <a:r>
              <a:rPr lang="it-IT" sz="1800" b="1" dirty="0" smtClean="0">
                <a:solidFill>
                  <a:srgbClr val="2B5481"/>
                </a:solidFill>
                <a:cs typeface="Times New Roman" pitchFamily="18" charset="0"/>
              </a:rPr>
              <a:t>	(</a:t>
            </a:r>
            <a:r>
              <a:rPr lang="el-GR" sz="1800" b="1" dirty="0">
                <a:solidFill>
                  <a:srgbClr val="2B5481"/>
                </a:solidFill>
                <a:cs typeface="Times New Roman" pitchFamily="18" charset="0"/>
              </a:rPr>
              <a:t>ψ</a:t>
            </a:r>
            <a:r>
              <a:rPr lang="it-IT" sz="1800" b="1" baseline="-25000" dirty="0" err="1">
                <a:solidFill>
                  <a:srgbClr val="2B5481"/>
                </a:solidFill>
                <a:cs typeface="Times New Roman" pitchFamily="18" charset="0"/>
              </a:rPr>
              <a:t>nlm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)</a:t>
            </a:r>
            <a:r>
              <a:rPr lang="it-IT" sz="1800" b="1" baseline="30000" dirty="0">
                <a:solidFill>
                  <a:srgbClr val="2B5481"/>
                </a:solidFill>
                <a:cs typeface="Times New Roman" pitchFamily="18" charset="0"/>
              </a:rPr>
              <a:t>2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d</a:t>
            </a:r>
            <a:r>
              <a:rPr lang="el-GR" sz="1800" b="1" dirty="0">
                <a:solidFill>
                  <a:srgbClr val="2B5481"/>
                </a:solidFill>
                <a:cs typeface="Times New Roman" pitchFamily="18" charset="0"/>
              </a:rPr>
              <a:t>τ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 = [</a:t>
            </a:r>
            <a:r>
              <a:rPr lang="it-IT" sz="1800" b="1" dirty="0" err="1">
                <a:solidFill>
                  <a:srgbClr val="2B5481"/>
                </a:solidFill>
                <a:cs typeface="Times New Roman" pitchFamily="18" charset="0"/>
              </a:rPr>
              <a:t>R</a:t>
            </a:r>
            <a:r>
              <a:rPr lang="it-IT" sz="1800" b="1" baseline="-25000" dirty="0" err="1">
                <a:solidFill>
                  <a:srgbClr val="2B5481"/>
                </a:solidFill>
                <a:cs typeface="Times New Roman" pitchFamily="18" charset="0"/>
              </a:rPr>
              <a:t>nl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 (r)]</a:t>
            </a:r>
            <a:r>
              <a:rPr lang="it-IT" sz="1800" b="1" baseline="30000" dirty="0">
                <a:solidFill>
                  <a:srgbClr val="2B5481"/>
                </a:solidFill>
                <a:cs typeface="Times New Roman" pitchFamily="18" charset="0"/>
              </a:rPr>
              <a:t>2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 [</a:t>
            </a:r>
            <a:r>
              <a:rPr lang="it-IT" sz="1800" b="1" dirty="0" err="1">
                <a:solidFill>
                  <a:srgbClr val="2B5481"/>
                </a:solidFill>
                <a:cs typeface="Times New Roman" pitchFamily="18" charset="0"/>
              </a:rPr>
              <a:t>Y</a:t>
            </a:r>
            <a:r>
              <a:rPr lang="it-IT" sz="1800" b="1" baseline="-25000" dirty="0" err="1">
                <a:solidFill>
                  <a:srgbClr val="2B5481"/>
                </a:solidFill>
                <a:cs typeface="Times New Roman" pitchFamily="18" charset="0"/>
              </a:rPr>
              <a:t>lm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 (</a:t>
            </a:r>
            <a:r>
              <a:rPr lang="el-GR" sz="1800" b="1" dirty="0">
                <a:solidFill>
                  <a:srgbClr val="2B5481"/>
                </a:solidFill>
                <a:cs typeface="Times New Roman" pitchFamily="18" charset="0"/>
              </a:rPr>
              <a:t>θ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, </a:t>
            </a:r>
            <a:r>
              <a:rPr lang="el-GR" sz="1800" b="1" dirty="0">
                <a:solidFill>
                  <a:srgbClr val="2B5481"/>
                </a:solidFill>
                <a:cs typeface="Times New Roman" pitchFamily="18" charset="0"/>
              </a:rPr>
              <a:t>φ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)] </a:t>
            </a:r>
            <a:r>
              <a:rPr lang="it-IT" sz="1800" b="1" baseline="30000" dirty="0">
                <a:solidFill>
                  <a:srgbClr val="2B5481"/>
                </a:solidFill>
                <a:cs typeface="Times New Roman" pitchFamily="18" charset="0"/>
              </a:rPr>
              <a:t>2</a:t>
            </a:r>
            <a:r>
              <a:rPr lang="it-IT" sz="1800" b="1" dirty="0">
                <a:solidFill>
                  <a:srgbClr val="2B5481"/>
                </a:solidFill>
                <a:cs typeface="Times New Roman" pitchFamily="18" charset="0"/>
              </a:rPr>
              <a:t> d </a:t>
            </a:r>
            <a:r>
              <a:rPr lang="el-GR" sz="1800" b="1" dirty="0" smtClean="0">
                <a:solidFill>
                  <a:srgbClr val="2B5481"/>
                </a:solidFill>
                <a:cs typeface="Times New Roman" pitchFamily="18" charset="0"/>
              </a:rPr>
              <a:t>τ</a:t>
            </a:r>
            <a:r>
              <a:rPr lang="it-IT" sz="1800" b="1" dirty="0" smtClean="0">
                <a:solidFill>
                  <a:srgbClr val="2B5481"/>
                </a:solidFill>
                <a:cs typeface="Times New Roman" pitchFamily="18" charset="0"/>
              </a:rPr>
              <a:t> 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600" b="1" dirty="0" smtClean="0">
                <a:solidFill>
                  <a:srgbClr val="2B5481"/>
                </a:solidFill>
                <a:cs typeface="Times New Roman" pitchFamily="18" charset="0"/>
              </a:rPr>
              <a:t>probabilità </a:t>
            </a:r>
            <a:r>
              <a:rPr lang="it-IT" sz="1600" b="1" dirty="0">
                <a:solidFill>
                  <a:srgbClr val="2B5481"/>
                </a:solidFill>
                <a:cs typeface="Times New Roman" pitchFamily="18" charset="0"/>
              </a:rPr>
              <a:t>di trovare e</a:t>
            </a:r>
            <a:r>
              <a:rPr lang="it-IT" sz="1600" b="1" baseline="30000" dirty="0">
                <a:solidFill>
                  <a:srgbClr val="2B5481"/>
                </a:solidFill>
                <a:cs typeface="Times New Roman" pitchFamily="18" charset="0"/>
              </a:rPr>
              <a:t>-</a:t>
            </a:r>
            <a:r>
              <a:rPr lang="it-IT" sz="1600" b="1" dirty="0">
                <a:solidFill>
                  <a:srgbClr val="2B5481"/>
                </a:solidFill>
                <a:cs typeface="Times New Roman" pitchFamily="18" charset="0"/>
              </a:rPr>
              <a:t> nel volume </a:t>
            </a:r>
            <a:r>
              <a:rPr lang="it-IT" sz="1600" b="1" dirty="0">
                <a:solidFill>
                  <a:srgbClr val="2B5481"/>
                </a:solidFill>
              </a:rPr>
              <a:t>d</a:t>
            </a:r>
            <a:r>
              <a:rPr lang="el-GR" sz="1600" b="1" dirty="0">
                <a:solidFill>
                  <a:srgbClr val="2B5481"/>
                </a:solidFill>
                <a:cs typeface="Times New Roman" pitchFamily="18" charset="0"/>
              </a:rPr>
              <a:t>τ</a:t>
            </a:r>
            <a:r>
              <a:rPr lang="it-IT" sz="1600" b="1" dirty="0">
                <a:solidFill>
                  <a:srgbClr val="2B5481"/>
                </a:solidFill>
                <a:cs typeface="Times New Roman" pitchFamily="18" charset="0"/>
              </a:rPr>
              <a:t> nell’intorno di (r, </a:t>
            </a:r>
            <a:r>
              <a:rPr lang="el-GR" sz="1600" b="1" dirty="0">
                <a:solidFill>
                  <a:srgbClr val="2B5481"/>
                </a:solidFill>
                <a:cs typeface="Times New Roman" pitchFamily="18" charset="0"/>
              </a:rPr>
              <a:t>θ</a:t>
            </a:r>
            <a:r>
              <a:rPr lang="it-IT" sz="1600" b="1" dirty="0">
                <a:solidFill>
                  <a:srgbClr val="2B5481"/>
                </a:solidFill>
                <a:cs typeface="Times New Roman" pitchFamily="18" charset="0"/>
              </a:rPr>
              <a:t>, </a:t>
            </a:r>
            <a:r>
              <a:rPr lang="el-GR" sz="1600" b="1" dirty="0">
                <a:solidFill>
                  <a:srgbClr val="2B5481"/>
                </a:solidFill>
                <a:cs typeface="Times New Roman" pitchFamily="18" charset="0"/>
              </a:rPr>
              <a:t>φ</a:t>
            </a:r>
            <a:r>
              <a:rPr lang="it-IT" sz="1600" b="1" dirty="0" smtClean="0">
                <a:solidFill>
                  <a:srgbClr val="2B5481"/>
                </a:solidFill>
                <a:cs typeface="Times New Roman" pitchFamily="18" charset="0"/>
              </a:rPr>
              <a:t>) nello </a:t>
            </a:r>
            <a:r>
              <a:rPr lang="it-IT" sz="1600" b="1" dirty="0">
                <a:solidFill>
                  <a:srgbClr val="2B5481"/>
                </a:solidFill>
                <a:cs typeface="Times New Roman" pitchFamily="18" charset="0"/>
              </a:rPr>
              <a:t>stato quantico n, l, m</a:t>
            </a:r>
          </a:p>
        </p:txBody>
      </p:sp>
      <p:sp>
        <p:nvSpPr>
          <p:cNvPr id="4" name="Rettangolo 3"/>
          <p:cNvSpPr/>
          <p:nvPr/>
        </p:nvSpPr>
        <p:spPr>
          <a:xfrm>
            <a:off x="7415539" y="2348880"/>
            <a:ext cx="16209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per ogni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E</a:t>
            </a:r>
            <a:r>
              <a:rPr lang="it-IT" sz="1800" baseline="-25000" dirty="0" smtClean="0">
                <a:solidFill>
                  <a:srgbClr val="2E5E8E"/>
                </a:solidFill>
                <a:cs typeface="Times New Roman" pitchFamily="18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n</a:t>
            </a:r>
            <a:r>
              <a:rPr lang="it-IT" sz="1800" baseline="30000" dirty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stati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quantici</a:t>
            </a:r>
          </a:p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i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soenergetici</a:t>
            </a:r>
            <a:endParaRPr lang="it-IT" sz="1800" dirty="0" smtClean="0">
              <a:solidFill>
                <a:srgbClr val="2E5E8E"/>
              </a:solidFill>
              <a:latin typeface="Tahoma" pitchFamily="34" charset="0"/>
            </a:endParaRPr>
          </a:p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(degeneri)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6767467" y="1556792"/>
            <a:ext cx="468829" cy="27363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7308304" y="2132856"/>
            <a:ext cx="1728192" cy="15624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572000" y="5661248"/>
            <a:ext cx="360040" cy="24564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9" name="Freccia circolare a sinistra 8"/>
          <p:cNvSpPr/>
          <p:nvPr/>
        </p:nvSpPr>
        <p:spPr>
          <a:xfrm rot="20025860">
            <a:off x="7763486" y="5573945"/>
            <a:ext cx="340775" cy="83564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4464496" cy="432792"/>
          </a:xfrm>
          <a:ln w="254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it-IT" sz="2000" b="1" dirty="0" smtClean="0">
                <a:solidFill>
                  <a:srgbClr val="2E5E8E"/>
                </a:solidFill>
                <a:effectLst/>
                <a:latin typeface="Comic Sans MS" panose="030F0702030302020204" pitchFamily="66" charset="0"/>
              </a:rPr>
              <a:t>Forma e dimensione degli orbitali</a:t>
            </a:r>
            <a:endParaRPr lang="it-IT" sz="3200" b="1" dirty="0" smtClean="0">
              <a:solidFill>
                <a:srgbClr val="2E5E8E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9252" y="4293096"/>
            <a:ext cx="3677957" cy="2016224"/>
          </a:xfrm>
          <a:ln w="254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Dato un incremento dr,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it-IT" sz="2000" baseline="30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sz="2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-25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n0</a:t>
            </a:r>
            <a:r>
              <a:rPr lang="it-IT" sz="2000" baseline="30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 (r) dr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fornisce la probabilità di trovare l’elettrone ovunque all’interno di un guscio sferico di spessore dr,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2E5E8E"/>
                </a:solidFill>
                <a:latin typeface="Times New Roman" pitchFamily="18" charset="0"/>
                <a:cs typeface="Times New Roman" pitchFamily="18" charset="0"/>
              </a:rPr>
              <a:t>a distanza r dal nucleo</a:t>
            </a:r>
            <a:endParaRPr lang="it-IT" sz="2000" dirty="0" smtClean="0">
              <a:solidFill>
                <a:srgbClr val="2E5E8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867847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b="1" dirty="0" smtClean="0">
                <a:solidFill>
                  <a:srgbClr val="2E5E8E"/>
                </a:solidFill>
              </a:rPr>
              <a:t>n = l,2,3…	l </a:t>
            </a:r>
            <a:r>
              <a:rPr lang="it-IT" sz="1800" b="1" dirty="0">
                <a:solidFill>
                  <a:srgbClr val="2E5E8E"/>
                </a:solidFill>
              </a:rPr>
              <a:t>= </a:t>
            </a:r>
            <a:r>
              <a:rPr lang="it-IT" sz="1800" b="1" dirty="0" smtClean="0">
                <a:solidFill>
                  <a:srgbClr val="2E5E8E"/>
                </a:solidFill>
              </a:rPr>
              <a:t>0	</a:t>
            </a:r>
            <a:r>
              <a:rPr lang="el-GR" sz="1800" b="1" dirty="0">
                <a:solidFill>
                  <a:srgbClr val="2E5E8E"/>
                </a:solidFill>
                <a:cs typeface="Times New Roman" pitchFamily="18" charset="0"/>
              </a:rPr>
              <a:t> ψ</a:t>
            </a:r>
            <a:r>
              <a:rPr lang="it-IT" sz="1800" b="1" baseline="-25000" dirty="0">
                <a:solidFill>
                  <a:srgbClr val="2E5E8E"/>
                </a:solidFill>
                <a:cs typeface="Times New Roman" pitchFamily="18" charset="0"/>
              </a:rPr>
              <a:t>n0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(r) </a:t>
            </a: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	</a:t>
            </a:r>
            <a:r>
              <a:rPr lang="it-IT" sz="1800" dirty="0" smtClean="0">
                <a:solidFill>
                  <a:srgbClr val="FFFFFF"/>
                </a:solidFill>
                <a:cs typeface="Times New Roman" pitchFamily="18" charset="0"/>
              </a:rPr>
              <a:t>		</a:t>
            </a:r>
            <a:r>
              <a:rPr lang="it-IT" sz="2000" b="1" dirty="0" smtClean="0">
                <a:solidFill>
                  <a:srgbClr val="2E5E8E"/>
                </a:solidFill>
                <a:latin typeface="Comic Sans MS" panose="030F0702030302020204" pitchFamily="66" charset="0"/>
                <a:cs typeface="Times New Roman" pitchFamily="18" charset="0"/>
              </a:rPr>
              <a:t>Orbitali s</a:t>
            </a:r>
            <a:endParaRPr lang="it-IT" sz="2000" b="1" dirty="0">
              <a:solidFill>
                <a:srgbClr val="2E5E8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59280" y="1458884"/>
            <a:ext cx="354456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simmetria 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sferica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rispetto al nucleo</a:t>
            </a:r>
          </a:p>
        </p:txBody>
      </p:sp>
      <p:pic>
        <p:nvPicPr>
          <p:cNvPr id="7" name="Picture 3" descr="06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50291"/>
          <a:stretch/>
        </p:blipFill>
        <p:spPr bwMode="auto">
          <a:xfrm>
            <a:off x="345234" y="1417905"/>
            <a:ext cx="4252404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439214" y="1835532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u="sng" dirty="0" smtClean="0">
                <a:solidFill>
                  <a:srgbClr val="2E5E8E"/>
                </a:solidFill>
                <a:cs typeface="Times New Roman" pitchFamily="18" charset="0"/>
              </a:rPr>
              <a:t>Rappresentazione grafica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: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32040" y="2195572"/>
            <a:ext cx="3839513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metodo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tridimensionale: ombreggiature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5192150"/>
            <a:ext cx="28083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Inoltre:   r</a:t>
            </a:r>
            <a:r>
              <a:rPr lang="it-IT" sz="1800" baseline="30000" dirty="0" smtClean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R</a:t>
            </a:r>
            <a:r>
              <a:rPr lang="it-IT" sz="1800" baseline="-25000" dirty="0">
                <a:solidFill>
                  <a:srgbClr val="2E5E8E"/>
                </a:solidFill>
                <a:cs typeface="Times New Roman" pitchFamily="18" charset="0"/>
              </a:rPr>
              <a:t>n0</a:t>
            </a:r>
            <a:r>
              <a:rPr lang="it-IT" sz="1800" baseline="30000" dirty="0">
                <a:solidFill>
                  <a:srgbClr val="2E5E8E"/>
                </a:solidFill>
                <a:cs typeface="Times New Roman" pitchFamily="18" charset="0"/>
              </a:rPr>
              <a:t>2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(r) </a:t>
            </a:r>
            <a:r>
              <a:rPr lang="it-IT" sz="1800" i="1" dirty="0">
                <a:solidFill>
                  <a:srgbClr val="2E5E8E"/>
                </a:solidFill>
                <a:cs typeface="Times New Roman" pitchFamily="18" charset="0"/>
              </a:rPr>
              <a:t>vs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r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 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distribuzione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di probabilità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radiale </a:t>
            </a:r>
            <a:r>
              <a:rPr lang="it-IT" sz="1800" i="1" dirty="0" smtClean="0">
                <a:solidFill>
                  <a:srgbClr val="2E5E8E"/>
                </a:solidFill>
                <a:cs typeface="Times New Roman" pitchFamily="18" charset="0"/>
              </a:rPr>
              <a:t>vs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r</a:t>
            </a: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9" name="Freccia circolare in su 8"/>
          <p:cNvSpPr/>
          <p:nvPr/>
        </p:nvSpPr>
        <p:spPr>
          <a:xfrm rot="20977080" flipH="1">
            <a:off x="4391371" y="2635444"/>
            <a:ext cx="1006181" cy="345683"/>
          </a:xfrm>
          <a:prstGeom prst="curved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3" name="Freccia circolare in su 12"/>
          <p:cNvSpPr/>
          <p:nvPr/>
        </p:nvSpPr>
        <p:spPr>
          <a:xfrm rot="20977080" flipH="1">
            <a:off x="4450896" y="3876873"/>
            <a:ext cx="1006181" cy="345683"/>
          </a:xfrm>
          <a:prstGeom prst="curved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521724" y="739432"/>
            <a:ext cx="1858588" cy="647269"/>
          </a:xfrm>
          <a:prstGeom prst="ellipse">
            <a:avLst/>
          </a:prstGeom>
          <a:noFill/>
          <a:ln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46861" y="3212976"/>
            <a:ext cx="3781995" cy="5355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grafico:   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distribuzione della densità di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probabilità </a:t>
            </a:r>
            <a:r>
              <a:rPr lang="it-IT" sz="1800" i="1" dirty="0" smtClean="0">
                <a:solidFill>
                  <a:srgbClr val="2E5E8E"/>
                </a:solidFill>
                <a:cs typeface="Times New Roman" pitchFamily="18" charset="0"/>
              </a:rPr>
              <a:t>vs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r</a:t>
            </a: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71" y="4920462"/>
            <a:ext cx="1899069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3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562223"/>
            <a:ext cx="4320480" cy="346497"/>
          </a:xfrm>
          <a:noFill/>
          <a:ln w="254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it-IT" sz="2000" b="1" dirty="0" smtClean="0">
                <a:solidFill>
                  <a:srgbClr val="2E5E8E"/>
                </a:solidFill>
                <a:effectLst/>
                <a:latin typeface="Comic Sans MS" panose="030F0702030302020204" pitchFamily="66" charset="0"/>
              </a:rPr>
              <a:t>Forma e dimensione degli orbitali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1520" y="122869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b="1" dirty="0">
                <a:solidFill>
                  <a:srgbClr val="2E5E8E"/>
                </a:solidFill>
              </a:rPr>
              <a:t>n = </a:t>
            </a:r>
            <a:r>
              <a:rPr lang="it-IT" sz="1800" b="1" dirty="0" smtClean="0">
                <a:solidFill>
                  <a:srgbClr val="2E5E8E"/>
                </a:solidFill>
              </a:rPr>
              <a:t>2,3</a:t>
            </a:r>
            <a:r>
              <a:rPr lang="it-IT" sz="1800" b="1" dirty="0">
                <a:solidFill>
                  <a:srgbClr val="2E5E8E"/>
                </a:solidFill>
              </a:rPr>
              <a:t>…		</a:t>
            </a:r>
            <a:r>
              <a:rPr lang="it-IT" sz="1800" b="1" dirty="0" smtClean="0">
                <a:solidFill>
                  <a:srgbClr val="2E5E8E"/>
                </a:solidFill>
              </a:rPr>
              <a:t>l </a:t>
            </a:r>
            <a:r>
              <a:rPr lang="it-IT" sz="1800" b="1" dirty="0">
                <a:solidFill>
                  <a:srgbClr val="2E5E8E"/>
                </a:solidFill>
              </a:rPr>
              <a:t>= </a:t>
            </a:r>
            <a:r>
              <a:rPr lang="it-IT" sz="1800" b="1" dirty="0" smtClean="0">
                <a:solidFill>
                  <a:srgbClr val="2E5E8E"/>
                </a:solidFill>
              </a:rPr>
              <a:t>1	m = -1, 0, +1</a:t>
            </a:r>
            <a:r>
              <a:rPr lang="it-IT" sz="1800" b="1" dirty="0">
                <a:solidFill>
                  <a:srgbClr val="2E5E8E"/>
                </a:solidFill>
              </a:rPr>
              <a:t>	</a:t>
            </a:r>
            <a:r>
              <a:rPr lang="el-GR" sz="1800" b="1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="1" baseline="-25000" dirty="0" smtClean="0">
                <a:solidFill>
                  <a:srgbClr val="2E5E8E"/>
                </a:solidFill>
                <a:cs typeface="Times New Roman" pitchFamily="18" charset="0"/>
              </a:rPr>
              <a:t>n1  </a:t>
            </a: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>
                <a:solidFill>
                  <a:srgbClr val="FFFFFF"/>
                </a:solidFill>
                <a:cs typeface="Times New Roman" pitchFamily="18" charset="0"/>
              </a:rPr>
              <a:t>	</a:t>
            </a:r>
            <a:r>
              <a:rPr lang="it-IT" sz="1800" dirty="0" smtClean="0">
                <a:solidFill>
                  <a:srgbClr val="FFFFFF"/>
                </a:solidFill>
                <a:cs typeface="Times New Roman" pitchFamily="18" charset="0"/>
              </a:rPr>
              <a:t>                      </a:t>
            </a:r>
            <a:r>
              <a:rPr lang="it-IT" sz="2000" b="1" dirty="0" smtClean="0">
                <a:solidFill>
                  <a:srgbClr val="2E5E8E"/>
                </a:solidFill>
                <a:latin typeface="Comic Sans MS" panose="030F0702030302020204" pitchFamily="66" charset="0"/>
                <a:cs typeface="Times New Roman" pitchFamily="18" charset="0"/>
              </a:rPr>
              <a:t>Orbitali p</a:t>
            </a:r>
            <a:endParaRPr lang="it-IT" sz="2000" b="1" dirty="0">
              <a:solidFill>
                <a:srgbClr val="2E5E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 descr="02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3" t="14803" r="1870" b="27806"/>
          <a:stretch/>
        </p:blipFill>
        <p:spPr>
          <a:xfrm>
            <a:off x="107504" y="2173984"/>
            <a:ext cx="6629549" cy="22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660232" y="1818924"/>
            <a:ext cx="232627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simmetria 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non sferica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7061657" y="2123564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</a:rPr>
              <a:t>TRE orbitali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aseline="-25000" dirty="0">
                <a:solidFill>
                  <a:srgbClr val="2E5E8E"/>
                </a:solidFill>
                <a:cs typeface="Times New Roman" pitchFamily="18" charset="0"/>
              </a:rPr>
              <a:t>n1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04248" y="2892537"/>
            <a:ext cx="2185214" cy="24806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combinazioni lineari </a:t>
            </a:r>
            <a:endParaRPr lang="it-IT" sz="18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3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Orbitali 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np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:</a:t>
            </a: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y</a:t>
            </a:r>
            <a:r>
              <a:rPr lang="it-IT" sz="3200" b="1" baseline="-25000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it-IT" sz="3200" b="1" dirty="0" smtClean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t-IT" sz="3200" b="1" baseline="-25000" dirty="0" smtClean="0">
                <a:solidFill>
                  <a:srgbClr val="C00000"/>
                </a:solidFill>
                <a:cs typeface="Times New Roman" pitchFamily="18" charset="0"/>
              </a:rPr>
              <a:t>z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stessa forma  </a:t>
            </a:r>
            <a:endParaRPr lang="it-IT" sz="18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ma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diverse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orientazioni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7884368" y="2441452"/>
            <a:ext cx="0" cy="339476"/>
          </a:xfrm>
          <a:prstGeom prst="straightConnector1">
            <a:avLst/>
          </a:prstGeom>
          <a:ln w="25400">
            <a:solidFill>
              <a:srgbClr val="2E5E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53271" y="4843260"/>
            <a:ext cx="41217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- Massima 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ampiezza lungo gli assi x, y, z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1560" y="5048134"/>
            <a:ext cx="60121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- Piani nodali </a:t>
            </a:r>
            <a:r>
              <a:rPr lang="it-IT" sz="1800" b="1" dirty="0" err="1" smtClean="0">
                <a:solidFill>
                  <a:srgbClr val="2E5E8E"/>
                </a:solidFill>
                <a:cs typeface="Times New Roman" pitchFamily="18" charset="0"/>
              </a:rPr>
              <a:t>xy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it-IT" sz="1800" b="1" dirty="0" err="1">
                <a:solidFill>
                  <a:srgbClr val="2E5E8E"/>
                </a:solidFill>
                <a:cs typeface="Times New Roman" pitchFamily="18" charset="0"/>
              </a:rPr>
              <a:t>xz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it-IT" sz="1800" b="1" dirty="0" err="1" smtClean="0">
                <a:solidFill>
                  <a:srgbClr val="2E5E8E"/>
                </a:solidFill>
                <a:cs typeface="Times New Roman" pitchFamily="18" charset="0"/>
              </a:rPr>
              <a:t>yz</a:t>
            </a: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: la 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funzione si annulla e </a:t>
            </a: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cambia segno </a:t>
            </a:r>
            <a:endParaRPr lang="it-IT" sz="1800" b="1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26160" y="378032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x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15003" y="3780329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smtClean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t-IT" sz="3200" b="1" baseline="-25000" dirty="0" smtClean="0">
                <a:solidFill>
                  <a:srgbClr val="C00000"/>
                </a:solidFill>
                <a:cs typeface="Times New Roman" pitchFamily="18" charset="0"/>
              </a:rPr>
              <a:t>z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63688" y="378032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err="1" smtClean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t-IT" sz="3200" b="1" baseline="-25000" dirty="0" err="1" smtClean="0">
                <a:solidFill>
                  <a:srgbClr val="C00000"/>
                </a:solidFill>
                <a:cs typeface="Times New Roman" pitchFamily="18" charset="0"/>
              </a:rPr>
              <a:t>y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736259" y="1124744"/>
            <a:ext cx="1858588" cy="576064"/>
          </a:xfrm>
          <a:prstGeom prst="ellipse">
            <a:avLst/>
          </a:prstGeom>
          <a:noFill/>
          <a:ln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67380"/>
            <a:ext cx="3881191" cy="369332"/>
          </a:xfrm>
          <a:prstGeom prst="rect">
            <a:avLst/>
          </a:prstGeom>
          <a:ln w="254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b="1" dirty="0">
                <a:solidFill>
                  <a:srgbClr val="2E5E8E"/>
                </a:solidFill>
                <a:latin typeface="Comic Sans MS" panose="030F0702030302020204" pitchFamily="66" charset="0"/>
              </a:rPr>
              <a:t>Forma e dimensione degli orbitali</a:t>
            </a:r>
          </a:p>
        </p:txBody>
      </p:sp>
      <p:pic>
        <p:nvPicPr>
          <p:cNvPr id="7" name="Picture 3" descr="0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354" b="20750"/>
          <a:stretch>
            <a:fillRect/>
          </a:stretch>
        </p:blipFill>
        <p:spPr>
          <a:xfrm>
            <a:off x="179512" y="1327734"/>
            <a:ext cx="5887072" cy="3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7162" y="940658"/>
            <a:ext cx="8615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</a:rPr>
              <a:t>n = </a:t>
            </a:r>
            <a:r>
              <a:rPr lang="it-IT" sz="1800" dirty="0" smtClean="0">
                <a:solidFill>
                  <a:srgbClr val="2E5E8E"/>
                </a:solidFill>
              </a:rPr>
              <a:t>3</a:t>
            </a:r>
            <a:r>
              <a:rPr lang="it-IT" sz="1800" dirty="0">
                <a:solidFill>
                  <a:srgbClr val="2E5E8E"/>
                </a:solidFill>
              </a:rPr>
              <a:t>…	</a:t>
            </a:r>
            <a:r>
              <a:rPr lang="it-IT" sz="1800" dirty="0" smtClean="0">
                <a:solidFill>
                  <a:srgbClr val="2E5E8E"/>
                </a:solidFill>
              </a:rPr>
              <a:t>l </a:t>
            </a:r>
            <a:r>
              <a:rPr lang="it-IT" sz="1800" dirty="0">
                <a:solidFill>
                  <a:srgbClr val="2E5E8E"/>
                </a:solidFill>
              </a:rPr>
              <a:t>= </a:t>
            </a:r>
            <a:r>
              <a:rPr lang="it-IT" sz="1800" dirty="0" smtClean="0">
                <a:solidFill>
                  <a:srgbClr val="2E5E8E"/>
                </a:solidFill>
              </a:rPr>
              <a:t>2</a:t>
            </a:r>
            <a:r>
              <a:rPr lang="it-IT" sz="1800" dirty="0">
                <a:solidFill>
                  <a:srgbClr val="2E5E8E"/>
                </a:solidFill>
              </a:rPr>
              <a:t>	m </a:t>
            </a:r>
            <a:r>
              <a:rPr lang="it-IT" sz="1800" dirty="0" smtClean="0">
                <a:solidFill>
                  <a:srgbClr val="2E5E8E"/>
                </a:solidFill>
              </a:rPr>
              <a:t>= -2, </a:t>
            </a:r>
            <a:r>
              <a:rPr lang="it-IT" sz="1800" dirty="0">
                <a:solidFill>
                  <a:srgbClr val="2E5E8E"/>
                </a:solidFill>
              </a:rPr>
              <a:t>-1, </a:t>
            </a:r>
            <a:r>
              <a:rPr lang="it-IT" sz="1800" dirty="0" smtClean="0">
                <a:solidFill>
                  <a:srgbClr val="2E5E8E"/>
                </a:solidFill>
              </a:rPr>
              <a:t>0, </a:t>
            </a:r>
            <a:r>
              <a:rPr lang="it-IT" sz="1800" dirty="0">
                <a:solidFill>
                  <a:srgbClr val="2E5E8E"/>
                </a:solidFill>
              </a:rPr>
              <a:t>+</a:t>
            </a:r>
            <a:r>
              <a:rPr lang="it-IT" sz="1800" dirty="0" smtClean="0">
                <a:solidFill>
                  <a:srgbClr val="2E5E8E"/>
                </a:solidFill>
              </a:rPr>
              <a:t>1, +2</a:t>
            </a:r>
            <a:r>
              <a:rPr lang="it-IT" sz="1800" dirty="0">
                <a:solidFill>
                  <a:srgbClr val="2E5E8E"/>
                </a:solidFill>
              </a:rPr>
              <a:t>	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aseline="-25000" dirty="0" smtClean="0">
                <a:solidFill>
                  <a:srgbClr val="2E5E8E"/>
                </a:solidFill>
                <a:cs typeface="Times New Roman" pitchFamily="18" charset="0"/>
              </a:rPr>
              <a:t>n2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	      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             </a:t>
            </a:r>
            <a:r>
              <a:rPr lang="it-IT" sz="2000" b="1" dirty="0" smtClean="0">
                <a:solidFill>
                  <a:srgbClr val="2E5E8E"/>
                </a:solidFill>
                <a:latin typeface="Comic Sans MS" panose="030F0702030302020204" pitchFamily="66" charset="0"/>
                <a:cs typeface="Times New Roman" pitchFamily="18" charset="0"/>
              </a:rPr>
              <a:t>Orbitali d</a:t>
            </a:r>
            <a:endParaRPr lang="it-IT" sz="2000" b="1" dirty="0">
              <a:solidFill>
                <a:srgbClr val="2E5E8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72200" y="1458884"/>
            <a:ext cx="253752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simmetria non </a:t>
            </a: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sferica</a:t>
            </a:r>
            <a:endParaRPr lang="it-IT" sz="1800" b="1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39332" y="1763524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>
                <a:solidFill>
                  <a:srgbClr val="2E5E8E"/>
                </a:solidFill>
              </a:rPr>
              <a:t>CINQUE orbitali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aseline="-25000" dirty="0">
                <a:solidFill>
                  <a:srgbClr val="2E5E8E"/>
                </a:solidFill>
                <a:cs typeface="Times New Roman" pitchFamily="18" charset="0"/>
              </a:rPr>
              <a:t>n2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84168" y="2487896"/>
            <a:ext cx="3024336" cy="40318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combinazioni lineari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4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Orbitali 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nd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:</a:t>
            </a: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xy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yz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xz</a:t>
            </a:r>
            <a:r>
              <a:rPr lang="it-IT" sz="3200" b="1" baseline="-250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it-IT" sz="3200" b="1" baseline="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it-IT" sz="3200" b="1" baseline="-25000" dirty="0">
                <a:solidFill>
                  <a:srgbClr val="C00000"/>
                </a:solidFill>
                <a:cs typeface="Times New Roman" pitchFamily="18" charset="0"/>
              </a:rPr>
              <a:t>-y</a:t>
            </a:r>
            <a:r>
              <a:rPr lang="it-IT" sz="3200" b="1" baseline="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stessa forma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ma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diverse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orientazioni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+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b="1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b="1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b="1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b="1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b="1" dirty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b="1" dirty="0">
              <a:solidFill>
                <a:srgbClr val="2E5E8E"/>
              </a:solidFill>
              <a:cs typeface="Times New Roman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596336" y="2060848"/>
            <a:ext cx="0" cy="3394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372200" y="5157192"/>
            <a:ext cx="2592288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un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QUINTO orbitale </a:t>
            </a:r>
            <a:r>
              <a:rPr lang="it-IT" sz="1800" dirty="0" err="1" smtClean="0">
                <a:solidFill>
                  <a:srgbClr val="2E5E8E"/>
                </a:solidFill>
                <a:cs typeface="Times New Roman" pitchFamily="18" charset="0"/>
              </a:rPr>
              <a:t>nd</a:t>
            </a:r>
            <a:endParaRPr lang="it-IT" sz="18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smtClean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it-IT" sz="3200" b="1" baseline="300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2000" baseline="30000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forma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diversa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5701781"/>
            <a:ext cx="51125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Massima ampiezza a 45° nei piani </a:t>
            </a:r>
            <a:r>
              <a:rPr lang="it-IT" sz="1800" dirty="0" err="1">
                <a:solidFill>
                  <a:srgbClr val="2E5E8E"/>
                </a:solidFill>
                <a:cs typeface="Times New Roman" pitchFamily="18" charset="0"/>
              </a:rPr>
              <a:t>xy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it-IT" sz="1800" dirty="0" err="1">
                <a:solidFill>
                  <a:srgbClr val="2E5E8E"/>
                </a:solidFill>
                <a:cs typeface="Times New Roman" pitchFamily="18" charset="0"/>
              </a:rPr>
              <a:t>xz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it-IT" sz="1800" dirty="0" err="1">
                <a:solidFill>
                  <a:srgbClr val="2E5E8E"/>
                </a:solidFill>
                <a:cs typeface="Times New Roman" pitchFamily="18" charset="0"/>
              </a:rPr>
              <a:t>yz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e lungo gli assi sul piano </a:t>
            </a:r>
            <a:r>
              <a:rPr lang="it-IT" sz="1800" dirty="0" err="1">
                <a:solidFill>
                  <a:srgbClr val="2E5E8E"/>
                </a:solidFill>
                <a:cs typeface="Times New Roman" pitchFamily="18" charset="0"/>
              </a:rPr>
              <a:t>xy</a:t>
            </a: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375613" y="2640213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err="1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err="1">
                <a:solidFill>
                  <a:srgbClr val="C00000"/>
                </a:solidFill>
                <a:cs typeface="Times New Roman" pitchFamily="18" charset="0"/>
              </a:rPr>
              <a:t>xy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19872" y="2596262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err="1" smtClean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err="1" smtClean="0">
                <a:solidFill>
                  <a:srgbClr val="C00000"/>
                </a:solidFill>
                <a:cs typeface="Times New Roman" pitchFamily="18" charset="0"/>
              </a:rPr>
              <a:t>xz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352050" y="2596262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err="1" smtClean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err="1" smtClean="0">
                <a:solidFill>
                  <a:srgbClr val="C00000"/>
                </a:solidFill>
                <a:cs typeface="Times New Roman" pitchFamily="18" charset="0"/>
              </a:rPr>
              <a:t>yz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95736" y="4437112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it-IT" sz="3200" b="1" baseline="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it-IT" sz="3200" b="1" baseline="-25000" dirty="0">
                <a:solidFill>
                  <a:srgbClr val="C00000"/>
                </a:solidFill>
                <a:cs typeface="Times New Roman" pitchFamily="18" charset="0"/>
              </a:rPr>
              <a:t>-y</a:t>
            </a:r>
            <a:r>
              <a:rPr lang="it-IT" sz="3200" b="1" baseline="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49324" y="4437112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3200" b="1" dirty="0" smtClean="0">
                <a:solidFill>
                  <a:srgbClr val="C00000"/>
                </a:solidFill>
                <a:cs typeface="Times New Roman" pitchFamily="18" charset="0"/>
              </a:rPr>
              <a:t>d</a:t>
            </a:r>
            <a:r>
              <a:rPr lang="it-IT" sz="3200" b="1" baseline="-25000" dirty="0" smtClean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it-IT" sz="3200" b="1" baseline="300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endParaRPr lang="it-IT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6732240" y="837515"/>
            <a:ext cx="1858588" cy="647269"/>
          </a:xfrm>
          <a:prstGeom prst="ellipse">
            <a:avLst/>
          </a:prstGeom>
          <a:noFill/>
          <a:ln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2555776" y="188640"/>
            <a:ext cx="352839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80112" y="1390645"/>
            <a:ext cx="23918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u="sng" dirty="0">
                <a:solidFill>
                  <a:srgbClr val="2E5E8E"/>
                </a:solidFill>
                <a:cs typeface="Times New Roman" pitchFamily="18" charset="0"/>
              </a:rPr>
              <a:t>Nota: </a:t>
            </a:r>
            <a:endParaRPr lang="it-IT" sz="1800" u="sng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u="sng" dirty="0" smtClean="0">
                <a:solidFill>
                  <a:srgbClr val="2E5E8E"/>
                </a:solidFill>
                <a:cs typeface="Times New Roman" pitchFamily="18" charset="0"/>
              </a:rPr>
              <a:t>tutte </a:t>
            </a:r>
            <a:r>
              <a:rPr lang="it-IT" sz="1800" u="sng" dirty="0">
                <a:solidFill>
                  <a:srgbClr val="2E5E8E"/>
                </a:solidFill>
                <a:cs typeface="Times New Roman" pitchFamily="18" charset="0"/>
              </a:rPr>
              <a:t>le funzioni radiali </a:t>
            </a:r>
            <a:endParaRPr lang="it-IT" sz="1800" u="sng" dirty="0" smtClean="0">
              <a:solidFill>
                <a:srgbClr val="2E5E8E"/>
              </a:solidFill>
              <a:cs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u="sng" dirty="0" smtClean="0">
                <a:solidFill>
                  <a:srgbClr val="2E5E8E"/>
                </a:solidFill>
                <a:cs typeface="Times New Roman" pitchFamily="18" charset="0"/>
              </a:rPr>
              <a:t>si </a:t>
            </a:r>
            <a:r>
              <a:rPr lang="it-IT" sz="1800" u="sng" dirty="0">
                <a:solidFill>
                  <a:srgbClr val="2E5E8E"/>
                </a:solidFill>
                <a:cs typeface="Times New Roman" pitchFamily="18" charset="0"/>
              </a:rPr>
              <a:t>annullano sul </a:t>
            </a:r>
            <a:r>
              <a:rPr lang="it-IT" sz="1800" u="sng" dirty="0" smtClean="0">
                <a:solidFill>
                  <a:srgbClr val="2E5E8E"/>
                </a:solidFill>
                <a:cs typeface="Times New Roman" pitchFamily="18" charset="0"/>
              </a:rPr>
              <a:t>nucleo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u="sng" dirty="0" smtClean="0">
                <a:solidFill>
                  <a:srgbClr val="2E5E8E"/>
                </a:solidFill>
                <a:cs typeface="Times New Roman" pitchFamily="18" charset="0"/>
              </a:rPr>
              <a:t> </a:t>
            </a:r>
            <a:r>
              <a:rPr lang="it-IT" sz="1800" u="sng" dirty="0">
                <a:solidFill>
                  <a:srgbClr val="2E5E8E"/>
                </a:solidFill>
                <a:cs typeface="Times New Roman" pitchFamily="18" charset="0"/>
              </a:rPr>
              <a:t>tranne le ns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2697" y="332656"/>
            <a:ext cx="1904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srgbClr val="C00000"/>
                </a:solidFill>
              </a:rPr>
              <a:t>E le </a:t>
            </a:r>
            <a:r>
              <a:rPr lang="it-IT" sz="2000" dirty="0" smtClean="0">
                <a:solidFill>
                  <a:srgbClr val="C00000"/>
                </a:solidFill>
              </a:rPr>
              <a:t>dimensioni?</a:t>
            </a:r>
            <a:endParaRPr lang="it-IT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81158" y="404664"/>
            <a:ext cx="242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u="sng" dirty="0">
                <a:solidFill>
                  <a:srgbClr val="2B5481"/>
                </a:solidFill>
              </a:rPr>
              <a:t>L’atomo non ha confini!</a:t>
            </a:r>
          </a:p>
        </p:txBody>
      </p:sp>
      <p:pic>
        <p:nvPicPr>
          <p:cNvPr id="7" name="Picture 4" descr="wil coyot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1009650" cy="1133475"/>
          </a:xfrm>
          <a:prstGeom prst="teardro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1520" y="1052736"/>
            <a:ext cx="5112568" cy="2308324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ma un limite </a:t>
            </a:r>
            <a:r>
              <a:rPr lang="it-IT" sz="1800" dirty="0">
                <a:solidFill>
                  <a:srgbClr val="2E5E8E"/>
                </a:solidFill>
              </a:rPr>
              <a:t>arbitrario</a:t>
            </a:r>
            <a:r>
              <a:rPr lang="it-IT" sz="1800" dirty="0" smtClean="0">
                <a:solidFill>
                  <a:srgbClr val="2E5E8E"/>
                </a:solidFill>
              </a:rPr>
              <a:t>: 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contorno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all’interno del quale si ha una probabilità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definita di trovare l’elettrone (es. 90% )</a:t>
            </a:r>
          </a:p>
          <a:p>
            <a:pPr algn="l">
              <a:spcBef>
                <a:spcPct val="0"/>
              </a:spcBef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Oppure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  <a:cs typeface="Times New Roman" pitchFamily="18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contorno in cui si ha la massima probabilità di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trovare l’elettrone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.</a:t>
            </a:r>
            <a:endParaRPr lang="el-GR" sz="1800" dirty="0">
              <a:solidFill>
                <a:srgbClr val="2E5E8E"/>
              </a:solidFill>
              <a:cs typeface="Times New Roman" pitchFamily="18" charset="0"/>
            </a:endParaRPr>
          </a:p>
        </p:txBody>
      </p:sp>
      <p:pic>
        <p:nvPicPr>
          <p:cNvPr id="12" name="Picture 4" descr="dext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1" y="3429000"/>
            <a:ext cx="857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127180" y="34290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b="1" dirty="0">
                <a:solidFill>
                  <a:srgbClr val="2E5E8E"/>
                </a:solidFill>
              </a:rPr>
              <a:t>Riassumendo</a:t>
            </a:r>
            <a:endParaRPr lang="it-IT" sz="1800" b="1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38240" y="3790781"/>
            <a:ext cx="2829704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per Atomo </a:t>
            </a:r>
            <a:r>
              <a:rPr lang="it-IT" sz="1800" dirty="0" err="1">
                <a:solidFill>
                  <a:srgbClr val="2E5E8E"/>
                </a:solidFill>
              </a:rPr>
              <a:t>Monoelettronico</a:t>
            </a:r>
            <a:r>
              <a:rPr lang="it-IT" sz="1800" dirty="0">
                <a:solidFill>
                  <a:srgbClr val="2E5E8E"/>
                </a:solidFill>
              </a:rPr>
              <a:t> </a:t>
            </a:r>
            <a:endParaRPr lang="it-IT" sz="1800" dirty="0" smtClean="0">
              <a:solidFill>
                <a:srgbClr val="2E5E8E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it-IT" sz="1800" u="sng" dirty="0" smtClean="0">
                <a:solidFill>
                  <a:srgbClr val="2E5E8E"/>
                </a:solidFill>
              </a:rPr>
              <a:t>E </a:t>
            </a:r>
            <a:r>
              <a:rPr lang="it-IT" sz="1800" u="sng" dirty="0">
                <a:solidFill>
                  <a:srgbClr val="2E5E8E"/>
                </a:solidFill>
              </a:rPr>
              <a:t>dipende solo da </a:t>
            </a:r>
            <a:r>
              <a:rPr lang="it-IT" sz="1800" b="1" u="sng" dirty="0">
                <a:solidFill>
                  <a:srgbClr val="2E5E8E"/>
                </a:solidFill>
              </a:rPr>
              <a:t>n</a:t>
            </a:r>
            <a:r>
              <a:rPr lang="it-IT" sz="1800" b="1" dirty="0">
                <a:solidFill>
                  <a:srgbClr val="2E5E8E"/>
                </a:solidFill>
              </a:rPr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95536" y="4581128"/>
            <a:ext cx="5040560" cy="9233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it-IT" sz="1800" b="1" dirty="0" smtClean="0">
                <a:solidFill>
                  <a:srgbClr val="2E5E8E"/>
                </a:solidFill>
              </a:rPr>
              <a:t>- l</a:t>
            </a:r>
            <a:r>
              <a:rPr lang="it-IT" sz="1800" dirty="0" smtClean="0">
                <a:solidFill>
                  <a:srgbClr val="2E5E8E"/>
                </a:solidFill>
              </a:rPr>
              <a:t> </a:t>
            </a:r>
            <a:r>
              <a:rPr lang="it-IT" sz="1800" dirty="0">
                <a:solidFill>
                  <a:srgbClr val="2E5E8E"/>
                </a:solidFill>
              </a:rPr>
              <a:t>definisce la forma </a:t>
            </a:r>
            <a:r>
              <a:rPr lang="it-IT" sz="1800" dirty="0" smtClean="0">
                <a:solidFill>
                  <a:srgbClr val="2E5E8E"/>
                </a:solidFill>
              </a:rPr>
              <a:t>dell’orbitale</a:t>
            </a:r>
            <a:endParaRPr lang="it-IT" sz="1800" dirty="0">
              <a:solidFill>
                <a:srgbClr val="2E5E8E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- la </a:t>
            </a:r>
            <a:r>
              <a:rPr lang="it-IT" sz="1800" dirty="0">
                <a:solidFill>
                  <a:srgbClr val="2E5E8E"/>
                </a:solidFill>
              </a:rPr>
              <a:t>dimensione </a:t>
            </a:r>
            <a:r>
              <a:rPr lang="it-IT" sz="1800" dirty="0" smtClean="0">
                <a:solidFill>
                  <a:srgbClr val="2E5E8E"/>
                </a:solidFill>
              </a:rPr>
              <a:t>cioè la </a:t>
            </a:r>
            <a:r>
              <a:rPr lang="it-IT" sz="1800" dirty="0">
                <a:solidFill>
                  <a:srgbClr val="2E5E8E"/>
                </a:solidFill>
              </a:rPr>
              <a:t>distanza media di e</a:t>
            </a:r>
            <a:r>
              <a:rPr lang="it-IT" sz="1800" baseline="30000" dirty="0">
                <a:solidFill>
                  <a:srgbClr val="2E5E8E"/>
                </a:solidFill>
              </a:rPr>
              <a:t>-</a:t>
            </a:r>
            <a:r>
              <a:rPr lang="it-IT" sz="1800" dirty="0">
                <a:solidFill>
                  <a:srgbClr val="2E5E8E"/>
                </a:solidFill>
              </a:rPr>
              <a:t> dal </a:t>
            </a:r>
            <a:r>
              <a:rPr lang="it-IT" sz="1800" dirty="0" smtClean="0">
                <a:solidFill>
                  <a:srgbClr val="2E5E8E"/>
                </a:solidFill>
              </a:rPr>
              <a:t>nucleo cresce </a:t>
            </a:r>
            <a:r>
              <a:rPr lang="it-IT" sz="1800" dirty="0">
                <a:solidFill>
                  <a:srgbClr val="2E5E8E"/>
                </a:solidFill>
              </a:rPr>
              <a:t>al crescere di </a:t>
            </a:r>
            <a:r>
              <a:rPr lang="it-IT" sz="1800" dirty="0" smtClean="0">
                <a:solidFill>
                  <a:srgbClr val="2E5E8E"/>
                </a:solidFill>
              </a:rPr>
              <a:t>n</a:t>
            </a:r>
            <a:endParaRPr lang="it-IT" sz="1800" dirty="0">
              <a:solidFill>
                <a:srgbClr val="2E5E8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71600" y="5734997"/>
            <a:ext cx="7849233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it-IT" sz="1800" dirty="0">
                <a:solidFill>
                  <a:srgbClr val="2E5E8E"/>
                </a:solidFill>
              </a:rPr>
              <a:t>Per </a:t>
            </a:r>
            <a:r>
              <a:rPr lang="it-IT" sz="1800" b="1" dirty="0">
                <a:solidFill>
                  <a:srgbClr val="2E5E8E"/>
                </a:solidFill>
              </a:rPr>
              <a:t>r </a:t>
            </a:r>
            <a:r>
              <a:rPr lang="it-IT" sz="1800" b="1" dirty="0">
                <a:solidFill>
                  <a:srgbClr val="2E5E8E"/>
                </a:solidFill>
                <a:cs typeface="Times New Roman" pitchFamily="18" charset="0"/>
              </a:rPr>
              <a:t>→ </a:t>
            </a:r>
            <a:r>
              <a:rPr lang="it-IT" sz="1800" b="1" dirty="0" smtClean="0">
                <a:solidFill>
                  <a:srgbClr val="2E5E8E"/>
                </a:solidFill>
                <a:cs typeface="Times New Roman" pitchFamily="18" charset="0"/>
              </a:rPr>
              <a:t>0  </a:t>
            </a:r>
            <a:r>
              <a:rPr lang="el-GR" sz="1800" dirty="0" smtClean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aseline="-25000" dirty="0" err="1">
                <a:solidFill>
                  <a:srgbClr val="2E5E8E"/>
                </a:solidFill>
                <a:cs typeface="Times New Roman" pitchFamily="18" charset="0"/>
              </a:rPr>
              <a:t>nlm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(r,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θ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, </a:t>
            </a: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φ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) si annulla sempre tranne che per gli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ns quindi solo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sull’orbitale s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l’elettrone ha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probabilità non nulla di </a:t>
            </a:r>
            <a:r>
              <a:rPr lang="it-IT" sz="1800" dirty="0" smtClean="0">
                <a:solidFill>
                  <a:srgbClr val="2E5E8E"/>
                </a:solidFill>
                <a:cs typeface="Times New Roman" pitchFamily="18" charset="0"/>
              </a:rPr>
              <a:t>trovarsi sul 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nucleo</a:t>
            </a:r>
          </a:p>
        </p:txBody>
      </p:sp>
      <p:pic>
        <p:nvPicPr>
          <p:cNvPr id="17" name="Picture 3" descr="0233"/>
          <p:cNvPicPr>
            <a:picLocks noGrp="1" noChangeAspect="1" noChangeArrowheads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9530" r="6030" b="8090"/>
          <a:stretch/>
        </p:blipFill>
        <p:spPr>
          <a:xfrm>
            <a:off x="5580112" y="2636912"/>
            <a:ext cx="3518029" cy="2881306"/>
          </a:xfr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7020272" y="4294837"/>
            <a:ext cx="1821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Livelli energetici </a:t>
            </a:r>
          </a:p>
          <a:p>
            <a:pPr algn="l">
              <a:spcBef>
                <a:spcPct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dell’atomo H</a:t>
            </a:r>
            <a:endParaRPr lang="it-IT" sz="18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e 23"/>
          <p:cNvSpPr/>
          <p:nvPr/>
        </p:nvSpPr>
        <p:spPr>
          <a:xfrm>
            <a:off x="4283968" y="5415755"/>
            <a:ext cx="4363271" cy="7495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6548" y="260648"/>
            <a:ext cx="3071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 smtClean="0">
                <a:solidFill>
                  <a:srgbClr val="2E5E8E"/>
                </a:solidFill>
                <a:latin typeface="Comic Sans MS" panose="030F0702030302020204" pitchFamily="66" charset="0"/>
              </a:rPr>
              <a:t>Gli atomi </a:t>
            </a:r>
            <a:r>
              <a:rPr lang="it-IT" sz="2000" b="1" dirty="0" err="1" smtClean="0">
                <a:solidFill>
                  <a:srgbClr val="2E5E8E"/>
                </a:solidFill>
                <a:latin typeface="Comic Sans MS" panose="030F0702030302020204" pitchFamily="66" charset="0"/>
              </a:rPr>
              <a:t>polielettronici</a:t>
            </a:r>
            <a:endParaRPr lang="it-IT" sz="2000" b="1" dirty="0">
              <a:solidFill>
                <a:srgbClr val="2E5E8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03848" y="116632"/>
            <a:ext cx="5616624" cy="978729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Il più semplice, He:  2 </a:t>
            </a:r>
            <a:r>
              <a:rPr lang="it-IT" sz="1800" dirty="0">
                <a:solidFill>
                  <a:srgbClr val="2E5E8E"/>
                </a:solidFill>
              </a:rPr>
              <a:t>elettroni e nucleo con carica +</a:t>
            </a:r>
            <a:r>
              <a:rPr lang="it-IT" sz="1800" dirty="0" smtClean="0">
                <a:solidFill>
                  <a:srgbClr val="2E5E8E"/>
                </a:solidFill>
              </a:rPr>
              <a:t>2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it-IT" sz="1800" dirty="0">
              <a:solidFill>
                <a:srgbClr val="2E5E8E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Risolvere l’</a:t>
            </a:r>
            <a:r>
              <a:rPr lang="it-IT" sz="1800" dirty="0" err="1" smtClean="0">
                <a:solidFill>
                  <a:srgbClr val="2E5E8E"/>
                </a:solidFill>
              </a:rPr>
              <a:t>Eq</a:t>
            </a:r>
            <a:r>
              <a:rPr lang="it-IT" sz="1800" dirty="0" smtClean="0">
                <a:solidFill>
                  <a:srgbClr val="2E5E8E"/>
                </a:solidFill>
              </a:rPr>
              <a:t>. </a:t>
            </a:r>
            <a:r>
              <a:rPr lang="it-IT" sz="1800" dirty="0">
                <a:solidFill>
                  <a:srgbClr val="2E5E8E"/>
                </a:solidFill>
              </a:rPr>
              <a:t>c</a:t>
            </a:r>
            <a:r>
              <a:rPr lang="it-IT" sz="1800" dirty="0" smtClean="0">
                <a:solidFill>
                  <a:srgbClr val="2E5E8E"/>
                </a:solidFill>
              </a:rPr>
              <a:t>omporta complicazioni matematiche  con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soluzioni di difficile interpretazione</a:t>
            </a:r>
            <a:endParaRPr lang="it-IT" sz="1800" dirty="0">
              <a:solidFill>
                <a:srgbClr val="2E5E8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196752"/>
            <a:ext cx="727280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b="1" dirty="0">
                <a:solidFill>
                  <a:srgbClr val="2E5E8E"/>
                </a:solidFill>
              </a:rPr>
              <a:t>Approssimazione </a:t>
            </a:r>
            <a:r>
              <a:rPr lang="it-IT" sz="1800" b="1" dirty="0" err="1">
                <a:solidFill>
                  <a:srgbClr val="2E5E8E"/>
                </a:solidFill>
              </a:rPr>
              <a:t>orbitalica</a:t>
            </a:r>
            <a:r>
              <a:rPr lang="it-IT" sz="1800" b="1" dirty="0">
                <a:solidFill>
                  <a:srgbClr val="2E5E8E"/>
                </a:solidFill>
              </a:rPr>
              <a:t> del </a:t>
            </a:r>
            <a:r>
              <a:rPr lang="it-IT" sz="1800" b="1" dirty="0" smtClean="0">
                <a:solidFill>
                  <a:srgbClr val="2E5E8E"/>
                </a:solidFill>
              </a:rPr>
              <a:t>campo </a:t>
            </a:r>
            <a:r>
              <a:rPr lang="it-IT" sz="1800" b="1" dirty="0" err="1" smtClean="0">
                <a:solidFill>
                  <a:srgbClr val="2E5E8E"/>
                </a:solidFill>
              </a:rPr>
              <a:t>autoconsistente</a:t>
            </a:r>
            <a:r>
              <a:rPr lang="it-IT" sz="1800" b="1" dirty="0" smtClean="0">
                <a:solidFill>
                  <a:srgbClr val="2E5E8E"/>
                </a:solidFill>
              </a:rPr>
              <a:t> </a:t>
            </a:r>
            <a:r>
              <a:rPr lang="it-IT" sz="1800" b="1" dirty="0">
                <a:solidFill>
                  <a:srgbClr val="2E5E8E"/>
                </a:solidFill>
              </a:rPr>
              <a:t>di </a:t>
            </a:r>
            <a:r>
              <a:rPr lang="it-IT" sz="1800" b="1" dirty="0" err="1">
                <a:solidFill>
                  <a:srgbClr val="2E5E8E"/>
                </a:solidFill>
              </a:rPr>
              <a:t>Hartree</a:t>
            </a:r>
            <a:endParaRPr lang="it-IT" sz="1800" b="1" dirty="0">
              <a:solidFill>
                <a:srgbClr val="2E5E8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19809" y="1628800"/>
            <a:ext cx="73966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1. si imposta l’</a:t>
            </a:r>
            <a:r>
              <a:rPr lang="it-IT" sz="1800" dirty="0" err="1" smtClean="0">
                <a:solidFill>
                  <a:srgbClr val="2E5E8E"/>
                </a:solidFill>
              </a:rPr>
              <a:t>Eq</a:t>
            </a:r>
            <a:r>
              <a:rPr lang="it-IT" sz="1800" dirty="0" smtClean="0">
                <a:solidFill>
                  <a:srgbClr val="2E5E8E"/>
                </a:solidFill>
              </a:rPr>
              <a:t>. Esatta: ogni elettrone è</a:t>
            </a:r>
            <a:r>
              <a:rPr lang="it-IT" sz="1800" baseline="30000" dirty="0" smtClean="0">
                <a:solidFill>
                  <a:srgbClr val="2E5E8E"/>
                </a:solidFill>
              </a:rPr>
              <a:t> </a:t>
            </a:r>
            <a:r>
              <a:rPr lang="it-IT" sz="1800" dirty="0">
                <a:solidFill>
                  <a:srgbClr val="2E5E8E"/>
                </a:solidFill>
              </a:rPr>
              <a:t>attratto e respinto dalle altre cariche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9592" y="1988840"/>
            <a:ext cx="70365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2. si approssima: ogni elettrone si </a:t>
            </a:r>
            <a:r>
              <a:rPr lang="it-IT" sz="1800" dirty="0">
                <a:solidFill>
                  <a:srgbClr val="2E5E8E"/>
                </a:solidFill>
              </a:rPr>
              <a:t>muove in un campo elettrico </a:t>
            </a:r>
            <a:r>
              <a:rPr lang="it-IT" sz="1800" dirty="0" smtClean="0">
                <a:solidFill>
                  <a:srgbClr val="2E5E8E"/>
                </a:solidFill>
              </a:rPr>
              <a:t>«effettivo» </a:t>
            </a: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FFFFFF"/>
                </a:solidFill>
              </a:rPr>
              <a:t>    </a:t>
            </a:r>
            <a:r>
              <a:rPr lang="it-IT" sz="1800" dirty="0" smtClean="0">
                <a:solidFill>
                  <a:srgbClr val="2E5E8E"/>
                </a:solidFill>
              </a:rPr>
              <a:t>a simmetria sferica, dovuto al nucleo </a:t>
            </a:r>
            <a:r>
              <a:rPr lang="it-IT" sz="1800" dirty="0">
                <a:solidFill>
                  <a:srgbClr val="2E5E8E"/>
                </a:solidFill>
              </a:rPr>
              <a:t>ed agli altri e</a:t>
            </a:r>
            <a:r>
              <a:rPr lang="it-IT" sz="1800" baseline="30000" dirty="0">
                <a:solidFill>
                  <a:srgbClr val="2E5E8E"/>
                </a:solidFill>
              </a:rPr>
              <a:t>- </a:t>
            </a:r>
            <a:r>
              <a:rPr lang="it-IT" sz="1800" baseline="30000" dirty="0" smtClean="0">
                <a:solidFill>
                  <a:srgbClr val="2E5E8E"/>
                </a:solidFill>
              </a:rPr>
              <a:t> </a:t>
            </a:r>
            <a:endParaRPr lang="it-IT" sz="1800" dirty="0">
              <a:solidFill>
                <a:srgbClr val="2E5E8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86000" y="2599862"/>
            <a:ext cx="4572000" cy="75713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>
                <a:solidFill>
                  <a:srgbClr val="2E5E8E"/>
                </a:solidFill>
              </a:rPr>
              <a:t>Orbitali </a:t>
            </a:r>
            <a:r>
              <a:rPr lang="it-IT" sz="1800" dirty="0" err="1">
                <a:solidFill>
                  <a:srgbClr val="2E5E8E"/>
                </a:solidFill>
              </a:rPr>
              <a:t>monoelettronici</a:t>
            </a:r>
            <a:r>
              <a:rPr lang="it-IT" sz="1800" dirty="0">
                <a:solidFill>
                  <a:srgbClr val="2E5E8E"/>
                </a:solidFill>
              </a:rPr>
              <a:t> simili a quelli di </a:t>
            </a:r>
            <a:r>
              <a:rPr lang="it-IT" sz="1800" dirty="0" smtClean="0">
                <a:solidFill>
                  <a:srgbClr val="2E5E8E"/>
                </a:solidFill>
              </a:rPr>
              <a:t>H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 </a:t>
            </a:r>
            <a:endParaRPr lang="it-IT" sz="1800" dirty="0">
              <a:solidFill>
                <a:srgbClr val="2E5E8E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sz="1800" dirty="0">
                <a:solidFill>
                  <a:srgbClr val="2E5E8E"/>
                </a:solidFill>
                <a:cs typeface="Times New Roman" pitchFamily="18" charset="0"/>
              </a:rPr>
              <a:t>ψ</a:t>
            </a:r>
            <a:r>
              <a:rPr lang="it-IT" sz="1800" baseline="-25000" dirty="0" err="1">
                <a:solidFill>
                  <a:srgbClr val="2E5E8E"/>
                </a:solidFill>
                <a:cs typeface="Times New Roman" pitchFamily="18" charset="0"/>
              </a:rPr>
              <a:t>nlm</a:t>
            </a:r>
            <a:r>
              <a:rPr lang="it-IT" sz="1800" dirty="0">
                <a:solidFill>
                  <a:srgbClr val="2E5E8E"/>
                </a:solidFill>
                <a:cs typeface="Times New Roman" pitchFamily="18" charset="0"/>
              </a:rPr>
              <a:t> con stesse limitazioni per n, l, m</a:t>
            </a:r>
          </a:p>
        </p:txBody>
      </p:sp>
      <p:sp>
        <p:nvSpPr>
          <p:cNvPr id="11" name="Parentesi graffa aperta 10"/>
          <p:cNvSpPr/>
          <p:nvPr/>
        </p:nvSpPr>
        <p:spPr>
          <a:xfrm>
            <a:off x="755576" y="1556792"/>
            <a:ext cx="288032" cy="92147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2" name="Freccia circolare a destra 11"/>
          <p:cNvSpPr/>
          <p:nvPr/>
        </p:nvSpPr>
        <p:spPr>
          <a:xfrm rot="17746027">
            <a:off x="1323033" y="2216609"/>
            <a:ext cx="380257" cy="1652152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63888" y="3429000"/>
            <a:ext cx="54457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Modello </a:t>
            </a:r>
            <a:r>
              <a:rPr lang="it-IT" sz="1800" dirty="0">
                <a:solidFill>
                  <a:srgbClr val="2E5E8E"/>
                </a:solidFill>
              </a:rPr>
              <a:t>a gusci </a:t>
            </a:r>
            <a:r>
              <a:rPr lang="it-IT" sz="1800" dirty="0" smtClean="0">
                <a:solidFill>
                  <a:srgbClr val="2E5E8E"/>
                </a:solidFill>
              </a:rPr>
              <a:t>(</a:t>
            </a:r>
            <a:r>
              <a:rPr lang="it-IT" sz="1800" dirty="0">
                <a:solidFill>
                  <a:srgbClr val="2E5E8E"/>
                </a:solidFill>
              </a:rPr>
              <a:t>e</a:t>
            </a:r>
            <a:r>
              <a:rPr lang="it-IT" sz="1800" baseline="30000" dirty="0">
                <a:solidFill>
                  <a:srgbClr val="2E5E8E"/>
                </a:solidFill>
              </a:rPr>
              <a:t>-  </a:t>
            </a:r>
            <a:r>
              <a:rPr lang="it-IT" sz="1800" dirty="0" smtClean="0">
                <a:solidFill>
                  <a:srgbClr val="2E5E8E"/>
                </a:solidFill>
              </a:rPr>
              <a:t>stesso n) e </a:t>
            </a:r>
            <a:r>
              <a:rPr lang="it-IT" sz="1800" dirty="0" err="1" smtClean="0">
                <a:solidFill>
                  <a:srgbClr val="2E5E8E"/>
                </a:solidFill>
              </a:rPr>
              <a:t>sottogusci</a:t>
            </a:r>
            <a:r>
              <a:rPr lang="it-IT" sz="1800" dirty="0" smtClean="0">
                <a:solidFill>
                  <a:srgbClr val="2E5E8E"/>
                </a:solidFill>
              </a:rPr>
              <a:t> (e</a:t>
            </a:r>
            <a:r>
              <a:rPr lang="it-IT" sz="1800" baseline="30000" dirty="0" smtClean="0">
                <a:solidFill>
                  <a:srgbClr val="2E5E8E"/>
                </a:solidFill>
              </a:rPr>
              <a:t>- </a:t>
            </a:r>
            <a:r>
              <a:rPr lang="it-IT" sz="1800" dirty="0" smtClean="0">
                <a:solidFill>
                  <a:srgbClr val="2E5E8E"/>
                </a:solidFill>
              </a:rPr>
              <a:t>stesso nl)</a:t>
            </a:r>
          </a:p>
          <a:p>
            <a:pPr marL="285750" indent="-285750" algn="l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E </a:t>
            </a:r>
            <a:r>
              <a:rPr lang="it-IT" sz="18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≠ E</a:t>
            </a:r>
            <a:r>
              <a:rPr lang="it-IT" sz="1800" baseline="-25000" dirty="0" smtClean="0">
                <a:solidFill>
                  <a:srgbClr val="2E5E8E"/>
                </a:solidFill>
                <a:latin typeface="Times New Roman"/>
                <a:cs typeface="Times New Roman"/>
              </a:rPr>
              <a:t>H</a:t>
            </a:r>
            <a:r>
              <a:rPr lang="it-IT" sz="1800" dirty="0" smtClean="0">
                <a:solidFill>
                  <a:srgbClr val="2E5E8E"/>
                </a:solidFill>
              </a:rPr>
              <a:t> (</a:t>
            </a:r>
            <a:r>
              <a:rPr lang="it-IT" sz="1800" dirty="0">
                <a:solidFill>
                  <a:srgbClr val="2E5E8E"/>
                </a:solidFill>
              </a:rPr>
              <a:t>e</a:t>
            </a:r>
            <a:r>
              <a:rPr lang="it-IT" sz="1800" baseline="30000" dirty="0">
                <a:solidFill>
                  <a:srgbClr val="2E5E8E"/>
                </a:solidFill>
              </a:rPr>
              <a:t>-  </a:t>
            </a:r>
            <a:r>
              <a:rPr lang="it-IT" sz="1800" dirty="0">
                <a:solidFill>
                  <a:srgbClr val="2E5E8E"/>
                </a:solidFill>
              </a:rPr>
              <a:t>poco schermati “più vicini” al </a:t>
            </a:r>
            <a:r>
              <a:rPr lang="it-IT" sz="1800" dirty="0" smtClean="0">
                <a:solidFill>
                  <a:srgbClr val="2E5E8E"/>
                </a:solidFill>
              </a:rPr>
              <a:t>nucleo; e</a:t>
            </a:r>
            <a:r>
              <a:rPr lang="it-IT" sz="1800" baseline="30000" dirty="0" smtClean="0">
                <a:solidFill>
                  <a:srgbClr val="2E5E8E"/>
                </a:solidFill>
              </a:rPr>
              <a:t>-  </a:t>
            </a:r>
            <a:r>
              <a:rPr lang="it-IT" sz="1800" dirty="0" smtClean="0">
                <a:solidFill>
                  <a:srgbClr val="2E5E8E"/>
                </a:solidFill>
              </a:rPr>
              <a:t>molto </a:t>
            </a:r>
            <a:r>
              <a:rPr lang="it-IT" sz="1800" dirty="0">
                <a:solidFill>
                  <a:srgbClr val="2E5E8E"/>
                </a:solidFill>
              </a:rPr>
              <a:t>schermati “più lontani</a:t>
            </a:r>
            <a:r>
              <a:rPr lang="it-IT" sz="1800" dirty="0" smtClean="0">
                <a:solidFill>
                  <a:srgbClr val="2E5E8E"/>
                </a:solidFill>
              </a:rPr>
              <a:t>”) </a:t>
            </a:r>
            <a:endParaRPr lang="it-IT" sz="1800" dirty="0">
              <a:solidFill>
                <a:srgbClr val="2E5E8E"/>
              </a:solidFill>
            </a:endParaRPr>
          </a:p>
          <a:p>
            <a:pPr marL="285750" indent="-285750" algn="l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it-IT" sz="1800" dirty="0" smtClean="0">
                <a:solidFill>
                  <a:srgbClr val="2E5E8E"/>
                </a:solidFill>
              </a:rPr>
              <a:t>Rimozione </a:t>
            </a:r>
            <a:r>
              <a:rPr lang="it-IT" sz="1800" dirty="0">
                <a:solidFill>
                  <a:srgbClr val="2E5E8E"/>
                </a:solidFill>
              </a:rPr>
              <a:t>della degenerazione </a:t>
            </a:r>
            <a:r>
              <a:rPr lang="it-IT" sz="1800" dirty="0" smtClean="0">
                <a:solidFill>
                  <a:srgbClr val="2E5E8E"/>
                </a:solidFill>
              </a:rPr>
              <a:t>nei </a:t>
            </a:r>
            <a:r>
              <a:rPr lang="it-IT" sz="1800" dirty="0" err="1" smtClean="0">
                <a:solidFill>
                  <a:srgbClr val="2E5E8E"/>
                </a:solidFill>
              </a:rPr>
              <a:t>sottogusci</a:t>
            </a:r>
            <a:r>
              <a:rPr lang="it-IT" sz="1800" dirty="0" smtClean="0">
                <a:solidFill>
                  <a:srgbClr val="2E5E8E"/>
                </a:solidFill>
              </a:rPr>
              <a:t> (ns </a:t>
            </a:r>
            <a:r>
              <a:rPr lang="it-IT" sz="1800" dirty="0">
                <a:solidFill>
                  <a:srgbClr val="2E5E8E"/>
                </a:solidFill>
              </a:rPr>
              <a:t>meno schermati di </a:t>
            </a:r>
            <a:r>
              <a:rPr lang="it-IT" sz="1800" dirty="0" err="1">
                <a:solidFill>
                  <a:srgbClr val="2E5E8E"/>
                </a:solidFill>
              </a:rPr>
              <a:t>np</a:t>
            </a:r>
            <a:r>
              <a:rPr lang="it-IT" sz="1800" dirty="0">
                <a:solidFill>
                  <a:srgbClr val="2E5E8E"/>
                </a:solidFill>
              </a:rPr>
              <a:t> ed </a:t>
            </a:r>
            <a:r>
              <a:rPr lang="it-IT" sz="1800" dirty="0" err="1">
                <a:solidFill>
                  <a:srgbClr val="2E5E8E"/>
                </a:solidFill>
              </a:rPr>
              <a:t>nd</a:t>
            </a:r>
            <a:r>
              <a:rPr lang="it-IT" sz="1800" dirty="0">
                <a:solidFill>
                  <a:srgbClr val="2E5E8E"/>
                </a:solidFill>
              </a:rPr>
              <a:t>, </a:t>
            </a:r>
            <a:r>
              <a:rPr lang="it-IT" sz="1800" dirty="0" smtClean="0">
                <a:solidFill>
                  <a:srgbClr val="2E5E8E"/>
                </a:solidFill>
              </a:rPr>
              <a:t>quindi ns </a:t>
            </a:r>
            <a:r>
              <a:rPr lang="it-IT" sz="1800" dirty="0">
                <a:solidFill>
                  <a:srgbClr val="2E5E8E"/>
                </a:solidFill>
              </a:rPr>
              <a:t>più penetranti sul nucleo)</a:t>
            </a:r>
            <a:endParaRPr lang="it-IT" sz="1800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14" name="Freccia angolare in su 13"/>
          <p:cNvSpPr/>
          <p:nvPr/>
        </p:nvSpPr>
        <p:spPr>
          <a:xfrm flipV="1">
            <a:off x="7020272" y="2852936"/>
            <a:ext cx="504056" cy="524323"/>
          </a:xfrm>
          <a:prstGeom prst="bentUpArrow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pic>
        <p:nvPicPr>
          <p:cNvPr id="17" name="Picture 4" descr="polielettronic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938" y="3429000"/>
            <a:ext cx="3072384" cy="30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Freccia circolare a destra 17"/>
          <p:cNvSpPr/>
          <p:nvPr/>
        </p:nvSpPr>
        <p:spPr>
          <a:xfrm rot="15296771" flipV="1">
            <a:off x="3846227" y="4362128"/>
            <a:ext cx="380257" cy="1771045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004048" y="478786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 b="1" u="sng" dirty="0" smtClean="0">
                <a:solidFill>
                  <a:srgbClr val="2E5E8E"/>
                </a:solidFill>
              </a:rPr>
              <a:t>Infine:</a:t>
            </a:r>
            <a:r>
              <a:rPr lang="it-IT" sz="1800" b="1" dirty="0" smtClean="0">
                <a:solidFill>
                  <a:srgbClr val="2E5E8E"/>
                </a:solidFill>
              </a:rPr>
              <a:t> </a:t>
            </a:r>
            <a:endParaRPr lang="it-IT" sz="1800" b="1" dirty="0">
              <a:solidFill>
                <a:srgbClr val="2E5E8E"/>
              </a:solidFill>
              <a:latin typeface="Tahoma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427984" y="5408322"/>
            <a:ext cx="409583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2B5481"/>
                </a:solidFill>
                <a:cs typeface="Times New Roman" pitchFamily="18" charset="0"/>
              </a:rPr>
              <a:t>Spin </a:t>
            </a:r>
            <a:r>
              <a:rPr lang="en-US" sz="1800" b="1" dirty="0" err="1" smtClean="0">
                <a:solidFill>
                  <a:srgbClr val="2B5481"/>
                </a:solidFill>
                <a:cs typeface="Times New Roman" pitchFamily="18" charset="0"/>
              </a:rPr>
              <a:t>elettronico</a:t>
            </a:r>
            <a:r>
              <a:rPr lang="en-US" sz="1800" b="1" dirty="0" smtClean="0">
                <a:solidFill>
                  <a:srgbClr val="2B5481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2B5481"/>
                </a:solidFill>
                <a:cs typeface="Times New Roman" pitchFamily="18" charset="0"/>
              </a:rPr>
              <a:t>(da </a:t>
            </a:r>
            <a:r>
              <a:rPr lang="en-US" sz="1800" dirty="0" err="1">
                <a:solidFill>
                  <a:srgbClr val="2B5481"/>
                </a:solidFill>
                <a:cs typeface="Times New Roman" pitchFamily="18" charset="0"/>
              </a:rPr>
              <a:t>effetti</a:t>
            </a:r>
            <a:r>
              <a:rPr lang="en-US" sz="1800" dirty="0">
                <a:solidFill>
                  <a:srgbClr val="2B5481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2B5481"/>
                </a:solidFill>
                <a:cs typeface="Times New Roman" pitchFamily="18" charset="0"/>
              </a:rPr>
              <a:t>relativistici</a:t>
            </a:r>
            <a:r>
              <a:rPr lang="en-US" sz="1800" dirty="0">
                <a:solidFill>
                  <a:srgbClr val="2B5481"/>
                </a:solidFill>
                <a:cs typeface="Times New Roman" pitchFamily="18" charset="0"/>
              </a:rPr>
              <a:t> non </a:t>
            </a:r>
            <a:r>
              <a:rPr lang="en-US" sz="1800" dirty="0" err="1">
                <a:solidFill>
                  <a:srgbClr val="2B5481"/>
                </a:solidFill>
                <a:cs typeface="Times New Roman" pitchFamily="18" charset="0"/>
              </a:rPr>
              <a:t>inclusi</a:t>
            </a:r>
            <a:r>
              <a:rPr lang="en-US" sz="1800" dirty="0">
                <a:solidFill>
                  <a:srgbClr val="2B5481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B5481"/>
                </a:solidFill>
                <a:cs typeface="Times New Roman" pitchFamily="18" charset="0"/>
              </a:rPr>
              <a:t>nell’Eq</a:t>
            </a:r>
            <a:r>
              <a:rPr lang="en-US" sz="1800" dirty="0" smtClean="0">
                <a:solidFill>
                  <a:srgbClr val="2B5481"/>
                </a:solidFill>
                <a:cs typeface="Times New Roman" pitchFamily="18" charset="0"/>
              </a:rPr>
              <a:t>.)</a:t>
            </a:r>
            <a:endParaRPr lang="en-US" sz="1800" dirty="0">
              <a:solidFill>
                <a:srgbClr val="2B5481"/>
              </a:solidFill>
              <a:cs typeface="Times New Roman" pitchFamily="18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5926714" y="4725144"/>
            <a:ext cx="303777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58050" y="4869160"/>
            <a:ext cx="28344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2B5481"/>
                </a:solidFill>
                <a:cs typeface="Times New Roman" pitchFamily="18" charset="0"/>
              </a:rPr>
              <a:t>per </a:t>
            </a:r>
            <a:r>
              <a:rPr lang="en-US" sz="1800" dirty="0" err="1" smtClean="0">
                <a:solidFill>
                  <a:srgbClr val="2B5481"/>
                </a:solidFill>
                <a:cs typeface="Times New Roman" pitchFamily="18" charset="0"/>
              </a:rPr>
              <a:t>ogni</a:t>
            </a:r>
            <a:r>
              <a:rPr lang="en-US" sz="1800" dirty="0" smtClean="0">
                <a:solidFill>
                  <a:srgbClr val="2B5481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B5481"/>
                </a:solidFill>
                <a:cs typeface="Times New Roman" pitchFamily="18" charset="0"/>
              </a:rPr>
              <a:t>elettrone</a:t>
            </a:r>
            <a:r>
              <a:rPr lang="en-US" sz="1800" dirty="0" smtClean="0">
                <a:solidFill>
                  <a:srgbClr val="2B5481"/>
                </a:solidFill>
                <a:cs typeface="Times New Roman" pitchFamily="18" charset="0"/>
              </a:rPr>
              <a:t>:  </a:t>
            </a:r>
            <a:r>
              <a:rPr lang="en-US" sz="1800" b="1" dirty="0" err="1" smtClean="0">
                <a:solidFill>
                  <a:srgbClr val="2B5481"/>
                </a:solidFill>
                <a:cs typeface="Times New Roman" pitchFamily="18" charset="0"/>
              </a:rPr>
              <a:t>m</a:t>
            </a:r>
            <a:r>
              <a:rPr lang="en-US" sz="1800" b="1" baseline="-25000" dirty="0" err="1" smtClean="0">
                <a:solidFill>
                  <a:srgbClr val="2B5481"/>
                </a:solidFill>
                <a:cs typeface="Times New Roman" pitchFamily="18" charset="0"/>
              </a:rPr>
              <a:t>s</a:t>
            </a:r>
            <a:r>
              <a:rPr lang="en-US" sz="1800" b="1" dirty="0" smtClean="0">
                <a:solidFill>
                  <a:srgbClr val="2B5481"/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2B5481"/>
                </a:solidFill>
                <a:cs typeface="Times New Roman" pitchFamily="18" charset="0"/>
              </a:rPr>
              <a:t>= ± ½</a:t>
            </a:r>
          </a:p>
        </p:txBody>
      </p:sp>
    </p:spTree>
    <p:extLst>
      <p:ext uri="{BB962C8B-B14F-4D97-AF65-F5344CB8AC3E}">
        <p14:creationId xmlns:p14="http://schemas.microsoft.com/office/powerpoint/2010/main" val="2252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7555</TotalTime>
  <Words>975</Words>
  <Application>Microsoft Office PowerPoint</Application>
  <PresentationFormat>Presentazione su schermo (4:3)</PresentationFormat>
  <Paragraphs>199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12</vt:i4>
      </vt:variant>
    </vt:vector>
  </HeadingPairs>
  <TitlesOfParts>
    <vt:vector size="25" baseType="lpstr">
      <vt:lpstr>1_Strutturato</vt:lpstr>
      <vt:lpstr>4_Struttura predefinita</vt:lpstr>
      <vt:lpstr>7_Struttura predefinita</vt:lpstr>
      <vt:lpstr>2_Strutturato</vt:lpstr>
      <vt:lpstr>3_Strutturato</vt:lpstr>
      <vt:lpstr>4_Strutturato</vt:lpstr>
      <vt:lpstr>5_Strutturato</vt:lpstr>
      <vt:lpstr>6_Strutturato</vt:lpstr>
      <vt:lpstr>7_Strutturato</vt:lpstr>
      <vt:lpstr>8_Strutturato</vt:lpstr>
      <vt:lpstr>9_Strutturato</vt:lpstr>
      <vt:lpstr>10_Strutturato</vt:lpstr>
      <vt:lpstr>11_Strutturato</vt:lpstr>
      <vt:lpstr>Presentazione standard di PowerPoint</vt:lpstr>
      <vt:lpstr>Equazione di Schrödinger:</vt:lpstr>
      <vt:lpstr>Presentazione standard di PowerPoint</vt:lpstr>
      <vt:lpstr>Presentazione standard di PowerPoint</vt:lpstr>
      <vt:lpstr>Forma e dimensione degli orbitali</vt:lpstr>
      <vt:lpstr>Forma e dimensione degli orbitali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di Ingegneria Chimica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Rita Petrucci</dc:creator>
  <cp:lastModifiedBy>rita</cp:lastModifiedBy>
  <cp:revision>336</cp:revision>
  <dcterms:created xsi:type="dcterms:W3CDTF">2008-02-06T14:17:25Z</dcterms:created>
  <dcterms:modified xsi:type="dcterms:W3CDTF">2019-09-30T12:20:56Z</dcterms:modified>
</cp:coreProperties>
</file>