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96" r:id="rId2"/>
    <p:sldMasterId id="2147483709" r:id="rId3"/>
    <p:sldMasterId id="2147483722" r:id="rId4"/>
    <p:sldMasterId id="2147483735" r:id="rId5"/>
    <p:sldMasterId id="2147484016" r:id="rId6"/>
    <p:sldMasterId id="2147484031" r:id="rId7"/>
    <p:sldMasterId id="2147484046" r:id="rId8"/>
    <p:sldMasterId id="2147484075" r:id="rId9"/>
    <p:sldMasterId id="2147484090" r:id="rId10"/>
  </p:sldMasterIdLst>
  <p:notesMasterIdLst>
    <p:notesMasterId r:id="rId17"/>
  </p:notesMasterIdLst>
  <p:sldIdLst>
    <p:sldId id="361" r:id="rId11"/>
    <p:sldId id="388" r:id="rId12"/>
    <p:sldId id="389" r:id="rId13"/>
    <p:sldId id="368" r:id="rId14"/>
    <p:sldId id="357" r:id="rId15"/>
    <p:sldId id="381" r:id="rId1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07" autoAdjust="0"/>
    <p:restoredTop sz="94660"/>
  </p:normalViewPr>
  <p:slideViewPr>
    <p:cSldViewPr>
      <p:cViewPr>
        <p:scale>
          <a:sx n="100" d="100"/>
          <a:sy n="100" d="100"/>
        </p:scale>
        <p:origin x="-2112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8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268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7D5A7D8-6AD7-4297-99B6-8776D87A537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5727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094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41125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015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13077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5681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5557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9169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4199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9550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1959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2003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26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11696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138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418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7886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29105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1694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70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4049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085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31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34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44299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00648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5755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9077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48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0365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27706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2202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079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022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27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0640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9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5427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70755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40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4431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36204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83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6235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4177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9460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677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1582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3858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85069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9769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303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73981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832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8666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18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86389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57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3433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14229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3084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493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50488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4897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0194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5538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410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49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6994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638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0605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6561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628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20846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43243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29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575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9950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1820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67907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84057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2005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7118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41947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75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85981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48775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1680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40903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86439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0366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03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855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938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918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495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7024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86948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5772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0017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061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24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98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760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370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608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36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6306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44950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77443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3285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4836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7588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3618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8993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38925" y="274638"/>
            <a:ext cx="2058988" cy="53943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29325" cy="53943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183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274638"/>
            <a:ext cx="8240713" cy="53943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48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7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9192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5097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 smtClean="0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4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1872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69775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68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9313" y="1989138"/>
            <a:ext cx="4038600" cy="367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6616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4757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40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981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3587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1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/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1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722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3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2054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7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3078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3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4102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4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5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5126" name="Picture 8" descr="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5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3058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48306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  <p:sldLayoutId id="2147484043" r:id="rId12"/>
    <p:sldLayoutId id="2147484044" r:id="rId13"/>
    <p:sldLayoutId id="214748404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5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67763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989138"/>
            <a:ext cx="82296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1029" name="Text Box 6"/>
          <p:cNvSpPr txBox="1">
            <a:spLocks noChangeArrowheads="1"/>
          </p:cNvSpPr>
          <p:nvPr userDrawn="1"/>
        </p:nvSpPr>
        <p:spPr bwMode="auto">
          <a:xfrm>
            <a:off x="323850" y="115888"/>
            <a:ext cx="849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it-IT" sz="1400" i="1" smtClean="0">
                <a:solidFill>
                  <a:srgbClr val="FFFFFF"/>
                </a:solidFill>
              </a:rPr>
              <a:t>Palmisano, Schiavello – Fondamenti di Chimica – Capitolo 2</a:t>
            </a:r>
          </a:p>
        </p:txBody>
      </p:sp>
      <p:pic>
        <p:nvPicPr>
          <p:cNvPr id="1030" name="Picture 8" descr="logo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5949950"/>
            <a:ext cx="8953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86788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/>
          <p:nvPr/>
        </p:nvSpPr>
        <p:spPr>
          <a:xfrm>
            <a:off x="650097" y="2708920"/>
            <a:ext cx="1697261" cy="6074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260648"/>
            <a:ext cx="3312170" cy="50390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defRPr/>
            </a:pPr>
            <a:r>
              <a:rPr lang="it-IT" sz="20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IL LEGAME CHIMICO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3826181" cy="114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79512" y="191683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kern="0" dirty="0" smtClean="0">
                <a:solidFill>
                  <a:schemeClr val="bg1"/>
                </a:solidFill>
                <a:latin typeface="Times New Roman" pitchFamily="18" charset="0"/>
              </a:rPr>
              <a:t>Configurazione degli elettroni diversa ed energeticamente più favorevole di quella degli atomi isolati?</a:t>
            </a:r>
            <a:endParaRPr lang="it-IT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9" name="AutoShape 17"/>
          <p:cNvSpPr>
            <a:spLocks noChangeAspect="1" noChangeArrowheads="1"/>
          </p:cNvSpPr>
          <p:nvPr/>
        </p:nvSpPr>
        <p:spPr bwMode="auto">
          <a:xfrm rot="10800000">
            <a:off x="1805211" y="2298426"/>
            <a:ext cx="390525" cy="194469"/>
          </a:xfrm>
          <a:prstGeom prst="leftArrow">
            <a:avLst>
              <a:gd name="adj1" fmla="val 50000"/>
              <a:gd name="adj2" fmla="val 50204"/>
            </a:avLst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Tx/>
              <a:buNone/>
            </a:pPr>
            <a:endParaRPr lang="it-IT" altLang="it-IT" sz="4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334679" y="2277021"/>
            <a:ext cx="1805273" cy="359891"/>
          </a:xfrm>
          <a:prstGeom prst="rect">
            <a:avLst/>
          </a:prstGeom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defRPr>
            </a:lvl9pPr>
          </a:lstStyle>
          <a:p>
            <a:pPr algn="l" eaLnBrk="1" hangingPunct="1">
              <a:defRPr/>
            </a:pPr>
            <a:r>
              <a:rPr lang="it-IT" sz="2000" kern="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legame chimico</a:t>
            </a:r>
          </a:p>
        </p:txBody>
      </p:sp>
      <p:sp>
        <p:nvSpPr>
          <p:cNvPr id="12" name="Parentesi graffa aperta 11"/>
          <p:cNvSpPr/>
          <p:nvPr/>
        </p:nvSpPr>
        <p:spPr bwMode="auto">
          <a:xfrm>
            <a:off x="4452556" y="2348880"/>
            <a:ext cx="335468" cy="576064"/>
          </a:xfrm>
          <a:prstGeom prst="leftBrace">
            <a:avLst/>
          </a:prstGeom>
          <a:noFill/>
          <a:ln w="222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20000"/>
              </a:spcBef>
            </a:pPr>
            <a:endParaRPr lang="it-IT" sz="4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716016" y="2250855"/>
            <a:ext cx="36724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Ionico 	(</a:t>
            </a:r>
            <a:r>
              <a:rPr lang="it-IT" u="sng" dirty="0" err="1" smtClean="0">
                <a:solidFill>
                  <a:schemeClr val="bg1"/>
                </a:solidFill>
                <a:latin typeface="Times New Roman" pitchFamily="18" charset="0"/>
              </a:rPr>
              <a:t>traferimento</a:t>
            </a:r>
            <a:r>
              <a:rPr lang="it-IT" u="sng" dirty="0" smtClean="0">
                <a:solidFill>
                  <a:schemeClr val="bg1"/>
                </a:solidFill>
                <a:latin typeface="Times New Roman" pitchFamily="18" charset="0"/>
              </a:rPr>
              <a:t> di e</a:t>
            </a:r>
            <a:r>
              <a:rPr lang="it-IT" u="sng" baseline="30000" dirty="0" smtClean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>
              <a:spcBef>
                <a:spcPct val="200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Covalente ( </a:t>
            </a:r>
            <a:r>
              <a:rPr lang="it-IT" u="sng" dirty="0" smtClean="0">
                <a:solidFill>
                  <a:schemeClr val="bg1"/>
                </a:solidFill>
                <a:latin typeface="Times New Roman" pitchFamily="18" charset="0"/>
              </a:rPr>
              <a:t>condivisione di e</a:t>
            </a:r>
            <a:r>
              <a:rPr lang="it-IT" u="sng" baseline="30000" dirty="0" smtClean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) </a:t>
            </a:r>
            <a:endParaRPr lang="it-IT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28"/>
          <a:stretch/>
        </p:blipFill>
        <p:spPr bwMode="auto">
          <a:xfrm>
            <a:off x="72579" y="3356992"/>
            <a:ext cx="4571429" cy="108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ttangolo 7"/>
          <p:cNvSpPr/>
          <p:nvPr/>
        </p:nvSpPr>
        <p:spPr>
          <a:xfrm>
            <a:off x="755576" y="2780928"/>
            <a:ext cx="1486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kern="0" dirty="0">
                <a:solidFill>
                  <a:schemeClr val="bg1"/>
                </a:solidFill>
                <a:latin typeface="Times New Roman" pitchFamily="18" charset="0"/>
              </a:rPr>
              <a:t>legame </a:t>
            </a:r>
            <a:r>
              <a:rPr lang="it-IT" kern="0" dirty="0" smtClean="0">
                <a:solidFill>
                  <a:schemeClr val="bg1"/>
                </a:solidFill>
                <a:latin typeface="Times New Roman" pitchFamily="18" charset="0"/>
              </a:rPr>
              <a:t>ionico</a:t>
            </a:r>
            <a:endParaRPr lang="it-IT" kern="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899592" y="328498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it-IT" sz="2400" b="1" baseline="30000" dirty="0" smtClean="0">
                <a:solidFill>
                  <a:srgbClr val="FF0000"/>
                </a:solidFill>
                <a:latin typeface="Times New Roman" pitchFamily="18" charset="0"/>
              </a:rPr>
              <a:t>-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887" y="4221088"/>
            <a:ext cx="1101584" cy="369332"/>
          </a:xfrm>
          <a:prstGeom prst="rect">
            <a:avLst/>
          </a:prstGeom>
          <a:noFill/>
          <a:ln w="9525">
            <a:noFill/>
          </a:ln>
        </p:spPr>
        <p:txBody>
          <a:bodyPr wrap="non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 bassa 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</a:rPr>
              <a:t>EI </a:t>
            </a:r>
            <a:endParaRPr lang="it-IT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134852" y="422108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elevata </a:t>
            </a:r>
            <a:r>
              <a:rPr lang="it-IT" b="1" dirty="0" smtClean="0">
                <a:solidFill>
                  <a:schemeClr val="bg1"/>
                </a:solidFill>
                <a:latin typeface="Times New Roman" pitchFamily="18" charset="0"/>
              </a:rPr>
              <a:t>AE </a:t>
            </a:r>
            <a:endParaRPr lang="it-IT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2483768" y="4221088"/>
            <a:ext cx="2454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Attrazione elettrostatica</a:t>
            </a:r>
            <a:r>
              <a:rPr lang="it-IT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it-IT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283968" y="116632"/>
            <a:ext cx="21868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Perché H</a:t>
            </a:r>
            <a:r>
              <a:rPr lang="it-IT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non H?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e non He</a:t>
            </a:r>
            <a:r>
              <a:rPr lang="it-IT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it-IT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e non H</a:t>
            </a:r>
            <a:r>
              <a:rPr lang="it-IT" sz="2000" baseline="-25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96952"/>
            <a:ext cx="217646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ttangolo 18"/>
          <p:cNvSpPr/>
          <p:nvPr/>
        </p:nvSpPr>
        <p:spPr>
          <a:xfrm>
            <a:off x="539552" y="4797152"/>
            <a:ext cx="1871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Legame covalente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0" name="Ovale 19"/>
          <p:cNvSpPr/>
          <p:nvPr/>
        </p:nvSpPr>
        <p:spPr>
          <a:xfrm>
            <a:off x="467544" y="4653136"/>
            <a:ext cx="1913285" cy="607422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01"/>
          <a:stretch>
            <a:fillRect/>
          </a:stretch>
        </p:blipFill>
        <p:spPr bwMode="auto">
          <a:xfrm>
            <a:off x="3340734" y="4529322"/>
            <a:ext cx="3319498" cy="229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83968" y="4644425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1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Energia di legame</a:t>
            </a:r>
            <a:br>
              <a:rPr lang="it-IT" altLang="it-IT" sz="1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</a:br>
            <a:r>
              <a:rPr lang="it-IT" altLang="it-IT" sz="1600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+mj-cs"/>
              </a:rPr>
              <a:t>Lunghezza del legame</a:t>
            </a:r>
            <a:endParaRPr lang="it-IT" sz="1600" dirty="0"/>
          </a:p>
        </p:txBody>
      </p:sp>
      <p:sp>
        <p:nvSpPr>
          <p:cNvPr id="22" name="Rettangolo 21"/>
          <p:cNvSpPr/>
          <p:nvPr/>
        </p:nvSpPr>
        <p:spPr>
          <a:xfrm>
            <a:off x="873651" y="5229200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Modello di Lewis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11782" y="5589240"/>
            <a:ext cx="3456384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Guscio di valenza: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	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pieno	    </a:t>
            </a:r>
            <a:r>
              <a:rPr lang="it-IT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 	stabilità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non pieno     </a:t>
            </a:r>
            <a:r>
              <a:rPr lang="it-IT" sz="1600" dirty="0" smtClean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it-IT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	reattività</a:t>
            </a:r>
          </a:p>
        </p:txBody>
      </p:sp>
      <p:sp>
        <p:nvSpPr>
          <p:cNvPr id="4" name="Rettangolo 3"/>
          <p:cNvSpPr/>
          <p:nvPr/>
        </p:nvSpPr>
        <p:spPr>
          <a:xfrm>
            <a:off x="6931012" y="5013176"/>
            <a:ext cx="1832553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r>
              <a:rPr lang="it-IT" sz="1600" u="sng" dirty="0">
                <a:solidFill>
                  <a:srgbClr val="2B5481"/>
                </a:solidFill>
                <a:latin typeface="Times New Roman" pitchFamily="18" charset="0"/>
              </a:rPr>
              <a:t>Regola dell’ottetto</a:t>
            </a:r>
            <a:r>
              <a:rPr lang="it-IT" sz="1600" dirty="0">
                <a:solidFill>
                  <a:srgbClr val="2B5481"/>
                </a:solidFill>
                <a:latin typeface="Times New Roman" pitchFamily="18" charset="0"/>
              </a:rPr>
              <a:t>: 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72200" y="5373216"/>
            <a:ext cx="295232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4 coppie di e</a:t>
            </a:r>
            <a:r>
              <a:rPr lang="it-IT" sz="1600" baseline="300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 condivise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1600" dirty="0">
                <a:solidFill>
                  <a:schemeClr val="bg1"/>
                </a:solidFill>
                <a:latin typeface="Times New Roman" pitchFamily="18" charset="0"/>
              </a:rPr>
              <a:t>e/o solitarie = STABILITA’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899592" y="1844824"/>
            <a:ext cx="7542584" cy="3139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EI ed AE molto diversi: 	trasferimento elettronico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legame ionico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" name="Rettangolo 8"/>
          <p:cNvSpPr/>
          <p:nvPr/>
        </p:nvSpPr>
        <p:spPr>
          <a:xfrm>
            <a:off x="971600" y="2780928"/>
            <a:ext cx="7221260" cy="31393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EI ed AE simili: 		condivisione di elettroni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→ legame covalente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467544" y="3861048"/>
            <a:ext cx="8424936" cy="978729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17550" lvl="4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MA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 eccezioni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alla regola dell’ottetto:</a:t>
            </a:r>
          </a:p>
          <a:p>
            <a:pPr marL="717550" lvl="4" indent="0" eaLnBrk="1" hangingPunct="1">
              <a:lnSpc>
                <a:spcPct val="80000"/>
              </a:lnSpc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		molecole con numero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dispari di e</a:t>
            </a:r>
            <a:r>
              <a:rPr lang="it-IT" baseline="300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? 		es. 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NO </a:t>
            </a:r>
          </a:p>
          <a:p>
            <a:pPr marL="717550" lvl="4" indent="0" eaLnBrk="1" hangingPunct="1">
              <a:lnSpc>
                <a:spcPct val="80000"/>
              </a:lnSpc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		molecole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con carenza di e</a:t>
            </a:r>
            <a:r>
              <a:rPr lang="it-IT" baseline="30000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?			es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. BF</a:t>
            </a:r>
            <a:r>
              <a:rPr lang="it-IT" baseline="-25000" dirty="0">
                <a:solidFill>
                  <a:schemeClr val="bg1"/>
                </a:solidFill>
                <a:latin typeface="Times New Roman" pitchFamily="18" charset="0"/>
              </a:rPr>
              <a:t>3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  <a:p>
            <a:pPr marL="717550" lvl="4" indent="0" eaLnBrk="1" hangingPunct="1">
              <a:lnSpc>
                <a:spcPct val="80000"/>
              </a:lnSpc>
              <a:defRPr/>
            </a:pP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		molecole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con espansione del guscio di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</a:rPr>
              <a:t>valenza ? 	es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</a:rPr>
              <a:t>. SF</a:t>
            </a:r>
            <a:r>
              <a:rPr lang="it-IT" baseline="-25000" dirty="0">
                <a:solidFill>
                  <a:schemeClr val="bg1"/>
                </a:solidFill>
                <a:latin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9480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e 16"/>
          <p:cNvSpPr/>
          <p:nvPr/>
        </p:nvSpPr>
        <p:spPr>
          <a:xfrm>
            <a:off x="5868144" y="4221088"/>
            <a:ext cx="3168352" cy="142024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1199712" y="4509120"/>
            <a:ext cx="1689720" cy="3743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/>
          <p:cNvSpPr/>
          <p:nvPr/>
        </p:nvSpPr>
        <p:spPr>
          <a:xfrm>
            <a:off x="2195736" y="366856"/>
            <a:ext cx="4896544" cy="82989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1720" y="548680"/>
            <a:ext cx="5230924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20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Dagli orbitali atomici agli orbitali molecolari</a:t>
            </a:r>
          </a:p>
        </p:txBody>
      </p:sp>
      <p:sp>
        <p:nvSpPr>
          <p:cNvPr id="2" name="Rettangolo 1"/>
          <p:cNvSpPr/>
          <p:nvPr/>
        </p:nvSpPr>
        <p:spPr>
          <a:xfrm>
            <a:off x="791580" y="1207045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Descriviamo il 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</a:rPr>
              <a:t>modello classico del legame covalente,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basato sulla condivisione degli 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</a:rPr>
              <a:t>elettroni, </a:t>
            </a:r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con la Meccanica Quantistica</a:t>
            </a:r>
          </a:p>
        </p:txBody>
      </p:sp>
      <p:sp>
        <p:nvSpPr>
          <p:cNvPr id="3" name="Rettangolo 2"/>
          <p:cNvSpPr/>
          <p:nvPr/>
        </p:nvSpPr>
        <p:spPr>
          <a:xfrm>
            <a:off x="496135" y="1988840"/>
            <a:ext cx="3715825" cy="40011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C00000"/>
                </a:solidFill>
                <a:latin typeface="Times New Roman" pitchFamily="18" charset="0"/>
              </a:rPr>
              <a:t>Teoria del legame di valenza (VB)</a:t>
            </a:r>
          </a:p>
        </p:txBody>
      </p:sp>
      <p:sp>
        <p:nvSpPr>
          <p:cNvPr id="4" name="Rettangolo 3"/>
          <p:cNvSpPr/>
          <p:nvPr/>
        </p:nvSpPr>
        <p:spPr>
          <a:xfrm>
            <a:off x="4803282" y="1988840"/>
            <a:ext cx="4017190" cy="400110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none">
            <a:spAutoFit/>
          </a:bodyPr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008000"/>
                </a:solidFill>
                <a:latin typeface="Times New Roman" pitchFamily="18" charset="0"/>
              </a:rPr>
              <a:t>Teoria degli orbitali molecolari (MO)</a:t>
            </a:r>
          </a:p>
        </p:txBody>
      </p:sp>
      <p:sp>
        <p:nvSpPr>
          <p:cNvPr id="7" name="Rettangolo 6"/>
          <p:cNvSpPr/>
          <p:nvPr/>
        </p:nvSpPr>
        <p:spPr>
          <a:xfrm>
            <a:off x="467544" y="2399160"/>
            <a:ext cx="32941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descrive la coppia di elettroni condivisa e localizzata 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tra due nuclei impegnati nel legame</a:t>
            </a:r>
          </a:p>
          <a:p>
            <a:pPr algn="ctr"/>
            <a:r>
              <a:rPr lang="it-IT" dirty="0" smtClean="0">
                <a:solidFill>
                  <a:srgbClr val="C00000"/>
                </a:solidFill>
                <a:latin typeface="Times New Roman" pitchFamily="18" charset="0"/>
              </a:rPr>
              <a:t>con un orbitale molecolare </a:t>
            </a:r>
            <a:r>
              <a:rPr lang="it-IT" dirty="0" err="1" smtClean="0">
                <a:solidFill>
                  <a:srgbClr val="C00000"/>
                </a:solidFill>
                <a:latin typeface="Times New Roman" pitchFamily="18" charset="0"/>
              </a:rPr>
              <a:t>bielettronico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659268" y="2403535"/>
            <a:ext cx="2873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</a:rPr>
              <a:t>descrive tutti gli elettroni </a:t>
            </a:r>
          </a:p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</a:rPr>
              <a:t>di una molecola distribuiti </a:t>
            </a:r>
          </a:p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</a:rPr>
              <a:t>su orbitali molecolari </a:t>
            </a:r>
          </a:p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</a:rPr>
              <a:t>e delocalizzati </a:t>
            </a:r>
          </a:p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</a:rPr>
              <a:t>su tutta la molecola </a:t>
            </a:r>
          </a:p>
          <a:p>
            <a:pPr algn="ctr"/>
            <a:endParaRPr lang="it-IT" dirty="0"/>
          </a:p>
        </p:txBody>
      </p:sp>
      <p:sp>
        <p:nvSpPr>
          <p:cNvPr id="6" name="Freccia in giù 5"/>
          <p:cNvSpPr/>
          <p:nvPr/>
        </p:nvSpPr>
        <p:spPr>
          <a:xfrm>
            <a:off x="1893409" y="4149080"/>
            <a:ext cx="302327" cy="36004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C00000"/>
              </a:solidFill>
            </a:endParaRPr>
          </a:p>
        </p:txBody>
      </p:sp>
      <p:sp>
        <p:nvSpPr>
          <p:cNvPr id="10" name="Freccia in giù 9"/>
          <p:cNvSpPr/>
          <p:nvPr/>
        </p:nvSpPr>
        <p:spPr>
          <a:xfrm>
            <a:off x="7005977" y="3861048"/>
            <a:ext cx="302327" cy="360040"/>
          </a:xfrm>
          <a:prstGeom prst="downArrow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464926" y="4509120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Geometrie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872623" y="4428401"/>
            <a:ext cx="162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Cioè come sono </a:t>
            </a:r>
          </a:p>
          <a:p>
            <a:pPr algn="ctr"/>
            <a:r>
              <a:rPr lang="it-IT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fatte le molecole!</a:t>
            </a:r>
            <a:endParaRPr lang="it-IT" sz="1600" dirty="0">
              <a:solidFill>
                <a:srgbClr val="C0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814873" y="4365104"/>
            <a:ext cx="32936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Legami multipli coniugati</a:t>
            </a:r>
          </a:p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Reattività di specie radicaliche</a:t>
            </a:r>
          </a:p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Paramagnetismo</a:t>
            </a:r>
          </a:p>
          <a:p>
            <a:pPr algn="ctr"/>
            <a:r>
              <a:rPr lang="it-IT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Legame metallico</a:t>
            </a:r>
            <a:endParaRPr lang="it-IT" dirty="0">
              <a:solidFill>
                <a:srgbClr val="00800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755576" y="5013176"/>
            <a:ext cx="280192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H</a:t>
            </a:r>
            <a:r>
              <a:rPr lang="it-IT" baseline="-25000" dirty="0">
                <a:solidFill>
                  <a:srgbClr val="C00000"/>
                </a:solidFill>
                <a:latin typeface="Times New Roman" pitchFamily="18" charset="0"/>
              </a:rPr>
              <a:t>A</a:t>
            </a: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 : H</a:t>
            </a:r>
            <a:r>
              <a:rPr lang="it-IT" baseline="-25000" dirty="0">
                <a:solidFill>
                  <a:srgbClr val="C00000"/>
                </a:solidFill>
                <a:latin typeface="Times New Roman" pitchFamily="18" charset="0"/>
              </a:rPr>
              <a:t>B</a:t>
            </a:r>
            <a:r>
              <a:rPr lang="it-IT" dirty="0">
                <a:solidFill>
                  <a:srgbClr val="C00000"/>
                </a:solidFill>
                <a:latin typeface="Times New Roman" pitchFamily="18" charset="0"/>
              </a:rPr>
              <a:t>   con     </a:t>
            </a:r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   </a:t>
            </a:r>
            <a:r>
              <a:rPr lang="it-IT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281958" y="5354439"/>
            <a:ext cx="5377310" cy="666849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cov</a:t>
            </a:r>
            <a:r>
              <a:rPr lang="it-IT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it-IT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 </a:t>
            </a:r>
            <a:r>
              <a:rPr lang="it-IT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it-IT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l-GR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it-IT" sz="2000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000" baseline="30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covalente                                           </a:t>
            </a:r>
            <a:r>
              <a:rPr lang="it-IT" sz="2000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ionico</a:t>
            </a:r>
            <a:endParaRPr lang="it-IT" sz="2000" baseline="300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" descr="covalen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7" t="2326" r="2473" b="59127"/>
          <a:stretch/>
        </p:blipFill>
        <p:spPr bwMode="auto">
          <a:xfrm>
            <a:off x="737067" y="5949280"/>
            <a:ext cx="4483005" cy="687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437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e 15"/>
          <p:cNvSpPr/>
          <p:nvPr/>
        </p:nvSpPr>
        <p:spPr>
          <a:xfrm>
            <a:off x="0" y="3356992"/>
            <a:ext cx="4644008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0" y="764704"/>
            <a:ext cx="4788024" cy="93610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4067944" y="4941168"/>
            <a:ext cx="1656184" cy="51625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Picture 3" descr="coval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96" y="1785496"/>
            <a:ext cx="4089400" cy="142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6" descr="091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7" t="-589" r="3659" b="62615"/>
          <a:stretch/>
        </p:blipFill>
        <p:spPr bwMode="auto">
          <a:xfrm>
            <a:off x="82029" y="1709409"/>
            <a:ext cx="4778003" cy="157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e 10"/>
          <p:cNvSpPr/>
          <p:nvPr/>
        </p:nvSpPr>
        <p:spPr>
          <a:xfrm>
            <a:off x="3923928" y="2954851"/>
            <a:ext cx="1656184" cy="5162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805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715308" y="2996952"/>
            <a:ext cx="2145432" cy="43204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it-IT" sz="20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Legame </a:t>
            </a:r>
            <a:r>
              <a:rPr lang="el-GR" sz="20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sz="2000" dirty="0" smtClean="0">
                <a:solidFill>
                  <a:srgbClr val="FFFF00"/>
                </a:solidFill>
                <a:effectLst/>
              </a:rPr>
              <a:t> 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39552" y="116632"/>
            <a:ext cx="7705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Ricordiamo che stiamo descrivendo la particella «elettrone» in termini ondulatori</a:t>
            </a:r>
          </a:p>
          <a:p>
            <a:pPr algn="ctr"/>
            <a:r>
              <a:rPr lang="it-IT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sovrapposizione di due orbitali dà luogo a interferenze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47452" y="908720"/>
            <a:ext cx="19559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Sovrapposizione</a:t>
            </a:r>
          </a:p>
          <a:p>
            <a:pPr algn="ctr"/>
            <a:r>
              <a:rPr lang="it-IT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frontale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411760" y="980728"/>
            <a:ext cx="2281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orbitali 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molecolari </a:t>
            </a:r>
            <a:r>
              <a:rPr lang="el-GR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endParaRPr lang="it-IT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220072" y="866095"/>
            <a:ext cx="3744416" cy="757130"/>
          </a:xfrm>
          <a:prstGeom prst="rect">
            <a:avLst/>
          </a:prstGeom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simmetria cilindrica rispetto all’asse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internucleare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densità lungo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l’asse internucleare 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tella a 5 punte 5"/>
          <p:cNvSpPr>
            <a:spLocks noChangeAspect="1"/>
          </p:cNvSpPr>
          <p:nvPr/>
        </p:nvSpPr>
        <p:spPr>
          <a:xfrm>
            <a:off x="155079" y="78904"/>
            <a:ext cx="457200" cy="457200"/>
          </a:xfrm>
          <a:prstGeom prst="star5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251520" y="3501008"/>
            <a:ext cx="18918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Sovrapposizione</a:t>
            </a:r>
          </a:p>
          <a:p>
            <a:r>
              <a:rPr lang="it-IT" sz="2000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Laterale:</a:t>
            </a:r>
            <a:endParaRPr lang="it-IT" sz="2000" u="sng" dirty="0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652120" y="3092767"/>
            <a:ext cx="3018775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 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sovrapposizione possibile</a:t>
            </a: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legame fortemente direzionale</a:t>
            </a: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1° legame tra due nuclei</a:t>
            </a: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energia di legame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267744" y="3810526"/>
            <a:ext cx="227337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it-IT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rbitali molecolari 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125444" y="4365104"/>
            <a:ext cx="4094628" cy="535531"/>
          </a:xfrm>
          <a:prstGeom prst="rect">
            <a:avLst/>
          </a:prstGeom>
          <a:ln w="2222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 simmetria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cilindrica </a:t>
            </a:r>
            <a:endParaRPr lang="it-IT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 densità ai lati dell’asse </a:t>
            </a:r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internucleare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78" y="4941168"/>
            <a:ext cx="3170195" cy="1901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 descr="0922"/>
          <p:cNvPicPr>
            <a:picLocks noGrp="1" noChangeAspect="1" noChangeArrowheads="1"/>
          </p:cNvPicPr>
          <p:nvPr>
            <p:ph type="body" sz="half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0" t="15339" r="12912" b="48714"/>
          <a:stretch/>
        </p:blipFill>
        <p:spPr>
          <a:xfrm>
            <a:off x="6505977" y="4581128"/>
            <a:ext cx="2170479" cy="208861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ttangolo 14"/>
          <p:cNvSpPr/>
          <p:nvPr/>
        </p:nvSpPr>
        <p:spPr>
          <a:xfrm>
            <a:off x="4303928" y="4941168"/>
            <a:ext cx="1204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>
                <a:solidFill>
                  <a:schemeClr val="bg1"/>
                </a:solidFill>
                <a:latin typeface="Times New Roman" pitchFamily="18" charset="0"/>
              </a:rPr>
              <a:t>Legame </a:t>
            </a:r>
            <a:r>
              <a:rPr lang="el-GR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347864" y="5517232"/>
            <a:ext cx="3033148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egame successivo al 1°</a:t>
            </a:r>
          </a:p>
          <a:p>
            <a:r>
              <a:rPr lang="it-I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nergia di legame minore MA</a:t>
            </a:r>
          </a:p>
          <a:p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rafforza e «blocca» il legame </a:t>
            </a:r>
            <a:r>
              <a:rPr lang="el-GR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it-IT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t-IT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503"/>
          <p:cNvPicPr>
            <a:picLocks noGrp="1" noChangeAspect="1" noChangeArrowheads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6848" r="38777" b="9831"/>
          <a:stretch/>
        </p:blipFill>
        <p:spPr>
          <a:xfrm>
            <a:off x="251520" y="260648"/>
            <a:ext cx="3610345" cy="359515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 descr="05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4"/>
          <a:stretch>
            <a:fillRect/>
          </a:stretch>
        </p:blipFill>
        <p:spPr bwMode="auto">
          <a:xfrm>
            <a:off x="3995936" y="404664"/>
            <a:ext cx="4996959" cy="275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36"/>
          <a:stretch/>
        </p:blipFill>
        <p:spPr bwMode="auto">
          <a:xfrm>
            <a:off x="1562825" y="3933055"/>
            <a:ext cx="3861453" cy="265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0" t="3407" r="5132" b="30956"/>
          <a:stretch>
            <a:fillRect/>
          </a:stretch>
        </p:blipFill>
        <p:spPr bwMode="auto">
          <a:xfrm>
            <a:off x="5292080" y="3573016"/>
            <a:ext cx="28321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3059832" y="2060848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it-IT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702525" y="548680"/>
            <a:ext cx="731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it-IT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5868144" y="3702223"/>
            <a:ext cx="5100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it-IT" sz="2400" b="1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it-IT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996486" y="3963833"/>
            <a:ext cx="351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kern="0" dirty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σ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994882" y="4860585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995684" y="5661248"/>
            <a:ext cx="3529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π</a:t>
            </a:r>
            <a:endParaRPr lang="it-IT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0506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1" b="20581"/>
          <a:stretch/>
        </p:blipFill>
        <p:spPr>
          <a:xfrm>
            <a:off x="2195736" y="332656"/>
            <a:ext cx="4962525" cy="6086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2" t="5084" r="8311" b="30558"/>
          <a:stretch/>
        </p:blipFill>
        <p:spPr bwMode="auto">
          <a:xfrm>
            <a:off x="35496" y="1052736"/>
            <a:ext cx="2719651" cy="91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3851920" y="1455167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permesse</a:t>
            </a:r>
            <a:endParaRPr lang="it-IT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855016" y="4293096"/>
            <a:ext cx="1221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proibite</a:t>
            </a:r>
            <a:endParaRPr lang="it-IT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nettore 1 5"/>
          <p:cNvCxnSpPr/>
          <p:nvPr/>
        </p:nvCxnSpPr>
        <p:spPr>
          <a:xfrm>
            <a:off x="2555776" y="3068960"/>
            <a:ext cx="410445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9" t="6653" r="9197" b="36773"/>
          <a:stretch/>
        </p:blipFill>
        <p:spPr bwMode="auto">
          <a:xfrm>
            <a:off x="35496" y="4221088"/>
            <a:ext cx="2733554" cy="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0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Strutturato">
  <a:themeElements>
    <a:clrScheme name="1_Strutturato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1_Strutturat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to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to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to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2118</TotalTime>
  <Words>312</Words>
  <Application>Microsoft Office PowerPoint</Application>
  <PresentationFormat>Presentazione su schermo (4:3)</PresentationFormat>
  <Paragraphs>82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10</vt:i4>
      </vt:variant>
      <vt:variant>
        <vt:lpstr>Titoli diapositive</vt:lpstr>
      </vt:variant>
      <vt:variant>
        <vt:i4>6</vt:i4>
      </vt:variant>
    </vt:vector>
  </HeadingPairs>
  <TitlesOfParts>
    <vt:vector size="16" baseType="lpstr">
      <vt:lpstr>1_Strutturato</vt:lpstr>
      <vt:lpstr>2_Strutturato</vt:lpstr>
      <vt:lpstr>3_Strutturato</vt:lpstr>
      <vt:lpstr>4_Strutturato</vt:lpstr>
      <vt:lpstr>5_Strutturato</vt:lpstr>
      <vt:lpstr>6_Strutturato</vt:lpstr>
      <vt:lpstr>7_Strutturato</vt:lpstr>
      <vt:lpstr>8_Strutturato</vt:lpstr>
      <vt:lpstr>9_Strutturato</vt:lpstr>
      <vt:lpstr>10_Strutturato</vt:lpstr>
      <vt:lpstr>IL LEGAME CHIMICO</vt:lpstr>
      <vt:lpstr>Presentazione standard di PowerPoint</vt:lpstr>
      <vt:lpstr>Dagli orbitali atomici agli orbitali molecolari</vt:lpstr>
      <vt:lpstr>Legame σ 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Fabrizio Crisafulli</dc:creator>
  <cp:lastModifiedBy>rita</cp:lastModifiedBy>
  <cp:revision>117</cp:revision>
  <dcterms:created xsi:type="dcterms:W3CDTF">2002-09-16T09:40:28Z</dcterms:created>
  <dcterms:modified xsi:type="dcterms:W3CDTF">2019-09-30T12:21:34Z</dcterms:modified>
</cp:coreProperties>
</file>