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96" r:id="rId2"/>
    <p:sldMasterId id="2147483709" r:id="rId3"/>
    <p:sldMasterId id="2147483722" r:id="rId4"/>
    <p:sldMasterId id="2147483735" r:id="rId5"/>
    <p:sldMasterId id="2147484016" r:id="rId6"/>
    <p:sldMasterId id="2147484031" r:id="rId7"/>
    <p:sldMasterId id="2147484046" r:id="rId8"/>
    <p:sldMasterId id="2147484075" r:id="rId9"/>
    <p:sldMasterId id="2147484090" r:id="rId10"/>
  </p:sldMasterIdLst>
  <p:notesMasterIdLst>
    <p:notesMasterId r:id="rId19"/>
  </p:notesMasterIdLst>
  <p:sldIdLst>
    <p:sldId id="390" r:id="rId11"/>
    <p:sldId id="391" r:id="rId12"/>
    <p:sldId id="392" r:id="rId13"/>
    <p:sldId id="393" r:id="rId14"/>
    <p:sldId id="394" r:id="rId15"/>
    <p:sldId id="395" r:id="rId16"/>
    <p:sldId id="396" r:id="rId17"/>
    <p:sldId id="397" r:id="rId1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07" autoAdjust="0"/>
    <p:restoredTop sz="94660"/>
  </p:normalViewPr>
  <p:slideViewPr>
    <p:cSldViewPr>
      <p:cViewPr>
        <p:scale>
          <a:sx n="100" d="100"/>
          <a:sy n="100" d="100"/>
        </p:scale>
        <p:origin x="-211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8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268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68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7D5A7D8-6AD7-4297-99B6-8776D87A53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2572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79E2704-E96D-4716-94FF-1AF259FB527D}" type="slidenum">
              <a:rPr lang="it-IT" altLang="it-IT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it-IT" altLang="it-IT" smtClean="0">
              <a:solidFill>
                <a:prstClr val="black"/>
              </a:solidFill>
            </a:endParaRPr>
          </a:p>
        </p:txBody>
      </p:sp>
      <p:sp>
        <p:nvSpPr>
          <p:cNvPr id="32771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2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  <p:sp>
        <p:nvSpPr>
          <p:cNvPr id="32773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015167-E0F2-4A99-8616-0BA5D1BA4C43}" type="slidenum">
              <a:rPr lang="it-IT" altLang="it-IT">
                <a:solidFill>
                  <a:prstClr val="black"/>
                </a:solidFill>
                <a:latin typeface="Tahoma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it-IT" altLang="it-IT">
              <a:solidFill>
                <a:prstClr val="black"/>
              </a:solidFill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945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41125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01599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3077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56817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55571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91690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1994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9550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19594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0032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626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116968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41383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4180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886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9105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169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3709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40490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0085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15319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334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442998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00648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57555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90775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748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50365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27706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12202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30791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21022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277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790640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90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1542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7075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4060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2443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3620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4833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3623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4177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9460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16773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91582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3858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85069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97693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93038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73981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832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38666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0182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86389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35755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33433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14229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30845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44934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50488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48972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0194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55387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2410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0491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86994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16381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06058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16561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46289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20846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43243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1291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2575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99500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18205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67907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4057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20055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77118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54194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7754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18598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8187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48775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1680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40903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68643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0366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7031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855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4938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918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495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86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7024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8694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772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0017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061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245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98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7603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3708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60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53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36306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4495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7744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3285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4836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8758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3618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8993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183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0148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978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91922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0509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874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187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6977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66160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7571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340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981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587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61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sz="1400" i="1" smtClean="0"/>
              <a:t>Palmisano, Schiavello – Fondamenti di Chimica – Capitolo 2</a:t>
            </a:r>
          </a:p>
        </p:txBody>
      </p:sp>
      <p:pic>
        <p:nvPicPr>
          <p:cNvPr id="1030" name="Picture 8" descr="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011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5</a:t>
            </a:r>
          </a:p>
        </p:txBody>
      </p:sp>
      <p:pic>
        <p:nvPicPr>
          <p:cNvPr id="1030" name="Picture 8" descr="log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87225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  <p:sldLayoutId id="2147484102" r:id="rId12"/>
    <p:sldLayoutId id="214748410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3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2</a:t>
            </a:r>
          </a:p>
        </p:txBody>
      </p:sp>
      <p:pic>
        <p:nvPicPr>
          <p:cNvPr id="2054" name="Picture 8" descr="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012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7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2</a:t>
            </a:r>
          </a:p>
        </p:txBody>
      </p:sp>
      <p:pic>
        <p:nvPicPr>
          <p:cNvPr id="3078" name="Picture 8" descr="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013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1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2</a:t>
            </a:r>
          </a:p>
        </p:txBody>
      </p:sp>
      <p:pic>
        <p:nvPicPr>
          <p:cNvPr id="4102" name="Picture 8" descr="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014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5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2</a:t>
            </a:r>
          </a:p>
        </p:txBody>
      </p:sp>
      <p:pic>
        <p:nvPicPr>
          <p:cNvPr id="5126" name="Picture 8" descr="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015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2</a:t>
            </a:r>
          </a:p>
        </p:txBody>
      </p:sp>
      <p:pic>
        <p:nvPicPr>
          <p:cNvPr id="1030" name="Picture 8" descr="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3058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2</a:t>
            </a:r>
          </a:p>
        </p:txBody>
      </p:sp>
      <p:pic>
        <p:nvPicPr>
          <p:cNvPr id="1030" name="Picture 8" descr="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8306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  <p:sldLayoutId id="2147484043" r:id="rId12"/>
    <p:sldLayoutId id="2147484044" r:id="rId13"/>
    <p:sldLayoutId id="214748404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5</a:t>
            </a:r>
          </a:p>
        </p:txBody>
      </p:sp>
      <p:pic>
        <p:nvPicPr>
          <p:cNvPr id="1030" name="Picture 8" descr="log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6776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8" r:id="rId12"/>
    <p:sldLayoutId id="214748405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2</a:t>
            </a:r>
          </a:p>
        </p:txBody>
      </p:sp>
      <p:pic>
        <p:nvPicPr>
          <p:cNvPr id="1030" name="Picture 8" descr="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8678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346869"/>
            <a:ext cx="3383607" cy="777875"/>
          </a:xfrm>
          <a:ln w="0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it-IT" sz="2400" dirty="0" smtClean="0">
                <a:solidFill>
                  <a:schemeClr val="bg1"/>
                </a:solidFill>
                <a:effectLst/>
                <a:latin typeface="Times New Roman" pitchFamily="18" charset="0"/>
              </a:rPr>
              <a:t>Molecole poliatomiche</a:t>
            </a:r>
          </a:p>
        </p:txBody>
      </p:sp>
      <p:pic>
        <p:nvPicPr>
          <p:cNvPr id="7173" name="Picture 5" descr="090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07"/>
          <a:stretch/>
        </p:blipFill>
        <p:spPr bwMode="auto">
          <a:xfrm>
            <a:off x="7164288" y="1279637"/>
            <a:ext cx="1833563" cy="5173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491880" y="217964"/>
            <a:ext cx="5436096" cy="84023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dirty="0">
                <a:solidFill>
                  <a:schemeClr val="bg1"/>
                </a:solidFill>
                <a:latin typeface="Times New Roman" pitchFamily="18" charset="0"/>
              </a:rPr>
              <a:t>La teoria del VB descrive ogni legame singolarmente: </a:t>
            </a:r>
            <a:endParaRPr lang="it-IT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</a:rPr>
              <a:t>le coppie </a:t>
            </a:r>
            <a:r>
              <a:rPr lang="it-IT" dirty="0">
                <a:solidFill>
                  <a:schemeClr val="bg1"/>
                </a:solidFill>
                <a:latin typeface="Times New Roman" pitchFamily="18" charset="0"/>
              </a:rPr>
              <a:t>di elettroni condivise sono “localizzate” tra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dirty="0">
                <a:solidFill>
                  <a:schemeClr val="bg1"/>
                </a:solidFill>
                <a:latin typeface="Times New Roman" pitchFamily="18" charset="0"/>
              </a:rPr>
              <a:t>i due nuclei interessati al 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</a:rPr>
              <a:t>legame</a:t>
            </a:r>
            <a:endParaRPr lang="it-IT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8287" y="1359176"/>
            <a:ext cx="446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2000" dirty="0">
                <a:solidFill>
                  <a:srgbClr val="C00000"/>
                </a:solidFill>
                <a:latin typeface="Times New Roman" pitchFamily="18" charset="0"/>
              </a:rPr>
              <a:t>COME SONO FATTE LE MOLECOLE?</a:t>
            </a:r>
          </a:p>
        </p:txBody>
      </p:sp>
      <p:sp>
        <p:nvSpPr>
          <p:cNvPr id="4" name="Rettangolo 3"/>
          <p:cNvSpPr/>
          <p:nvPr/>
        </p:nvSpPr>
        <p:spPr>
          <a:xfrm>
            <a:off x="544358" y="1738058"/>
            <a:ext cx="568382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dirty="0">
                <a:solidFill>
                  <a:schemeClr val="bg1"/>
                </a:solidFill>
                <a:latin typeface="Times New Roman" pitchFamily="18" charset="0"/>
              </a:rPr>
              <a:t>coppie di elettroni = zone ad elevata densità elettronica</a:t>
            </a:r>
          </a:p>
        </p:txBody>
      </p:sp>
      <p:sp>
        <p:nvSpPr>
          <p:cNvPr id="5" name="Rettangolo 4"/>
          <p:cNvSpPr/>
          <p:nvPr/>
        </p:nvSpPr>
        <p:spPr>
          <a:xfrm>
            <a:off x="1229263" y="2204864"/>
            <a:ext cx="161454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Forti repulsioni</a:t>
            </a:r>
          </a:p>
        </p:txBody>
      </p:sp>
      <p:sp>
        <p:nvSpPr>
          <p:cNvPr id="6" name="Rettangolo 5"/>
          <p:cNvSpPr/>
          <p:nvPr/>
        </p:nvSpPr>
        <p:spPr>
          <a:xfrm>
            <a:off x="3347864" y="2204864"/>
            <a:ext cx="403244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Geometrie compatibili con il contenuto energetico più 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favorevole</a:t>
            </a:r>
            <a:endParaRPr lang="it-IT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reccia circolare a destra 7"/>
          <p:cNvSpPr/>
          <p:nvPr/>
        </p:nvSpPr>
        <p:spPr>
          <a:xfrm rot="19447146">
            <a:off x="787021" y="1970013"/>
            <a:ext cx="288032" cy="723108"/>
          </a:xfrm>
          <a:prstGeom prst="curv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13" name="Freccia circolare a destra 12"/>
          <p:cNvSpPr/>
          <p:nvPr/>
        </p:nvSpPr>
        <p:spPr>
          <a:xfrm rot="16200000">
            <a:off x="3045138" y="2203351"/>
            <a:ext cx="288032" cy="723108"/>
          </a:xfrm>
          <a:prstGeom prst="curv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60040" y="3068960"/>
            <a:ext cx="4572000" cy="707886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/>
            <a:r>
              <a:rPr lang="it-IT" sz="2000" dirty="0" smtClean="0">
                <a:solidFill>
                  <a:srgbClr val="C00000"/>
                </a:solidFill>
                <a:latin typeface="Times New Roman" pitchFamily="18" charset="0"/>
              </a:rPr>
              <a:t>Metodo VSEPR </a:t>
            </a:r>
            <a:br>
              <a:rPr lang="it-IT" sz="2000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it-IT" sz="2000" dirty="0" smtClean="0">
                <a:solidFill>
                  <a:srgbClr val="C00000"/>
                </a:solidFill>
                <a:latin typeface="Times New Roman" pitchFamily="18" charset="0"/>
              </a:rPr>
              <a:t>(Valence Shell Electron </a:t>
            </a:r>
            <a:r>
              <a:rPr lang="it-IT" sz="2000" dirty="0" err="1" smtClean="0">
                <a:solidFill>
                  <a:srgbClr val="C00000"/>
                </a:solidFill>
                <a:latin typeface="Times New Roman" pitchFamily="18" charset="0"/>
              </a:rPr>
              <a:t>Pair</a:t>
            </a:r>
            <a:r>
              <a:rPr lang="it-IT" sz="20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C00000"/>
                </a:solidFill>
                <a:latin typeface="Times New Roman" pitchFamily="18" charset="0"/>
              </a:rPr>
              <a:t>Repulsion</a:t>
            </a:r>
            <a:r>
              <a:rPr lang="it-IT" sz="2000" dirty="0" smtClean="0">
                <a:solidFill>
                  <a:srgbClr val="C00000"/>
                </a:solidFill>
                <a:latin typeface="Times New Roman" pitchFamily="18" charset="0"/>
              </a:rPr>
              <a:t>)</a:t>
            </a:r>
            <a:endParaRPr lang="it-IT" sz="2000" dirty="0">
              <a:solidFill>
                <a:srgbClr val="C00000"/>
              </a:solidFill>
            </a:endParaRPr>
          </a:p>
        </p:txBody>
      </p:sp>
      <p:sp>
        <p:nvSpPr>
          <p:cNvPr id="16" name="Freccia circolare a destra 15"/>
          <p:cNvSpPr/>
          <p:nvPr/>
        </p:nvSpPr>
        <p:spPr>
          <a:xfrm rot="20016916">
            <a:off x="279144" y="1631253"/>
            <a:ext cx="484717" cy="2020756"/>
          </a:xfrm>
          <a:prstGeom prst="curv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-36512" y="4370328"/>
            <a:ext cx="75243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</a:rPr>
              <a:t>- </a:t>
            </a:r>
            <a:r>
              <a:rPr lang="it-IT" sz="2000" dirty="0" smtClean="0">
                <a:solidFill>
                  <a:schemeClr val="bg1"/>
                </a:solidFill>
                <a:latin typeface="Times New Roman" pitchFamily="18" charset="0"/>
              </a:rPr>
              <a:t>Scelta atomo 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meno elettronegativo come </a:t>
            </a:r>
            <a:r>
              <a:rPr lang="it-IT" sz="2000" u="sng" dirty="0">
                <a:solidFill>
                  <a:schemeClr val="bg1"/>
                </a:solidFill>
                <a:latin typeface="Times New Roman" pitchFamily="18" charset="0"/>
              </a:rPr>
              <a:t>atomo centrale</a:t>
            </a:r>
          </a:p>
          <a:p>
            <a:pPr>
              <a:defRPr/>
            </a:pPr>
            <a:r>
              <a:rPr lang="it-IT" sz="2000" dirty="0" smtClean="0">
                <a:solidFill>
                  <a:schemeClr val="bg1"/>
                </a:solidFill>
                <a:latin typeface="Times New Roman" pitchFamily="18" charset="0"/>
              </a:rPr>
              <a:t>- Disporre i suoi elettroni 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del guscio di valenza spaiati e a spin parallelo</a:t>
            </a:r>
          </a:p>
          <a:p>
            <a:pPr>
              <a:defRPr/>
            </a:pPr>
            <a:r>
              <a:rPr lang="it-IT" sz="2000" dirty="0" smtClean="0">
                <a:solidFill>
                  <a:schemeClr val="bg1"/>
                </a:solidFill>
                <a:latin typeface="Times New Roman" pitchFamily="18" charset="0"/>
              </a:rPr>
              <a:t>- Accoppiare 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gli 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sz="20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(di legame </a:t>
            </a:r>
            <a:r>
              <a:rPr lang="it-IT" sz="2000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bp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 coppie solitarie </a:t>
            </a:r>
            <a:r>
              <a:rPr lang="it-IT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lp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it-IT" sz="2000" dirty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it-IT" sz="2000" dirty="0" smtClean="0">
                <a:solidFill>
                  <a:schemeClr val="bg1"/>
                </a:solidFill>
                <a:latin typeface="Times New Roman" pitchFamily="18" charset="0"/>
              </a:rPr>
              <a:t>- Contare 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le coppie di 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sz="20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 (</a:t>
            </a:r>
            <a:r>
              <a:rPr lang="el-G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it-IT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bp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it-IT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lp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defRPr/>
            </a:pPr>
            <a:r>
              <a:rPr lang="it-IT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Assegnare 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geometria</a:t>
            </a:r>
          </a:p>
          <a:p>
            <a:pPr>
              <a:defRPr/>
            </a:pPr>
            <a:r>
              <a:rPr lang="it-IT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Distorsione 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delle geometrie: </a:t>
            </a:r>
            <a:r>
              <a:rPr lang="it-IT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it-IT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lp-lp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it-IT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lp-bp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it-IT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bp-bp</a:t>
            </a:r>
            <a:endParaRPr lang="el-G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658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95226" y="405284"/>
            <a:ext cx="2052638" cy="1079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it-IT" sz="2800" dirty="0" smtClean="0">
                <a:solidFill>
                  <a:schemeClr val="bg1"/>
                </a:solidFill>
                <a:effectLst/>
                <a:latin typeface="Times New Roman" pitchFamily="18" charset="0"/>
              </a:rPr>
              <a:t>Geometrie </a:t>
            </a:r>
            <a:br>
              <a:rPr lang="it-IT" altLang="it-IT" sz="2800" dirty="0" smtClean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it-IT" altLang="it-IT" sz="2800" dirty="0" smtClean="0">
                <a:solidFill>
                  <a:schemeClr val="bg1"/>
                </a:solidFill>
                <a:effectLst/>
                <a:latin typeface="Times New Roman" pitchFamily="18" charset="0"/>
              </a:rPr>
              <a:t>molecolari</a:t>
            </a:r>
          </a:p>
        </p:txBody>
      </p:sp>
      <p:pic>
        <p:nvPicPr>
          <p:cNvPr id="9219" name="Segnaposto contenuto 3" descr="0821.gif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2" b="8914"/>
          <a:stretch/>
        </p:blipFill>
        <p:spPr>
          <a:xfrm>
            <a:off x="5088048" y="25400"/>
            <a:ext cx="4032140" cy="6808788"/>
          </a:xfrm>
          <a:noFill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7"/>
          <a:stretch/>
        </p:blipFill>
        <p:spPr bwMode="auto">
          <a:xfrm>
            <a:off x="88083" y="1916832"/>
            <a:ext cx="5203997" cy="407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e 4"/>
          <p:cNvSpPr/>
          <p:nvPr/>
        </p:nvSpPr>
        <p:spPr>
          <a:xfrm>
            <a:off x="395536" y="476672"/>
            <a:ext cx="3888432" cy="100811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731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755517" y="5229200"/>
            <a:ext cx="3600648" cy="561975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it-IT" sz="2400" dirty="0" smtClean="0">
                <a:solidFill>
                  <a:schemeClr val="bg1"/>
                </a:solidFill>
                <a:effectLst/>
                <a:latin typeface="Times New Roman" pitchFamily="18" charset="0"/>
              </a:rPr>
              <a:t>Distorsione delle geometrie</a:t>
            </a:r>
          </a:p>
        </p:txBody>
      </p:sp>
      <p:pic>
        <p:nvPicPr>
          <p:cNvPr id="10243" name="Picture 2" descr="0904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r="45174" b="37251"/>
          <a:stretch/>
        </p:blipFill>
        <p:spPr>
          <a:xfrm>
            <a:off x="389299" y="647204"/>
            <a:ext cx="4590108" cy="1917700"/>
          </a:xfrm>
          <a:noFill/>
        </p:spPr>
      </p:pic>
      <p:pic>
        <p:nvPicPr>
          <p:cNvPr id="10244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04"/>
          <a:stretch/>
        </p:blipFill>
        <p:spPr bwMode="auto">
          <a:xfrm>
            <a:off x="31750" y="2803023"/>
            <a:ext cx="6986588" cy="185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9" t="6400" b="49422"/>
          <a:stretch>
            <a:fillRect/>
          </a:stretch>
        </p:blipFill>
        <p:spPr bwMode="auto">
          <a:xfrm>
            <a:off x="755576" y="4670127"/>
            <a:ext cx="3192462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b="27682"/>
          <a:stretch/>
        </p:blipFill>
        <p:spPr bwMode="auto">
          <a:xfrm>
            <a:off x="5508104" y="404664"/>
            <a:ext cx="2095475" cy="216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051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0" r="24425" b="45041"/>
          <a:stretch/>
        </p:blipFill>
        <p:spPr>
          <a:xfrm>
            <a:off x="7073375" y="2132856"/>
            <a:ext cx="1963121" cy="223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reccia in giù 1"/>
          <p:cNvSpPr/>
          <p:nvPr/>
        </p:nvSpPr>
        <p:spPr>
          <a:xfrm>
            <a:off x="2699792" y="2492896"/>
            <a:ext cx="288032" cy="864096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9" name="Freccia in giù 8"/>
          <p:cNvSpPr/>
          <p:nvPr/>
        </p:nvSpPr>
        <p:spPr>
          <a:xfrm rot="16200000">
            <a:off x="5148064" y="1052736"/>
            <a:ext cx="288032" cy="864096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95536" y="3203684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u="sng" dirty="0" smtClean="0">
                <a:solidFill>
                  <a:srgbClr val="C00000"/>
                </a:solidFill>
                <a:latin typeface="Times New Roman" pitchFamily="18" charset="0"/>
              </a:rPr>
              <a:t>ammoniaca</a:t>
            </a:r>
            <a:endParaRPr lang="it-IT" b="1" u="sng" dirty="0">
              <a:solidFill>
                <a:srgbClr val="C0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660232" y="620688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u="sng" dirty="0" smtClean="0">
                <a:solidFill>
                  <a:srgbClr val="C00000"/>
                </a:solidFill>
                <a:latin typeface="Times New Roman" pitchFamily="18" charset="0"/>
              </a:rPr>
              <a:t>acqua</a:t>
            </a:r>
            <a:endParaRPr lang="it-IT" b="1" u="sng" dirty="0">
              <a:solidFill>
                <a:srgbClr val="FFFFFF"/>
              </a:solidFill>
            </a:endParaRPr>
          </a:p>
        </p:txBody>
      </p:sp>
      <p:sp>
        <p:nvSpPr>
          <p:cNvPr id="5" name="Ovale 4"/>
          <p:cNvSpPr/>
          <p:nvPr/>
        </p:nvSpPr>
        <p:spPr>
          <a:xfrm>
            <a:off x="4644008" y="5013176"/>
            <a:ext cx="3888432" cy="100811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323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0520"/>
          <p:cNvPicPr>
            <a:picLocks noGrp="1" noChangeAspect="1" noChangeArrowheads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12" b="15649"/>
          <a:stretch/>
        </p:blipFill>
        <p:spPr>
          <a:xfrm>
            <a:off x="2920587" y="104042"/>
            <a:ext cx="5467837" cy="6754813"/>
          </a:xfrm>
          <a:prstGeom prst="snip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39552" y="2132856"/>
            <a:ext cx="19255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000" kern="0" dirty="0">
                <a:solidFill>
                  <a:schemeClr val="bg1"/>
                </a:solidFill>
                <a:latin typeface="Times New Roman" pitchFamily="18" charset="0"/>
              </a:rPr>
              <a:t>Distorsione </a:t>
            </a:r>
            <a:r>
              <a:rPr lang="it-IT" sz="2000" kern="0" dirty="0" smtClean="0">
                <a:solidFill>
                  <a:schemeClr val="bg1"/>
                </a:solidFill>
                <a:latin typeface="Times New Roman" pitchFamily="18" charset="0"/>
              </a:rPr>
              <a:t>delle</a:t>
            </a:r>
          </a:p>
          <a:p>
            <a:pPr algn="ctr">
              <a:defRPr/>
            </a:pPr>
            <a:r>
              <a:rPr lang="it-IT" sz="2000" kern="0" dirty="0" smtClean="0">
                <a:solidFill>
                  <a:schemeClr val="bg1"/>
                </a:solidFill>
                <a:latin typeface="Times New Roman" pitchFamily="18" charset="0"/>
              </a:rPr>
              <a:t>geometrie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4" name="Ovale 3"/>
          <p:cNvSpPr/>
          <p:nvPr/>
        </p:nvSpPr>
        <p:spPr>
          <a:xfrm>
            <a:off x="107504" y="1988840"/>
            <a:ext cx="2880320" cy="100811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52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/>
          <p:cNvSpPr/>
          <p:nvPr/>
        </p:nvSpPr>
        <p:spPr>
          <a:xfrm>
            <a:off x="7402016" y="1795944"/>
            <a:ext cx="1706488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648"/>
            <a:ext cx="6191919" cy="86394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it-IT" sz="2400" dirty="0" smtClean="0">
                <a:solidFill>
                  <a:srgbClr val="C00000"/>
                </a:solidFill>
                <a:effectLst/>
                <a:latin typeface="Times New Roman" pitchFamily="18" charset="0"/>
              </a:rPr>
              <a:t>Esistono orbitali atomici con le forme adatte?</a:t>
            </a:r>
            <a:br>
              <a:rPr lang="it-IT" sz="2400" dirty="0" smtClean="0">
                <a:solidFill>
                  <a:srgbClr val="C00000"/>
                </a:solidFill>
                <a:effectLst/>
                <a:latin typeface="Times New Roman" pitchFamily="18" charset="0"/>
              </a:rPr>
            </a:br>
            <a:r>
              <a:rPr lang="it-IT" sz="2400" dirty="0" smtClean="0">
                <a:solidFill>
                  <a:srgbClr val="C00000"/>
                </a:solidFill>
                <a:effectLst/>
                <a:latin typeface="Times New Roman" pitchFamily="18" charset="0"/>
              </a:rPr>
              <a:t>Come riprodurre le geometrie?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8640"/>
            <a:ext cx="952500" cy="92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95536" y="105273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it-IT" dirty="0">
                <a:solidFill>
                  <a:schemeClr val="bg1"/>
                </a:solidFill>
                <a:latin typeface="Times New Roman" pitchFamily="18" charset="0"/>
              </a:rPr>
              <a:t>Orbitali atomici “ibridi” che 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</a:rPr>
              <a:t>riproducono gli </a:t>
            </a:r>
            <a:r>
              <a:rPr lang="it-IT" dirty="0">
                <a:solidFill>
                  <a:schemeClr val="bg1"/>
                </a:solidFill>
                <a:latin typeface="Times New Roman" pitchFamily="18" charset="0"/>
              </a:rPr>
              <a:t>angoli di legame dei 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</a:rPr>
              <a:t>dati sperimentali</a:t>
            </a:r>
            <a:r>
              <a:rPr lang="it-IT" dirty="0">
                <a:solidFill>
                  <a:schemeClr val="bg1"/>
                </a:solidFill>
                <a:latin typeface="Times New Roman" pitchFamily="18" charset="0"/>
              </a:rPr>
              <a:t>:</a:t>
            </a:r>
          </a:p>
        </p:txBody>
      </p:sp>
      <p:pic>
        <p:nvPicPr>
          <p:cNvPr id="7" name="Picture 2" descr="0916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" r="2405" b="51275"/>
          <a:stretch/>
        </p:blipFill>
        <p:spPr>
          <a:xfrm>
            <a:off x="35496" y="1412776"/>
            <a:ext cx="7277298" cy="1848997"/>
          </a:xfr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9" t="8357" r="4782" b="76782"/>
          <a:stretch/>
        </p:blipFill>
        <p:spPr bwMode="auto">
          <a:xfrm>
            <a:off x="3119370" y="5252548"/>
            <a:ext cx="5182506" cy="151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10"/>
          <a:stretch/>
        </p:blipFill>
        <p:spPr bwMode="auto">
          <a:xfrm>
            <a:off x="971600" y="3284984"/>
            <a:ext cx="7876715" cy="187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7447473" y="1988840"/>
            <a:ext cx="16610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dirty="0">
                <a:solidFill>
                  <a:srgbClr val="C00000"/>
                </a:solidFill>
                <a:latin typeface="Times New Roman" pitchFamily="18" charset="0"/>
              </a:rPr>
              <a:t>Orbitali ibridi </a:t>
            </a:r>
            <a:endParaRPr lang="it-IT" sz="2000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/>
            <a:r>
              <a:rPr lang="it-IT" sz="2000" dirty="0" err="1" smtClean="0">
                <a:solidFill>
                  <a:srgbClr val="C00000"/>
                </a:solidFill>
                <a:latin typeface="Times New Roman" pitchFamily="18" charset="0"/>
              </a:rPr>
              <a:t>sp</a:t>
            </a:r>
            <a:endParaRPr lang="it-IT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156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0918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9" r="32818" b="22150"/>
          <a:stretch/>
        </p:blipFill>
        <p:spPr>
          <a:xfrm>
            <a:off x="518169" y="214313"/>
            <a:ext cx="5420023" cy="3649662"/>
          </a:xfrm>
          <a:noFill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"/>
          <a:stretch>
            <a:fillRect/>
          </a:stretch>
        </p:blipFill>
        <p:spPr bwMode="auto">
          <a:xfrm>
            <a:off x="6156176" y="1772816"/>
            <a:ext cx="2968400" cy="490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9" t="23093" r="2431" b="60471"/>
          <a:stretch>
            <a:fillRect/>
          </a:stretch>
        </p:blipFill>
        <p:spPr bwMode="auto">
          <a:xfrm>
            <a:off x="112770" y="4437063"/>
            <a:ext cx="6043406" cy="1790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e 5"/>
          <p:cNvSpPr/>
          <p:nvPr/>
        </p:nvSpPr>
        <p:spPr>
          <a:xfrm>
            <a:off x="6568379" y="620688"/>
            <a:ext cx="1706488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588224" y="764704"/>
            <a:ext cx="1656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rgbClr val="C00000"/>
                </a:solidFill>
                <a:latin typeface="Times New Roman" pitchFamily="18" charset="0"/>
              </a:rPr>
              <a:t>Orbitali ibridi </a:t>
            </a:r>
          </a:p>
          <a:p>
            <a:pPr algn="ctr"/>
            <a:r>
              <a:rPr lang="it-IT" sz="2000" dirty="0" smtClean="0">
                <a:solidFill>
                  <a:srgbClr val="C00000"/>
                </a:solidFill>
                <a:latin typeface="Times New Roman" pitchFamily="18" charset="0"/>
              </a:rPr>
              <a:t>sp</a:t>
            </a:r>
            <a:r>
              <a:rPr lang="it-IT" sz="2000" baseline="30000" dirty="0" smtClean="0">
                <a:solidFill>
                  <a:srgbClr val="C00000"/>
                </a:solidFill>
                <a:latin typeface="Times New Roman" pitchFamily="18" charset="0"/>
              </a:rPr>
              <a:t>2</a:t>
            </a:r>
            <a:endParaRPr lang="it-IT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04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 descr="0919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9" t="2769" r="32248" b="16901"/>
          <a:stretch/>
        </p:blipFill>
        <p:spPr>
          <a:xfrm>
            <a:off x="344381" y="188640"/>
            <a:ext cx="4659667" cy="4681146"/>
          </a:xfrm>
          <a:noFill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0" t="40022" r="2222" b="42912"/>
          <a:stretch>
            <a:fillRect/>
          </a:stretch>
        </p:blipFill>
        <p:spPr bwMode="auto">
          <a:xfrm>
            <a:off x="323528" y="4970164"/>
            <a:ext cx="5299075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5"/>
          <a:stretch/>
        </p:blipFill>
        <p:spPr bwMode="auto">
          <a:xfrm>
            <a:off x="5436096" y="1850149"/>
            <a:ext cx="3603625" cy="359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e 6"/>
          <p:cNvSpPr/>
          <p:nvPr/>
        </p:nvSpPr>
        <p:spPr>
          <a:xfrm>
            <a:off x="5796136" y="448864"/>
            <a:ext cx="1706488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796136" y="582898"/>
            <a:ext cx="1781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rgbClr val="C00000"/>
                </a:solidFill>
                <a:latin typeface="Times New Roman" pitchFamily="18" charset="0"/>
              </a:rPr>
              <a:t>Orbitali ibridi </a:t>
            </a:r>
          </a:p>
          <a:p>
            <a:pPr algn="ctr"/>
            <a:r>
              <a:rPr lang="it-IT" sz="2000" dirty="0" smtClean="0">
                <a:solidFill>
                  <a:srgbClr val="C00000"/>
                </a:solidFill>
                <a:latin typeface="Times New Roman" pitchFamily="18" charset="0"/>
              </a:rPr>
              <a:t>sp</a:t>
            </a:r>
            <a:r>
              <a:rPr lang="it-IT" sz="2000" baseline="30000" dirty="0" smtClean="0">
                <a:solidFill>
                  <a:srgbClr val="C00000"/>
                </a:solidFill>
                <a:latin typeface="Times New Roman" pitchFamily="18" charset="0"/>
              </a:rPr>
              <a:t>3</a:t>
            </a:r>
            <a:endParaRPr lang="it-IT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831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3" descr="0821.gif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8" t="52588" r="3533" b="29124"/>
          <a:stretch/>
        </p:blipFill>
        <p:spPr>
          <a:xfrm>
            <a:off x="2699792" y="1196752"/>
            <a:ext cx="6091521" cy="2316770"/>
          </a:xfrm>
          <a:noFill/>
        </p:spPr>
      </p:pic>
      <p:sp>
        <p:nvSpPr>
          <p:cNvPr id="5" name="Ovale 4"/>
          <p:cNvSpPr/>
          <p:nvPr/>
        </p:nvSpPr>
        <p:spPr>
          <a:xfrm>
            <a:off x="5940152" y="404664"/>
            <a:ext cx="1872208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C00000"/>
                </a:solidFill>
                <a:latin typeface="Times New Roman" pitchFamily="18" charset="0"/>
              </a:rPr>
              <a:t>Orbitali </a:t>
            </a:r>
            <a:r>
              <a:rPr lang="it-IT" dirty="0" smtClean="0">
                <a:solidFill>
                  <a:srgbClr val="C00000"/>
                </a:solidFill>
                <a:latin typeface="Times New Roman" pitchFamily="18" charset="0"/>
              </a:rPr>
              <a:t>ibridi sp</a:t>
            </a:r>
            <a:r>
              <a:rPr lang="it-IT" baseline="30000" dirty="0" smtClean="0">
                <a:solidFill>
                  <a:srgbClr val="C00000"/>
                </a:solidFill>
                <a:latin typeface="Times New Roman" pitchFamily="18" charset="0"/>
              </a:rPr>
              <a:t>3</a:t>
            </a:r>
            <a:r>
              <a:rPr lang="it-IT" dirty="0" smtClean="0">
                <a:solidFill>
                  <a:srgbClr val="C00000"/>
                </a:solidFill>
                <a:latin typeface="Times New Roman" pitchFamily="18" charset="0"/>
              </a:rPr>
              <a:t>d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8" name="Segnaposto contenuto 3" descr="0821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6" t="70028" r="2743" b="11200"/>
          <a:stretch/>
        </p:blipFill>
        <p:spPr bwMode="auto">
          <a:xfrm>
            <a:off x="395536" y="4293096"/>
            <a:ext cx="6229676" cy="237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e 5"/>
          <p:cNvSpPr/>
          <p:nvPr/>
        </p:nvSpPr>
        <p:spPr>
          <a:xfrm>
            <a:off x="611560" y="3573016"/>
            <a:ext cx="1944216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C00000"/>
                </a:solidFill>
                <a:latin typeface="Times New Roman" pitchFamily="18" charset="0"/>
              </a:rPr>
              <a:t>Orbitali </a:t>
            </a:r>
            <a:r>
              <a:rPr lang="it-IT" dirty="0" smtClean="0">
                <a:solidFill>
                  <a:srgbClr val="C00000"/>
                </a:solidFill>
                <a:latin typeface="Times New Roman" pitchFamily="18" charset="0"/>
              </a:rPr>
              <a:t>ibridi sp</a:t>
            </a:r>
            <a:r>
              <a:rPr lang="it-IT" baseline="30000" dirty="0" smtClean="0">
                <a:solidFill>
                  <a:srgbClr val="C00000"/>
                </a:solidFill>
                <a:latin typeface="Times New Roman" pitchFamily="18" charset="0"/>
              </a:rPr>
              <a:t>3</a:t>
            </a:r>
            <a:r>
              <a:rPr lang="it-IT" dirty="0" smtClean="0">
                <a:solidFill>
                  <a:srgbClr val="C00000"/>
                </a:solidFill>
                <a:latin typeface="Times New Roman" pitchFamily="18" charset="0"/>
              </a:rPr>
              <a:t>d</a:t>
            </a:r>
            <a:r>
              <a:rPr lang="it-IT" baseline="30000" dirty="0" smtClean="0">
                <a:solidFill>
                  <a:srgbClr val="C00000"/>
                </a:solidFill>
                <a:latin typeface="Times New Roman" pitchFamily="18" charset="0"/>
              </a:rPr>
              <a:t>2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126048"/>
      </p:ext>
    </p:extLst>
  </p:cSld>
  <p:clrMapOvr>
    <a:masterClrMapping/>
  </p:clrMapOvr>
</p:sld>
</file>

<file path=ppt/theme/theme1.xml><?xml version="1.0" encoding="utf-8"?>
<a:theme xmlns:a="http://schemas.openxmlformats.org/drawingml/2006/main" name="1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2118</TotalTime>
  <Words>164</Words>
  <Application>Microsoft Office PowerPoint</Application>
  <PresentationFormat>Presentazione su schermo (4:3)</PresentationFormat>
  <Paragraphs>33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10</vt:i4>
      </vt:variant>
      <vt:variant>
        <vt:lpstr>Titoli diapositive</vt:lpstr>
      </vt:variant>
      <vt:variant>
        <vt:i4>8</vt:i4>
      </vt:variant>
    </vt:vector>
  </HeadingPairs>
  <TitlesOfParts>
    <vt:vector size="18" baseType="lpstr">
      <vt:lpstr>1_Strutturato</vt:lpstr>
      <vt:lpstr>2_Strutturato</vt:lpstr>
      <vt:lpstr>3_Strutturato</vt:lpstr>
      <vt:lpstr>4_Strutturato</vt:lpstr>
      <vt:lpstr>5_Strutturato</vt:lpstr>
      <vt:lpstr>6_Strutturato</vt:lpstr>
      <vt:lpstr>7_Strutturato</vt:lpstr>
      <vt:lpstr>8_Strutturato</vt:lpstr>
      <vt:lpstr>9_Strutturato</vt:lpstr>
      <vt:lpstr>10_Strutturato</vt:lpstr>
      <vt:lpstr>Molecole poliatomiche</vt:lpstr>
      <vt:lpstr>Geometrie  molecolari</vt:lpstr>
      <vt:lpstr>Distorsione delle geometrie</vt:lpstr>
      <vt:lpstr>Presentazione standard di PowerPoint</vt:lpstr>
      <vt:lpstr>Esistono orbitali atomici con le forme adatte? Come riprodurre le geometrie?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Fabrizio Crisafulli</dc:creator>
  <cp:lastModifiedBy>rita</cp:lastModifiedBy>
  <cp:revision>117</cp:revision>
  <dcterms:created xsi:type="dcterms:W3CDTF">2002-09-16T09:40:28Z</dcterms:created>
  <dcterms:modified xsi:type="dcterms:W3CDTF">2019-09-30T12:22:06Z</dcterms:modified>
</cp:coreProperties>
</file>