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0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96" r:id="rId2"/>
    <p:sldMasterId id="2147483709" r:id="rId3"/>
    <p:sldMasterId id="2147483722" r:id="rId4"/>
    <p:sldMasterId id="2147483735" r:id="rId5"/>
    <p:sldMasterId id="2147484016" r:id="rId6"/>
    <p:sldMasterId id="2147484031" r:id="rId7"/>
    <p:sldMasterId id="2147484046" r:id="rId8"/>
    <p:sldMasterId id="2147484060" r:id="rId9"/>
    <p:sldMasterId id="2147484075" r:id="rId10"/>
    <p:sldMasterId id="2147484090" r:id="rId11"/>
  </p:sldMasterIdLst>
  <p:notesMasterIdLst>
    <p:notesMasterId r:id="rId17"/>
  </p:notesMasterIdLst>
  <p:sldIdLst>
    <p:sldId id="398" r:id="rId12"/>
    <p:sldId id="399" r:id="rId13"/>
    <p:sldId id="400" r:id="rId14"/>
    <p:sldId id="401" r:id="rId15"/>
    <p:sldId id="402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7" autoAdjust="0"/>
    <p:restoredTop sz="94660"/>
  </p:normalViewPr>
  <p:slideViewPr>
    <p:cSldViewPr>
      <p:cViewPr>
        <p:scale>
          <a:sx n="100" d="100"/>
          <a:sy n="100" d="100"/>
        </p:scale>
        <p:origin x="-21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D5A7D8-6AD7-4297-99B6-8776D87A53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572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94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112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159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307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68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557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CCC7-1852-4BD6-98AC-5A9F28C038C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047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E3AE5-DD24-48FA-A7B2-0574E84A5F2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482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6FC8-7B45-4CE7-848A-4546DACA17D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100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4036A-68FB-4966-8C25-D28026DC1A6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084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2B27D-3445-44AC-A6CD-429008B4C29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5887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A6855-A580-4C2B-B0FA-F13FEA556E5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5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1696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4511D-8569-4358-99A1-C020F3D390A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6041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1C75-1C6A-4D6C-A6E3-E512BFD0E5B2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944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F5B25-0775-4099-828C-AA0B52EEE3D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853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CABB2-A0EB-4202-970B-AF3F33CBB28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289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55664-81F3-4F08-ABE1-0F8062847F2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01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981B5-2505-4C1C-981D-7185B290DD1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820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C01C4-2612-4051-B0CA-8C7F73AA93A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1483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233D4-DD44-4CF8-9D9D-68EE9403BC63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184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1690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1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4299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550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959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003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262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1383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41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8867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910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1694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9064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0490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0853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531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340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0648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7555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077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4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365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77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5427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220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079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1022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7795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9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07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06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44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62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83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623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177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460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677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158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858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506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769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303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398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32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866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18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638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7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343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422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084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493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048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897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19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538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41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49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699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638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605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656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628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84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24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2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575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950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820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790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405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005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711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419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75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859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8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77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168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0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864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36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03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55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93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91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495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6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02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694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772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017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61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4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98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60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70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0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6306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495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744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285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83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75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618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99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183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148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7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192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09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187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977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616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57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4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98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58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1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/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867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722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2054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4102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5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5126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058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306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776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algn="ctr"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0AF8D2F-771F-485E-957C-DEC806C5B495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4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  <p:sldLayoutId id="21474840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5.xml"/><Relationship Id="rId6" Type="http://schemas.openxmlformats.org/officeDocument/2006/relationships/hyperlink" Target="http://www.google.it/url?sa=i&amp;rct=j&amp;q=&amp;esrc=s&amp;source=images&amp;cd=&amp;cad=rja&amp;uact=8&amp;ved=0CAcQjRw&amp;url=http://trivialornot2.tumblr.com/&amp;ei=nJzHVJjJFsm3OJz-gbAP&amp;bvm=bv.84349003,d.bGQ&amp;psig=AFQjCNGJGsQ1_lKkDCmnyxIddUKOBaixMA&amp;ust=1422454253919292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File:Citosina_formula.svg" TargetMode="External"/><Relationship Id="rId13" Type="http://schemas.openxmlformats.org/officeDocument/2006/relationships/image" Target="../media/image28.jpe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openxmlformats.org/officeDocument/2006/relationships/image" Target="../media/image27.jpeg"/><Relationship Id="rId2" Type="http://schemas.openxmlformats.org/officeDocument/2006/relationships/hyperlink" Target="https://it.wikipedia.org/wiki/File:Adenina_formula.svg" TargetMode="External"/><Relationship Id="rId1" Type="http://schemas.openxmlformats.org/officeDocument/2006/relationships/slideLayout" Target="../slideLayouts/slideLayout119.xml"/><Relationship Id="rId6" Type="http://schemas.openxmlformats.org/officeDocument/2006/relationships/hyperlink" Target="https://it.wikipedia.org/wiki/File:Timina_formula.svg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hyperlink" Target="https://it.wikipedia.org/wiki/File:Uracile_formula.svg" TargetMode="External"/><Relationship Id="rId4" Type="http://schemas.openxmlformats.org/officeDocument/2006/relationships/hyperlink" Target="https://it.wikipedia.org/wiki/File:Guanina_formula.svg" TargetMode="Externa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06"/>
          <a:stretch/>
        </p:blipFill>
        <p:spPr bwMode="auto">
          <a:xfrm rot="5400000">
            <a:off x="313663" y="1403344"/>
            <a:ext cx="1802134" cy="1782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2" t="4003" b="3327"/>
          <a:stretch/>
        </p:blipFill>
        <p:spPr bwMode="auto">
          <a:xfrm>
            <a:off x="335837" y="3355675"/>
            <a:ext cx="2796003" cy="330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 descr="0516"/>
          <p:cNvPicPr>
            <a:picLocks noGrp="1" noChangeAspect="1" noChangeArrowheads="1"/>
          </p:cNvPicPr>
          <p:nvPr>
            <p:ph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4" t="11082" b="37457"/>
          <a:stretch/>
        </p:blipFill>
        <p:spPr>
          <a:xfrm>
            <a:off x="5580112" y="692696"/>
            <a:ext cx="3398029" cy="17767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5"/>
          <a:stretch/>
        </p:blipFill>
        <p:spPr bwMode="auto">
          <a:xfrm>
            <a:off x="4427984" y="2949510"/>
            <a:ext cx="4338289" cy="268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CasellaDiTesto 2"/>
          <p:cNvSpPr txBox="1">
            <a:spLocks noChangeArrowheads="1"/>
          </p:cNvSpPr>
          <p:nvPr/>
        </p:nvSpPr>
        <p:spPr bwMode="auto">
          <a:xfrm>
            <a:off x="2298501" y="4653136"/>
            <a:ext cx="623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it-IT" altLang="it-IT" sz="28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it-IT" altLang="it-IT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CasellaDiTesto 3"/>
          <p:cNvSpPr txBox="1">
            <a:spLocks noChangeArrowheads="1"/>
          </p:cNvSpPr>
          <p:nvPr/>
        </p:nvSpPr>
        <p:spPr bwMode="auto">
          <a:xfrm>
            <a:off x="8158147" y="4869160"/>
            <a:ext cx="503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endParaRPr lang="it-IT" altLang="it-IT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1449357" y="2636912"/>
            <a:ext cx="466725" cy="36988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it-IT" sz="4000">
              <a:solidFill>
                <a:srgbClr val="FFFFFF"/>
              </a:solidFill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377083" y="4764509"/>
            <a:ext cx="466725" cy="3206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it-IT" sz="4000">
              <a:solidFill>
                <a:srgbClr val="FFFFFF"/>
              </a:solidFill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8213923" y="5071591"/>
            <a:ext cx="390525" cy="30162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it-IT" sz="4000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-36512" y="188640"/>
            <a:ext cx="6199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800" b="1" dirty="0" smtClean="0">
                <a:solidFill>
                  <a:srgbClr val="00B050"/>
                </a:solidFill>
                <a:latin typeface="Times New Roman" pitchFamily="18" charset="0"/>
              </a:rPr>
              <a:t>Il carbonio e la chimica organica</a:t>
            </a:r>
            <a:endParaRPr lang="it-IT" sz="28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8437" name="CasellaDiTesto 1"/>
          <p:cNvSpPr txBox="1">
            <a:spLocks noChangeArrowheads="1"/>
          </p:cNvSpPr>
          <p:nvPr/>
        </p:nvSpPr>
        <p:spPr bwMode="auto">
          <a:xfrm>
            <a:off x="1403648" y="2545740"/>
            <a:ext cx="623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it-IT" altLang="it-IT" sz="28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it-IT" altLang="it-IT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173802" y="1743199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400" u="sng" dirty="0">
                <a:solidFill>
                  <a:srgbClr val="00B050"/>
                </a:solidFill>
                <a:latin typeface="Times New Roman" pitchFamily="18" charset="0"/>
              </a:rPr>
              <a:t>m</a:t>
            </a:r>
            <a:r>
              <a:rPr lang="it-IT" sz="2400" u="sng" dirty="0" smtClean="0">
                <a:solidFill>
                  <a:srgbClr val="00B050"/>
                </a:solidFill>
                <a:latin typeface="Times New Roman" pitchFamily="18" charset="0"/>
              </a:rPr>
              <a:t>etano </a:t>
            </a:r>
            <a:r>
              <a:rPr lang="it-IT" sz="2400" dirty="0" smtClean="0">
                <a:solidFill>
                  <a:srgbClr val="00B050"/>
                </a:solidFill>
                <a:latin typeface="Times New Roman" pitchFamily="18" charset="0"/>
              </a:rPr>
              <a:t>CH</a:t>
            </a:r>
            <a:r>
              <a:rPr lang="it-IT" sz="2400" baseline="-25000" dirty="0" smtClean="0">
                <a:solidFill>
                  <a:srgbClr val="00B050"/>
                </a:solidFill>
                <a:latin typeface="Times New Roman" pitchFamily="18" charset="0"/>
              </a:rPr>
              <a:t>4</a:t>
            </a:r>
            <a:endParaRPr lang="it-IT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4" name="CasellaDiTesto 1"/>
          <p:cNvSpPr txBox="1">
            <a:spLocks noChangeArrowheads="1"/>
          </p:cNvSpPr>
          <p:nvPr/>
        </p:nvSpPr>
        <p:spPr bwMode="auto">
          <a:xfrm>
            <a:off x="6948264" y="1969676"/>
            <a:ext cx="6238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it-IT" altLang="it-IT" sz="2800" baseline="30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it-IT" altLang="it-IT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6985595" y="2060848"/>
            <a:ext cx="466725" cy="3206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endParaRPr lang="it-IT" sz="4000">
              <a:solidFill>
                <a:srgbClr val="FFFF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04046" y="1340768"/>
            <a:ext cx="15600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400" u="sng" dirty="0">
                <a:solidFill>
                  <a:srgbClr val="00B050"/>
                </a:solidFill>
                <a:latin typeface="Times New Roman" pitchFamily="18" charset="0"/>
              </a:rPr>
              <a:t>e</a:t>
            </a:r>
            <a:r>
              <a:rPr lang="it-IT" sz="2400" u="sng" dirty="0" smtClean="0">
                <a:solidFill>
                  <a:srgbClr val="00B050"/>
                </a:solidFill>
                <a:latin typeface="Times New Roman" pitchFamily="18" charset="0"/>
              </a:rPr>
              <a:t>tano </a:t>
            </a:r>
            <a:r>
              <a:rPr lang="it-IT" sz="2400" dirty="0" smtClean="0">
                <a:solidFill>
                  <a:srgbClr val="00B050"/>
                </a:solidFill>
                <a:latin typeface="Times New Roman" pitchFamily="18" charset="0"/>
              </a:rPr>
              <a:t>C</a:t>
            </a:r>
            <a:r>
              <a:rPr lang="it-IT" sz="2400" baseline="-25000" dirty="0" smtClean="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it-IT" sz="2400" dirty="0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it-IT" sz="2400" baseline="-25000" dirty="0" smtClean="0">
                <a:solidFill>
                  <a:srgbClr val="00B050"/>
                </a:solidFill>
                <a:latin typeface="Times New Roman" pitchFamily="18" charset="0"/>
              </a:rPr>
              <a:t>6</a:t>
            </a:r>
            <a:endParaRPr lang="it-IT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147616" y="3356992"/>
            <a:ext cx="1138452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800" u="sng" dirty="0" smtClean="0">
                <a:solidFill>
                  <a:srgbClr val="00B050"/>
                </a:solidFill>
                <a:latin typeface="Times New Roman" pitchFamily="18" charset="0"/>
              </a:rPr>
              <a:t>etene</a:t>
            </a:r>
          </a:p>
          <a:p>
            <a:pPr algn="ctr">
              <a:spcBef>
                <a:spcPct val="20000"/>
              </a:spcBef>
            </a:pPr>
            <a:r>
              <a:rPr lang="it-IT" sz="2800" dirty="0" smtClean="0">
                <a:solidFill>
                  <a:srgbClr val="00B050"/>
                </a:solidFill>
                <a:latin typeface="Times New Roman" pitchFamily="18" charset="0"/>
              </a:rPr>
              <a:t>o</a:t>
            </a:r>
          </a:p>
          <a:p>
            <a:pPr algn="ctr">
              <a:spcBef>
                <a:spcPct val="20000"/>
              </a:spcBef>
            </a:pPr>
            <a:r>
              <a:rPr lang="it-IT" sz="2800" u="sng" dirty="0">
                <a:solidFill>
                  <a:srgbClr val="00B050"/>
                </a:solidFill>
                <a:latin typeface="Times New Roman" pitchFamily="18" charset="0"/>
              </a:rPr>
              <a:t>e</a:t>
            </a:r>
            <a:r>
              <a:rPr lang="it-IT" sz="2800" u="sng" dirty="0" smtClean="0">
                <a:solidFill>
                  <a:srgbClr val="00B050"/>
                </a:solidFill>
                <a:latin typeface="Times New Roman" pitchFamily="18" charset="0"/>
              </a:rPr>
              <a:t>tilene</a:t>
            </a:r>
          </a:p>
          <a:p>
            <a:pPr algn="ctr">
              <a:spcBef>
                <a:spcPct val="20000"/>
              </a:spcBef>
            </a:pPr>
            <a:r>
              <a:rPr lang="it-IT" sz="2400" dirty="0" smtClean="0">
                <a:solidFill>
                  <a:srgbClr val="00B050"/>
                </a:solidFill>
                <a:latin typeface="Times New Roman" pitchFamily="18" charset="0"/>
              </a:rPr>
              <a:t>C</a:t>
            </a:r>
            <a:r>
              <a:rPr lang="it-IT" sz="2400" baseline="-25000" dirty="0" smtClean="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it-IT" sz="2400" dirty="0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it-IT" sz="2400" baseline="-25000" dirty="0" smtClean="0">
                <a:solidFill>
                  <a:srgbClr val="00B050"/>
                </a:solidFill>
                <a:latin typeface="Times New Roman" pitchFamily="18" charset="0"/>
              </a:rPr>
              <a:t>4</a:t>
            </a:r>
            <a:endParaRPr lang="it-IT" sz="24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9" name="Ovale 8"/>
          <p:cNvSpPr/>
          <p:nvPr/>
        </p:nvSpPr>
        <p:spPr bwMode="auto">
          <a:xfrm>
            <a:off x="1522512" y="5102934"/>
            <a:ext cx="457200" cy="4572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endParaRPr lang="it-IT" sz="40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823" y="4570387"/>
            <a:ext cx="437247" cy="4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17032"/>
            <a:ext cx="437247" cy="43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5470773" y="5589240"/>
            <a:ext cx="25046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800" u="sng" dirty="0">
                <a:solidFill>
                  <a:srgbClr val="00B050"/>
                </a:solidFill>
                <a:latin typeface="Times New Roman" pitchFamily="18" charset="0"/>
              </a:rPr>
              <a:t>e</a:t>
            </a:r>
            <a:r>
              <a:rPr lang="it-IT" sz="2800" u="sng" dirty="0" smtClean="0">
                <a:solidFill>
                  <a:srgbClr val="00B050"/>
                </a:solidFill>
                <a:latin typeface="Times New Roman" pitchFamily="18" charset="0"/>
              </a:rPr>
              <a:t>tino</a:t>
            </a:r>
            <a:r>
              <a:rPr lang="it-IT" sz="2800" dirty="0" smtClean="0">
                <a:solidFill>
                  <a:srgbClr val="00B050"/>
                </a:solidFill>
                <a:latin typeface="Times New Roman" pitchFamily="18" charset="0"/>
              </a:rPr>
              <a:t> o </a:t>
            </a:r>
            <a:r>
              <a:rPr lang="it-IT" sz="2800" u="sng" dirty="0" smtClean="0">
                <a:solidFill>
                  <a:srgbClr val="00B050"/>
                </a:solidFill>
                <a:latin typeface="Times New Roman" pitchFamily="18" charset="0"/>
              </a:rPr>
              <a:t>acetilene </a:t>
            </a:r>
            <a:r>
              <a:rPr lang="it-IT" sz="2800" dirty="0" smtClean="0">
                <a:solidFill>
                  <a:srgbClr val="00B050"/>
                </a:solidFill>
                <a:latin typeface="Times New Roman" pitchFamily="18" charset="0"/>
              </a:rPr>
              <a:t>C</a:t>
            </a:r>
            <a:r>
              <a:rPr lang="it-IT" sz="2800" baseline="-25000" dirty="0" smtClean="0">
                <a:solidFill>
                  <a:srgbClr val="00B050"/>
                </a:solidFill>
                <a:latin typeface="Times New Roman" pitchFamily="18" charset="0"/>
              </a:rPr>
              <a:t>2</a:t>
            </a:r>
            <a:r>
              <a:rPr lang="it-IT" sz="2800" dirty="0" smtClean="0">
                <a:solidFill>
                  <a:srgbClr val="00B050"/>
                </a:solidFill>
                <a:latin typeface="Times New Roman" pitchFamily="18" charset="0"/>
              </a:rPr>
              <a:t>H</a:t>
            </a:r>
            <a:r>
              <a:rPr lang="it-IT" sz="2800" baseline="-25000" dirty="0" smtClean="0">
                <a:solidFill>
                  <a:srgbClr val="00B050"/>
                </a:solidFill>
                <a:latin typeface="Times New Roman" pitchFamily="18" charset="0"/>
              </a:rPr>
              <a:t>2</a:t>
            </a:r>
            <a:endParaRPr lang="it-IT" sz="2800" u="sng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 flipH="1">
            <a:off x="2843808" y="2060848"/>
            <a:ext cx="3024336" cy="1584176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CasellaDiTesto 17"/>
          <p:cNvSpPr txBox="1"/>
          <p:nvPr/>
        </p:nvSpPr>
        <p:spPr>
          <a:xfrm>
            <a:off x="3839643" y="2377669"/>
            <a:ext cx="7120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000" dirty="0" smtClean="0">
                <a:solidFill>
                  <a:srgbClr val="00B050"/>
                </a:solidFill>
                <a:latin typeface="Times New Roman" pitchFamily="18" charset="0"/>
              </a:rPr>
              <a:t>- 2 H</a:t>
            </a:r>
            <a:endParaRPr lang="it-IT" sz="2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548056" y="5877272"/>
            <a:ext cx="647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000" dirty="0">
                <a:solidFill>
                  <a:srgbClr val="00B050"/>
                </a:solidFill>
                <a:latin typeface="Times New Roman" pitchFamily="18" charset="0"/>
              </a:rPr>
              <a:t>- </a:t>
            </a:r>
            <a:r>
              <a:rPr lang="it-IT" sz="2000" dirty="0" smtClean="0">
                <a:solidFill>
                  <a:srgbClr val="00B050"/>
                </a:solidFill>
                <a:latin typeface="Times New Roman" pitchFamily="18" charset="0"/>
              </a:rPr>
              <a:t>2H</a:t>
            </a:r>
            <a:endParaRPr lang="it-IT" sz="2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15" name="Ovale 14"/>
          <p:cNvSpPr/>
          <p:nvPr/>
        </p:nvSpPr>
        <p:spPr bwMode="auto">
          <a:xfrm rot="21011605">
            <a:off x="2060675" y="1329486"/>
            <a:ext cx="3617019" cy="916806"/>
          </a:xfrm>
          <a:prstGeom prst="ellipse">
            <a:avLst/>
          </a:prstGeom>
          <a:noFill/>
          <a:ln w="222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endParaRPr lang="it-IT" sz="40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187624" y="836712"/>
            <a:ext cx="26564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2000" u="sng" dirty="0" smtClean="0">
                <a:solidFill>
                  <a:srgbClr val="00B050"/>
                </a:solidFill>
                <a:latin typeface="Times New Roman" pitchFamily="18" charset="0"/>
              </a:rPr>
              <a:t>Idrocarburi più semplici</a:t>
            </a:r>
            <a:endParaRPr lang="it-IT" sz="2000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cxnSp>
        <p:nvCxnSpPr>
          <p:cNvPr id="29" name="Connettore 2 28"/>
          <p:cNvCxnSpPr/>
          <p:nvPr/>
        </p:nvCxnSpPr>
        <p:spPr bwMode="auto">
          <a:xfrm flipV="1">
            <a:off x="2771800" y="5373216"/>
            <a:ext cx="2232248" cy="441028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136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e 8"/>
          <p:cNvSpPr/>
          <p:nvPr/>
        </p:nvSpPr>
        <p:spPr>
          <a:xfrm>
            <a:off x="5292080" y="332656"/>
            <a:ext cx="2288428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" r="36445" b="33005"/>
          <a:stretch/>
        </p:blipFill>
        <p:spPr bwMode="auto">
          <a:xfrm>
            <a:off x="4037846" y="996374"/>
            <a:ext cx="4739458" cy="199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05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" r="53177" b="20142"/>
          <a:stretch/>
        </p:blipFill>
        <p:spPr bwMode="auto">
          <a:xfrm>
            <a:off x="467544" y="404664"/>
            <a:ext cx="350369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CasellaDiTesto 1"/>
          <p:cNvSpPr txBox="1">
            <a:spLocks noChangeArrowheads="1"/>
          </p:cNvSpPr>
          <p:nvPr/>
        </p:nvSpPr>
        <p:spPr bwMode="auto">
          <a:xfrm>
            <a:off x="5699026" y="374749"/>
            <a:ext cx="1465262" cy="46196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Risonanza</a:t>
            </a:r>
          </a:p>
        </p:txBody>
      </p:sp>
      <p:pic>
        <p:nvPicPr>
          <p:cNvPr id="6" name="Picture 4" descr="Rappresentazioni del benze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564076" y="4450804"/>
            <a:ext cx="2176276" cy="14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upload.wikimedia.org/wikipedia/commons/e/ec/Benzene-orbitals3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98"/>
          <a:stretch/>
        </p:blipFill>
        <p:spPr bwMode="auto">
          <a:xfrm>
            <a:off x="2219389" y="3686162"/>
            <a:ext cx="3265744" cy="301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03848" y="1124744"/>
            <a:ext cx="9637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it-IT" altLang="it-IT" sz="28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it-IT" altLang="it-IT" sz="28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endParaRPr lang="it-IT" sz="2800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407988" y="755412"/>
            <a:ext cx="1563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Ione carbonato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83768" y="3861048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benzene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563888" y="3789040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it-IT" altLang="it-IT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it-IT" altLang="it-IT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it-IT" altLang="it-IT" sz="240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706989" y="2564904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Ibrido di risonanza</a:t>
            </a:r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3" descr="0812.gif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t="18814" r="9128" b="31002"/>
          <a:stretch/>
        </p:blipFill>
        <p:spPr>
          <a:xfrm>
            <a:off x="3186341" y="2636912"/>
            <a:ext cx="3426160" cy="2318791"/>
          </a:xfrm>
          <a:prstGeom prst="rect">
            <a:avLst/>
          </a:prstGeom>
          <a:noFill/>
        </p:spPr>
      </p:pic>
      <p:sp>
        <p:nvSpPr>
          <p:cNvPr id="2" name="Ovale 1"/>
          <p:cNvSpPr/>
          <p:nvPr/>
        </p:nvSpPr>
        <p:spPr>
          <a:xfrm>
            <a:off x="395536" y="260648"/>
            <a:ext cx="3168352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rgbClr val="C00000"/>
                </a:solidFill>
                <a:latin typeface="Times New Roman" pitchFamily="18" charset="0"/>
              </a:rPr>
              <a:t>Elettronegatività</a:t>
            </a:r>
            <a:endParaRPr lang="it-IT" sz="24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23528" y="1065510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>Tendenza di un atomo ad attrarre </a:t>
            </a:r>
            <a:endParaRPr lang="it-IT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verso </a:t>
            </a:r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>di sé gli elettroni impegnati </a:t>
            </a:r>
            <a:endParaRPr lang="it-IT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nel </a:t>
            </a:r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>legame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23928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Non si misura ma si può calcolare a seconda della definizione che ne viene data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536504" y="7663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Times New Roman" pitchFamily="18" charset="0"/>
              </a:rPr>
              <a:t>Mulliken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propose di calcolarla come media aritmetica dei valori di EI ed AE dell’elemento considerato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23928" y="1556792"/>
            <a:ext cx="489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  <a:latin typeface="Times New Roman" pitchFamily="18" charset="0"/>
              </a:rPr>
              <a:t>Pauling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costruì una scala relativa in base ai valori sperimentali delle energie di legame di molecole biatomiche, scegliendo un valore di riferimento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54227" y="2028616"/>
            <a:ext cx="34976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it-IT" sz="2000" kern="0" dirty="0">
                <a:solidFill>
                  <a:schemeClr val="bg1"/>
                </a:solidFill>
                <a:latin typeface="Times New Roman" pitchFamily="18" charset="0"/>
              </a:rPr>
              <a:t>Legame covalente </a:t>
            </a:r>
            <a:r>
              <a:rPr lang="it-IT" sz="2000" u="sng" kern="0" dirty="0" smtClean="0">
                <a:solidFill>
                  <a:schemeClr val="bg1"/>
                </a:solidFill>
                <a:latin typeface="Times New Roman" pitchFamily="18" charset="0"/>
              </a:rPr>
              <a:t>omeopolare</a:t>
            </a:r>
          </a:p>
          <a:p>
            <a:pPr algn="ctr">
              <a:spcBef>
                <a:spcPct val="20000"/>
              </a:spcBef>
              <a:buClr>
                <a:srgbClr val="00CCFF"/>
              </a:buClr>
              <a:buSzPct val="65000"/>
              <a:defRPr/>
            </a:pPr>
            <a:r>
              <a:rPr lang="it-IT" sz="2000" kern="0" dirty="0" smtClean="0">
                <a:solidFill>
                  <a:schemeClr val="bg1"/>
                </a:solidFill>
                <a:latin typeface="Times New Roman" pitchFamily="18" charset="0"/>
              </a:rPr>
              <a:t>ed </a:t>
            </a:r>
            <a:r>
              <a:rPr lang="it-IT" sz="2000" u="sng" kern="0" dirty="0" smtClean="0">
                <a:solidFill>
                  <a:schemeClr val="bg1"/>
                </a:solidFill>
                <a:latin typeface="Times New Roman" pitchFamily="18" charset="0"/>
              </a:rPr>
              <a:t>eteropolare</a:t>
            </a:r>
            <a:endParaRPr lang="it-IT" sz="2800" u="sng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Freccia circolare in giù 13"/>
          <p:cNvSpPr/>
          <p:nvPr/>
        </p:nvSpPr>
        <p:spPr bwMode="auto">
          <a:xfrm rot="1782267" flipV="1">
            <a:off x="2834419" y="2642925"/>
            <a:ext cx="1307019" cy="340606"/>
          </a:xfrm>
          <a:prstGeom prst="curved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endParaRPr lang="it-IT" sz="40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5" name="Freccia circolare in giù 14"/>
          <p:cNvSpPr/>
          <p:nvPr/>
        </p:nvSpPr>
        <p:spPr bwMode="auto">
          <a:xfrm rot="333692" flipV="1">
            <a:off x="1639948" y="2961226"/>
            <a:ext cx="4462315" cy="635166"/>
          </a:xfrm>
          <a:prstGeom prst="curved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endParaRPr lang="it-IT" sz="40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t="12807" r="5586" b="54433"/>
          <a:stretch/>
        </p:blipFill>
        <p:spPr bwMode="auto">
          <a:xfrm>
            <a:off x="6732240" y="2780928"/>
            <a:ext cx="2286000" cy="9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reccia circolare in giù 16"/>
          <p:cNvSpPr/>
          <p:nvPr/>
        </p:nvSpPr>
        <p:spPr bwMode="auto">
          <a:xfrm rot="352001">
            <a:off x="6167926" y="2712318"/>
            <a:ext cx="1414915" cy="302410"/>
          </a:xfrm>
          <a:prstGeom prst="curvedDownArrow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endParaRPr lang="it-IT" sz="40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876256" y="3674407"/>
            <a:ext cx="2177987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ipolo</a:t>
            </a:r>
          </a:p>
          <a:p>
            <a:pPr algn="ctr">
              <a:spcBef>
                <a:spcPct val="200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momento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dipolare</a:t>
            </a:r>
          </a:p>
          <a:p>
            <a:pPr algn="ctr">
              <a:spcBef>
                <a:spcPct val="20000"/>
              </a:spcBef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μ = </a:t>
            </a:r>
            <a:r>
              <a:rPr lang="it-IT" dirty="0" err="1">
                <a:solidFill>
                  <a:schemeClr val="bg1"/>
                </a:solidFill>
                <a:latin typeface="Times New Roman" pitchFamily="18" charset="0"/>
              </a:rPr>
              <a:t>Qr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9" name="Segnaposto contenuto 2" descr="0108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6" b="30237"/>
          <a:stretch/>
        </p:blipFill>
        <p:spPr bwMode="auto">
          <a:xfrm>
            <a:off x="4716016" y="5212234"/>
            <a:ext cx="4140517" cy="1313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7002269" y="4706101"/>
            <a:ext cx="1925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u="sng" dirty="0">
                <a:solidFill>
                  <a:srgbClr val="C00000"/>
                </a:solidFill>
                <a:latin typeface="Times New Roman" pitchFamily="18" charset="0"/>
              </a:rPr>
              <a:t>polarità dei legami</a:t>
            </a:r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/>
            </a:r>
            <a:br>
              <a:rPr lang="it-IT" dirty="0">
                <a:solidFill>
                  <a:srgbClr val="C00000"/>
                </a:solidFill>
                <a:latin typeface="Times New Roman" pitchFamily="18" charset="0"/>
              </a:rPr>
            </a:b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1" name="Picture 2" descr="09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2" r="3550" b="25803"/>
          <a:stretch/>
        </p:blipFill>
        <p:spPr bwMode="auto">
          <a:xfrm>
            <a:off x="107504" y="4516042"/>
            <a:ext cx="3182174" cy="208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e 17"/>
          <p:cNvSpPr/>
          <p:nvPr/>
        </p:nvSpPr>
        <p:spPr>
          <a:xfrm>
            <a:off x="6588224" y="4680363"/>
            <a:ext cx="2520280" cy="4955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08443" y="3995772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it-IT" u="sng" dirty="0">
                <a:solidFill>
                  <a:srgbClr val="C00000"/>
                </a:solidFill>
                <a:latin typeface="Times New Roman" pitchFamily="18" charset="0"/>
              </a:rPr>
              <a:t>polarità di una molecola</a:t>
            </a:r>
          </a:p>
        </p:txBody>
      </p:sp>
      <p:sp>
        <p:nvSpPr>
          <p:cNvPr id="25" name="Ovale 24"/>
          <p:cNvSpPr/>
          <p:nvPr/>
        </p:nvSpPr>
        <p:spPr>
          <a:xfrm>
            <a:off x="354209" y="3939636"/>
            <a:ext cx="2520280" cy="49557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1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e 23"/>
          <p:cNvSpPr/>
          <p:nvPr/>
        </p:nvSpPr>
        <p:spPr bwMode="auto">
          <a:xfrm>
            <a:off x="5695137" y="764704"/>
            <a:ext cx="2693287" cy="566133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endParaRPr lang="it-IT" sz="40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21" name="Ovale 20"/>
          <p:cNvSpPr/>
          <p:nvPr/>
        </p:nvSpPr>
        <p:spPr bwMode="auto">
          <a:xfrm>
            <a:off x="107504" y="764704"/>
            <a:ext cx="2693287" cy="566133"/>
          </a:xfrm>
          <a:prstGeom prst="ellipse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endParaRPr lang="it-IT" sz="400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347864" y="132600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CCFF"/>
              </a:buClr>
              <a:buFont typeface="Wingdings" pitchFamily="2" charset="2"/>
              <a:buNone/>
              <a:defRPr/>
            </a:pPr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>natura elettrostatica</a:t>
            </a:r>
          </a:p>
          <a:p>
            <a:pPr>
              <a:buClr>
                <a:srgbClr val="00CCFF"/>
              </a:buClr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molto </a:t>
            </a:r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>più deboli dei legami covalenti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19157"/>
          <a:stretch/>
        </p:blipFill>
        <p:spPr bwMode="auto">
          <a:xfrm>
            <a:off x="1763688" y="2780928"/>
            <a:ext cx="1329043" cy="1285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0554"/>
          <p:cNvPicPr>
            <a:picLocks noGrp="1" noChangeAspect="1" noChangeArrowheads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" t="3028" r="3142" b="59244"/>
          <a:stretch/>
        </p:blipFill>
        <p:spPr>
          <a:xfrm>
            <a:off x="1835696" y="4077072"/>
            <a:ext cx="2232762" cy="9634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" b="35359"/>
          <a:stretch/>
        </p:blipFill>
        <p:spPr bwMode="auto">
          <a:xfrm>
            <a:off x="2800791" y="5134131"/>
            <a:ext cx="1658779" cy="141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tangolo 11"/>
          <p:cNvSpPr/>
          <p:nvPr/>
        </p:nvSpPr>
        <p:spPr>
          <a:xfrm>
            <a:off x="107504" y="2780928"/>
            <a:ext cx="17059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003399"/>
                </a:solidFill>
                <a:latin typeface="Times New Roman" pitchFamily="18" charset="0"/>
              </a:rPr>
              <a:t>dipolo - dipolo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5496" y="3933056"/>
            <a:ext cx="17491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 dirty="0">
                <a:solidFill>
                  <a:srgbClr val="003399"/>
                </a:solidFill>
                <a:latin typeface="Times New Roman" pitchFamily="18" charset="0"/>
              </a:rPr>
              <a:t>dipolo </a:t>
            </a:r>
            <a:r>
              <a:rPr lang="it-IT" sz="2000" dirty="0" smtClean="0">
                <a:solidFill>
                  <a:srgbClr val="003399"/>
                </a:solidFill>
                <a:latin typeface="Times New Roman" pitchFamily="18" charset="0"/>
              </a:rPr>
              <a:t>– dipolo</a:t>
            </a:r>
          </a:p>
          <a:p>
            <a:pPr algn="ctr">
              <a:defRPr/>
            </a:pPr>
            <a:r>
              <a:rPr lang="it-IT" sz="2000" dirty="0" smtClean="0">
                <a:solidFill>
                  <a:srgbClr val="003399"/>
                </a:solidFill>
                <a:latin typeface="Times New Roman" pitchFamily="18" charset="0"/>
              </a:rPr>
              <a:t> </a:t>
            </a:r>
            <a:r>
              <a:rPr lang="it-IT" sz="2000" dirty="0">
                <a:solidFill>
                  <a:srgbClr val="003399"/>
                </a:solidFill>
                <a:latin typeface="Times New Roman" pitchFamily="18" charset="0"/>
              </a:rPr>
              <a:t>indotto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79512" y="5113100"/>
            <a:ext cx="26630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dirty="0">
                <a:solidFill>
                  <a:srgbClr val="003399"/>
                </a:solidFill>
                <a:latin typeface="Times New Roman" pitchFamily="18" charset="0"/>
              </a:rPr>
              <a:t>dipolo istantaneo-dipolo </a:t>
            </a:r>
            <a:endParaRPr lang="it-IT" sz="20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it-IT" sz="2000" dirty="0" smtClean="0">
                <a:solidFill>
                  <a:srgbClr val="003399"/>
                </a:solidFill>
                <a:latin typeface="Times New Roman" pitchFamily="18" charset="0"/>
              </a:rPr>
              <a:t>indotto </a:t>
            </a:r>
            <a:endParaRPr lang="it-IT" sz="2000" dirty="0">
              <a:solidFill>
                <a:srgbClr val="00339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it-IT" sz="2000" dirty="0">
                <a:solidFill>
                  <a:srgbClr val="003399"/>
                </a:solidFill>
                <a:latin typeface="Times New Roman" pitchFamily="18" charset="0"/>
              </a:rPr>
              <a:t>(forze di dispersione </a:t>
            </a:r>
            <a:endParaRPr lang="it-IT" sz="2000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it-IT" sz="2000" dirty="0" smtClean="0">
                <a:solidFill>
                  <a:srgbClr val="003399"/>
                </a:solidFill>
                <a:latin typeface="Times New Roman" pitchFamily="18" charset="0"/>
              </a:rPr>
              <a:t>di </a:t>
            </a:r>
            <a:r>
              <a:rPr lang="it-IT" sz="2000" dirty="0" err="1">
                <a:solidFill>
                  <a:srgbClr val="003399"/>
                </a:solidFill>
                <a:latin typeface="Times New Roman" pitchFamily="18" charset="0"/>
              </a:rPr>
              <a:t>London</a:t>
            </a:r>
            <a:r>
              <a:rPr lang="it-IT" sz="2000" dirty="0">
                <a:solidFill>
                  <a:srgbClr val="003399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15" name="Picture 2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340768"/>
            <a:ext cx="1429636" cy="1429636"/>
          </a:xfrm>
          <a:solidFill>
            <a:schemeClr val="bg1"/>
          </a:solidFill>
        </p:spPr>
      </p:pic>
      <p:sp>
        <p:nvSpPr>
          <p:cNvPr id="16" name="Rettangolo 15"/>
          <p:cNvSpPr/>
          <p:nvPr/>
        </p:nvSpPr>
        <p:spPr>
          <a:xfrm>
            <a:off x="179512" y="1763524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 smtClean="0">
                <a:solidFill>
                  <a:srgbClr val="003399"/>
                </a:solidFill>
                <a:latin typeface="Times New Roman" pitchFamily="18" charset="0"/>
              </a:rPr>
              <a:t>ione - </a:t>
            </a:r>
            <a:r>
              <a:rPr lang="it-IT" dirty="0">
                <a:solidFill>
                  <a:srgbClr val="003399"/>
                </a:solidFill>
                <a:latin typeface="Times New Roman" pitchFamily="18" charset="0"/>
              </a:rPr>
              <a:t>dipolo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95536" y="255711"/>
            <a:ext cx="2592376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it-IT" sz="2000" dirty="0" smtClean="0">
                <a:solidFill>
                  <a:srgbClr val="C00000"/>
                </a:solidFill>
                <a:latin typeface="Times New Roman" pitchFamily="18" charset="0"/>
              </a:rPr>
              <a:t>Legami intermolecolari</a:t>
            </a:r>
            <a:endParaRPr lang="it-IT" sz="200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9" name="Parentesi graffa aperta 18"/>
          <p:cNvSpPr/>
          <p:nvPr/>
        </p:nvSpPr>
        <p:spPr bwMode="auto">
          <a:xfrm>
            <a:off x="3131840" y="132600"/>
            <a:ext cx="288032" cy="776120"/>
          </a:xfrm>
          <a:prstGeom prst="lef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endParaRPr lang="it-IT" sz="4000" smtClean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208371" y="836712"/>
            <a:ext cx="2535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it-IT" sz="2000" u="sng" dirty="0">
                <a:solidFill>
                  <a:srgbClr val="333399"/>
                </a:solidFill>
                <a:latin typeface="Times New Roman" pitchFamily="18" charset="0"/>
              </a:rPr>
              <a:t>Forze di van </a:t>
            </a:r>
            <a:r>
              <a:rPr lang="it-IT" sz="2000" u="sng" dirty="0" err="1">
                <a:solidFill>
                  <a:srgbClr val="333399"/>
                </a:solidFill>
                <a:latin typeface="Times New Roman" pitchFamily="18" charset="0"/>
              </a:rPr>
              <a:t>der</a:t>
            </a:r>
            <a:r>
              <a:rPr lang="it-IT" sz="2000" u="sng" dirty="0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it-IT" sz="2000" u="sng" dirty="0" err="1">
                <a:solidFill>
                  <a:srgbClr val="333399"/>
                </a:solidFill>
                <a:latin typeface="Times New Roman" pitchFamily="18" charset="0"/>
              </a:rPr>
              <a:t>Waals</a:t>
            </a:r>
            <a:endParaRPr lang="it-IT" sz="2000" u="sng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132512" y="836712"/>
            <a:ext cx="1984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it-IT" sz="2000" u="sng" dirty="0">
                <a:solidFill>
                  <a:srgbClr val="2B5481"/>
                </a:solidFill>
                <a:latin typeface="Times New Roman" pitchFamily="18" charset="0"/>
              </a:rPr>
              <a:t>Legame idrogeno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4836297" y="1412776"/>
            <a:ext cx="427220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kern="0" dirty="0">
                <a:solidFill>
                  <a:srgbClr val="C00000"/>
                </a:solidFill>
                <a:latin typeface="Times New Roman" pitchFamily="18" charset="0"/>
              </a:rPr>
              <a:t>Tra atomo </a:t>
            </a:r>
            <a:r>
              <a:rPr lang="it-IT" kern="0" dirty="0" smtClean="0">
                <a:solidFill>
                  <a:srgbClr val="C00000"/>
                </a:solidFill>
                <a:latin typeface="Times New Roman" pitchFamily="18" charset="0"/>
              </a:rPr>
              <a:t>H </a:t>
            </a:r>
            <a:r>
              <a:rPr lang="it-IT" u="sng" kern="0" dirty="0" smtClean="0">
                <a:solidFill>
                  <a:srgbClr val="C00000"/>
                </a:solidFill>
                <a:latin typeface="Times New Roman" pitchFamily="18" charset="0"/>
              </a:rPr>
              <a:t>fortemente </a:t>
            </a:r>
            <a:r>
              <a:rPr lang="it-IT" u="sng" kern="0" dirty="0">
                <a:solidFill>
                  <a:srgbClr val="C00000"/>
                </a:solidFill>
                <a:latin typeface="Times New Roman" pitchFamily="18" charset="0"/>
              </a:rPr>
              <a:t>polarizzato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t-IT" kern="0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it-IT" kern="0" dirty="0">
                <a:solidFill>
                  <a:srgbClr val="003399"/>
                </a:solidFill>
                <a:latin typeface="Times New Roman" pitchFamily="18" charset="0"/>
              </a:rPr>
              <a:t>(</a:t>
            </a:r>
            <a:r>
              <a:rPr lang="it-IT" kern="0" dirty="0" smtClean="0">
                <a:solidFill>
                  <a:srgbClr val="003399"/>
                </a:solidFill>
                <a:latin typeface="Times New Roman" pitchFamily="18" charset="0"/>
              </a:rPr>
              <a:t>H-F, H-O, H-N, </a:t>
            </a:r>
            <a:r>
              <a:rPr lang="it-IT" kern="0" dirty="0">
                <a:solidFill>
                  <a:srgbClr val="003399"/>
                </a:solidFill>
                <a:latin typeface="Times New Roman" pitchFamily="18" charset="0"/>
              </a:rPr>
              <a:t>con intensità </a:t>
            </a:r>
            <a:r>
              <a:rPr lang="it-IT" kern="0" dirty="0" smtClean="0">
                <a:solidFill>
                  <a:srgbClr val="003399"/>
                </a:solidFill>
                <a:latin typeface="Times New Roman" pitchFamily="18" charset="0"/>
              </a:rPr>
              <a:t>decrescente)</a:t>
            </a:r>
            <a:endParaRPr lang="it-IT" kern="0" dirty="0">
              <a:solidFill>
                <a:srgbClr val="003399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5270833" y="2132856"/>
            <a:ext cx="3550972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un </a:t>
            </a:r>
            <a:r>
              <a:rPr lang="it-IT" u="sng" dirty="0">
                <a:solidFill>
                  <a:srgbClr val="C00000"/>
                </a:solidFill>
                <a:latin typeface="Times New Roman" pitchFamily="18" charset="0"/>
              </a:rPr>
              <a:t>atomo fortemente elettronegativo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6876643" y="1916832"/>
            <a:ext cx="28725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e</a:t>
            </a:r>
            <a:endParaRPr lang="it-IT" u="sng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499992" y="2492896"/>
            <a:ext cx="1268296" cy="707886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4000" dirty="0" smtClean="0">
                <a:solidFill>
                  <a:srgbClr val="003399"/>
                </a:solidFill>
                <a:latin typeface="Times New Roman" pitchFamily="18" charset="0"/>
              </a:rPr>
              <a:t>H</a:t>
            </a:r>
            <a:r>
              <a:rPr lang="it-IT" sz="4000" baseline="-25000" dirty="0" smtClean="0">
                <a:solidFill>
                  <a:srgbClr val="003399"/>
                </a:solidFill>
                <a:latin typeface="Times New Roman" pitchFamily="18" charset="0"/>
              </a:rPr>
              <a:t>2</a:t>
            </a:r>
            <a:r>
              <a:rPr lang="it-IT" sz="4000" dirty="0" smtClean="0">
                <a:solidFill>
                  <a:srgbClr val="003399"/>
                </a:solidFill>
                <a:latin typeface="Times New Roman" pitchFamily="18" charset="0"/>
              </a:rPr>
              <a:t>O!</a:t>
            </a:r>
            <a:endParaRPr lang="it-IT" sz="40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36" name="Picture 2" descr="https://encrypted-tbn3.gstatic.com/images?q=tbn:ANd9GcTxlv5ujCy_tGocxI6QzoHSWpySCdA9kOfC7Myaw7rz6Uzo7CWp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84898"/>
            <a:ext cx="164592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055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9" t="4521" r="20388" b="48212"/>
          <a:stretch/>
        </p:blipFill>
        <p:spPr bwMode="auto">
          <a:xfrm>
            <a:off x="7668344" y="2434838"/>
            <a:ext cx="1186709" cy="121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Rettangolo 37"/>
          <p:cNvSpPr/>
          <p:nvPr/>
        </p:nvSpPr>
        <p:spPr>
          <a:xfrm>
            <a:off x="5940152" y="3513202"/>
            <a:ext cx="1467068" cy="707886"/>
          </a:xfrm>
          <a:prstGeom prst="rect">
            <a:avLst/>
          </a:prstGeom>
          <a:ln w="9525">
            <a:solidFill>
              <a:srgbClr val="003399"/>
            </a:solidFill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sz="4000" dirty="0" smtClean="0">
                <a:solidFill>
                  <a:srgbClr val="003399"/>
                </a:solidFill>
                <a:latin typeface="Times New Roman" pitchFamily="18" charset="0"/>
              </a:rPr>
              <a:t>DNA!</a:t>
            </a:r>
            <a:endParaRPr lang="it-IT" sz="4000" dirty="0">
              <a:solidFill>
                <a:srgbClr val="003399"/>
              </a:solidFill>
              <a:latin typeface="Times New Roman" pitchFamily="18" charset="0"/>
            </a:endParaRPr>
          </a:p>
        </p:txBody>
      </p:sp>
      <p:pic>
        <p:nvPicPr>
          <p:cNvPr id="40" name="Picture 8" descr="http://www.summagallicana.it/Volume2/003fig01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78287"/>
            <a:ext cx="4032504" cy="148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44009" y="5766355"/>
            <a:ext cx="4392488" cy="1015663"/>
          </a:xfrm>
          <a:prstGeom prst="rect">
            <a:avLst/>
          </a:prstGeom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sz="1200" dirty="0">
                <a:solidFill>
                  <a:srgbClr val="003399"/>
                </a:solidFill>
                <a:latin typeface="Times New Roman" pitchFamily="18" charset="0"/>
              </a:rPr>
              <a:t>L’appaiamento obbligatorio di A con T e di C con G rende i due filamenti fra loro complementari: se uno di essi presenta la sequenza C-T-A-C-G, l’altro non potrà che avere la sequenza complementare G-A-T-G-C. Un filamento costituisce quindi una sorta di stampo per l’altro.</a:t>
            </a:r>
          </a:p>
        </p:txBody>
      </p:sp>
    </p:spTree>
    <p:extLst>
      <p:ext uri="{BB962C8B-B14F-4D97-AF65-F5344CB8AC3E}">
        <p14:creationId xmlns:p14="http://schemas.microsoft.com/office/powerpoint/2010/main" val="7023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mula di struttura">
            <a:hlinkClick r:id="rId2" tooltip="formula di struttura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467544" y="1916832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Adenina</a:t>
            </a:r>
          </a:p>
        </p:txBody>
      </p:sp>
      <p:pic>
        <p:nvPicPr>
          <p:cNvPr id="1028" name="Picture 4" descr="formula di struttura">
            <a:hlinkClick r:id="rId4" tooltip="formula di struttura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20688"/>
            <a:ext cx="142875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2555776" y="1844824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Guanina</a:t>
            </a:r>
          </a:p>
        </p:txBody>
      </p:sp>
      <p:pic>
        <p:nvPicPr>
          <p:cNvPr id="1030" name="Picture 6" descr="formula di struttura">
            <a:hlinkClick r:id="rId6" tooltip="formula di struttura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539552" y="4077072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Timina</a:t>
            </a:r>
          </a:p>
        </p:txBody>
      </p:sp>
      <p:pic>
        <p:nvPicPr>
          <p:cNvPr id="1034" name="Picture 10" descr="formula di struttura">
            <a:hlinkClick r:id="rId8" tooltip="formula di struttura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08920"/>
            <a:ext cx="952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2673647" y="4067780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Citosina</a:t>
            </a:r>
          </a:p>
        </p:txBody>
      </p:sp>
      <p:pic>
        <p:nvPicPr>
          <p:cNvPr id="1036" name="Picture 12" descr="formula di struttura">
            <a:hlinkClick r:id="rId10" tooltip="formula di struttura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53136"/>
            <a:ext cx="952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611560" y="5949280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Uracile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3923928" y="980728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PURINE</a:t>
            </a:r>
          </a:p>
        </p:txBody>
      </p:sp>
      <p:sp>
        <p:nvSpPr>
          <p:cNvPr id="5" name="Rettangolo 4"/>
          <p:cNvSpPr/>
          <p:nvPr/>
        </p:nvSpPr>
        <p:spPr>
          <a:xfrm>
            <a:off x="3995936" y="2996952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u="sng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PIRIMIDINE</a:t>
            </a:r>
            <a:endParaRPr lang="it-IT" u="sng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251520" y="476672"/>
            <a:ext cx="1584176" cy="40324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arrotondato 17"/>
          <p:cNvSpPr/>
          <p:nvPr/>
        </p:nvSpPr>
        <p:spPr>
          <a:xfrm>
            <a:off x="2339752" y="476672"/>
            <a:ext cx="1584176" cy="40324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38" name="Picture 14" descr="http://www.anatomiahumana.ucv.cl/biologia/archivos/lem6s1_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60648"/>
            <a:ext cx="376237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anatomiahumana.ucv.cl/biologia/archivos/lem6s1_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40957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/>
          <p:cNvSpPr txBox="1"/>
          <p:nvPr/>
        </p:nvSpPr>
        <p:spPr>
          <a:xfrm>
            <a:off x="179512" y="6289575"/>
            <a:ext cx="2755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(Sostituisce la timina nel RNA)</a:t>
            </a:r>
            <a:endParaRPr lang="it-IT" dirty="0" smtClean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85558"/>
      </p:ext>
    </p:extLst>
  </p:cSld>
  <p:clrMapOvr>
    <a:masterClrMapping/>
  </p:clrMapOvr>
</p:sld>
</file>

<file path=ppt/theme/theme1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253</Words>
  <Application>Microsoft Office PowerPoint</Application>
  <PresentationFormat>Presentazione su schermo (4:3)</PresentationFormat>
  <Paragraphs>63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11</vt:i4>
      </vt:variant>
      <vt:variant>
        <vt:lpstr>Titoli diapositive</vt:lpstr>
      </vt:variant>
      <vt:variant>
        <vt:i4>5</vt:i4>
      </vt:variant>
    </vt:vector>
  </HeadingPairs>
  <TitlesOfParts>
    <vt:vector size="16" baseType="lpstr">
      <vt:lpstr>1_Strutturato</vt:lpstr>
      <vt:lpstr>2_Strutturato</vt:lpstr>
      <vt:lpstr>3_Strutturato</vt:lpstr>
      <vt:lpstr>4_Strutturato</vt:lpstr>
      <vt:lpstr>5_Strutturato</vt:lpstr>
      <vt:lpstr>6_Strutturato</vt:lpstr>
      <vt:lpstr>7_Strutturato</vt:lpstr>
      <vt:lpstr>8_Strutturato</vt:lpstr>
      <vt:lpstr>Struttura predefinita</vt:lpstr>
      <vt:lpstr>9_Strutturato</vt:lpstr>
      <vt:lpstr>10_Strutturato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Fabrizio Crisafulli</dc:creator>
  <cp:lastModifiedBy>rita</cp:lastModifiedBy>
  <cp:revision>117</cp:revision>
  <dcterms:created xsi:type="dcterms:W3CDTF">2002-09-16T09:40:28Z</dcterms:created>
  <dcterms:modified xsi:type="dcterms:W3CDTF">2019-09-30T12:22:37Z</dcterms:modified>
</cp:coreProperties>
</file>