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7" r:id="rId2"/>
    <p:sldMasterId id="2147483898" r:id="rId3"/>
    <p:sldMasterId id="2147483911" r:id="rId4"/>
    <p:sldMasterId id="2147483924" r:id="rId5"/>
    <p:sldMasterId id="2147483937" r:id="rId6"/>
    <p:sldMasterId id="2147483950" r:id="rId7"/>
  </p:sldMasterIdLst>
  <p:sldIdLst>
    <p:sldId id="327" r:id="rId8"/>
    <p:sldId id="331" r:id="rId9"/>
    <p:sldId id="329" r:id="rId10"/>
    <p:sldId id="330" r:id="rId11"/>
    <p:sldId id="332" r:id="rId12"/>
    <p:sldId id="333" r:id="rId13"/>
    <p:sldId id="334" r:id="rId14"/>
    <p:sldId id="321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79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4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82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0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66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00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44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2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89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39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86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632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021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7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1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73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52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97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45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5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5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25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6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71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38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3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7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11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2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872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1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31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83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4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73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1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74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85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95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6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33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14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68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3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7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35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56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86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2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891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53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69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57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21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17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00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55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1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85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8369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87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08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46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22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97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097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27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44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16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9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3594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6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13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437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22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0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38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/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2054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100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828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111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48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048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4860032" y="115887"/>
            <a:ext cx="4176464" cy="78422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22" name="CasellaDiTesto 2"/>
          <p:cNvSpPr txBox="1">
            <a:spLocks noChangeArrowheads="1"/>
          </p:cNvSpPr>
          <p:nvPr/>
        </p:nvSpPr>
        <p:spPr bwMode="auto">
          <a:xfrm>
            <a:off x="1115616" y="115888"/>
            <a:ext cx="39205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Molecole paramagnetiche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Comportamento di specie radicaliche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Risonanza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5123" name="Picture 2" descr="052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1"/>
          <a:stretch>
            <a:fillRect/>
          </a:stretch>
        </p:blipFill>
        <p:spPr>
          <a:xfrm>
            <a:off x="35496" y="61201"/>
            <a:ext cx="962978" cy="19996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ttangolo 4"/>
          <p:cNvSpPr>
            <a:spLocks noChangeArrowheads="1"/>
          </p:cNvSpPr>
          <p:nvPr/>
        </p:nvSpPr>
        <p:spPr bwMode="auto">
          <a:xfrm>
            <a:off x="1097309" y="1508416"/>
            <a:ext cx="7507139" cy="22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</a:rPr>
              <a:t>Da combinazione lineare di due orbitali atomici  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l-GR" altLang="it-IT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it-IT" altLang="it-IT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due 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orbitali molecolari: </a:t>
            </a:r>
            <a:r>
              <a:rPr lang="it-IT" altLang="it-IT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altLang="it-IT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      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it-IT" altLang="it-IT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it-IT" altLang="it-IT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distribuzione di probabilità elettronica: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it-IT" altLang="it-IT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[(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(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 </a:t>
            </a:r>
            <a:r>
              <a:rPr lang="it-IT" altLang="it-IT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it-IT" alt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legante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it-IT" altLang="it-IT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 </a:t>
            </a:r>
            <a:r>
              <a:rPr lang="en-US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[(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(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- 2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l-GR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altLang="it-IT" sz="1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it-IT" altLang="it-IT" sz="18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it-IT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it-IT" altLang="it-IT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altLang="it-IT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antilegante</a:t>
            </a:r>
            <a:endParaRPr lang="it-IT" altLang="it-IT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043608" y="117475"/>
            <a:ext cx="3614758" cy="1014413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28" name="CasellaDiTesto 8"/>
          <p:cNvSpPr txBox="1">
            <a:spLocks noChangeArrowheads="1"/>
          </p:cNvSpPr>
          <p:nvPr/>
        </p:nvSpPr>
        <p:spPr bwMode="auto">
          <a:xfrm>
            <a:off x="4932040" y="260648"/>
            <a:ext cx="4200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Teoria degli Orbitali Molecolari </a:t>
            </a:r>
            <a:endParaRPr lang="it-IT" altLang="it-IT" sz="2000" b="1" dirty="0" smtClean="0">
              <a:solidFill>
                <a:schemeClr val="bg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b="25854"/>
          <a:stretch>
            <a:fillRect/>
          </a:stretch>
        </p:blipFill>
        <p:spPr bwMode="auto">
          <a:xfrm>
            <a:off x="4140200" y="4527550"/>
            <a:ext cx="2246313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CasellaDiTesto 2"/>
          <p:cNvSpPr txBox="1">
            <a:spLocks noChangeArrowheads="1"/>
          </p:cNvSpPr>
          <p:nvPr/>
        </p:nvSpPr>
        <p:spPr bwMode="auto">
          <a:xfrm>
            <a:off x="7163246" y="1106637"/>
            <a:ext cx="1873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 E simili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Giusta simmetria/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sovrapposizione in fase</a:t>
            </a:r>
          </a:p>
        </p:txBody>
      </p:sp>
      <p:sp>
        <p:nvSpPr>
          <p:cNvPr id="2" name="Ovale 1"/>
          <p:cNvSpPr/>
          <p:nvPr/>
        </p:nvSpPr>
        <p:spPr>
          <a:xfrm>
            <a:off x="7020272" y="1052786"/>
            <a:ext cx="1971675" cy="936054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32" name="Rettangolo 2"/>
          <p:cNvSpPr>
            <a:spLocks noChangeArrowheads="1"/>
          </p:cNvSpPr>
          <p:nvPr/>
        </p:nvSpPr>
        <p:spPr bwMode="auto">
          <a:xfrm>
            <a:off x="298272" y="4221088"/>
            <a:ext cx="52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it-IT" altLang="it-IT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0"/>
          <a:stretch>
            <a:fillRect/>
          </a:stretch>
        </p:blipFill>
        <p:spPr bwMode="auto">
          <a:xfrm>
            <a:off x="960438" y="4262214"/>
            <a:ext cx="296386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3" descr="05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3" t="10393" r="7246" b="10284"/>
          <a:stretch>
            <a:fillRect/>
          </a:stretch>
        </p:blipFill>
        <p:spPr bwMode="auto">
          <a:xfrm>
            <a:off x="6875463" y="2564904"/>
            <a:ext cx="2170112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5" name="Rettangolo 4"/>
          <p:cNvSpPr>
            <a:spLocks noChangeArrowheads="1"/>
          </p:cNvSpPr>
          <p:nvPr/>
        </p:nvSpPr>
        <p:spPr bwMode="auto">
          <a:xfrm>
            <a:off x="5237163" y="4554538"/>
            <a:ext cx="11652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Split di E </a:t>
            </a:r>
            <a:endParaRPr lang="el-GR" altLang="it-IT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199952" y="4221088"/>
            <a:ext cx="648072" cy="504056"/>
          </a:xfrm>
          <a:prstGeom prst="ellipse">
            <a:avLst/>
          </a:prstGeom>
          <a:noFill/>
          <a:ln w="1905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24" y="730747"/>
            <a:ext cx="82296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CasellaDiTesto 3"/>
          <p:cNvSpPr txBox="1">
            <a:spLocks noChangeArrowheads="1"/>
          </p:cNvSpPr>
          <p:nvPr/>
        </p:nvSpPr>
        <p:spPr bwMode="auto">
          <a:xfrm>
            <a:off x="4427984" y="62068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Freccia circolare a sinistra 18"/>
          <p:cNvSpPr/>
          <p:nvPr/>
        </p:nvSpPr>
        <p:spPr>
          <a:xfrm rot="4050247" flipH="1">
            <a:off x="4996720" y="215171"/>
            <a:ext cx="299624" cy="1714539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5630428" y="1445838"/>
            <a:ext cx="1245035" cy="517541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779912" y="1915584"/>
            <a:ext cx="4752528" cy="57731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48264" y="5606488"/>
            <a:ext cx="2088232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posto contenuto 3" descr="0525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2" t="4349" r="8699" b="11393"/>
          <a:stretch/>
        </p:blipFill>
        <p:spPr bwMode="auto">
          <a:xfrm>
            <a:off x="35496" y="44624"/>
            <a:ext cx="1897814" cy="24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979712" y="188640"/>
            <a:ext cx="3050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Superfici di </a:t>
            </a:r>
            <a:r>
              <a:rPr lang="it-IT" sz="1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isodensità</a:t>
            </a:r>
            <a:r>
              <a:rPr lang="it-IT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elettronica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nell’orbitale legante e 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nell’orbitale </a:t>
            </a:r>
            <a:r>
              <a:rPr lang="it-IT" sz="1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antilegante</a:t>
            </a:r>
            <a:endParaRPr lang="it-IT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Segnaposto contenuto 3" descr="0526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8043" r="41127" b="8132"/>
          <a:stretch/>
        </p:blipFill>
        <p:spPr>
          <a:xfrm>
            <a:off x="179512" y="2708920"/>
            <a:ext cx="3123075" cy="2883940"/>
          </a:xfrm>
        </p:spPr>
      </p:pic>
      <p:sp>
        <p:nvSpPr>
          <p:cNvPr id="9" name="Rettangolo 8"/>
          <p:cNvSpPr/>
          <p:nvPr/>
        </p:nvSpPr>
        <p:spPr>
          <a:xfrm>
            <a:off x="179512" y="5661248"/>
            <a:ext cx="420499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2B5481"/>
                </a:solidFill>
                <a:latin typeface="Comic Sans MS" panose="030F0702030302020204" pitchFamily="66" charset="0"/>
              </a:rPr>
              <a:t>Energie in funzione della distanza internucleare </a:t>
            </a:r>
          </a:p>
          <a:p>
            <a:pPr algn="ctr"/>
            <a:r>
              <a:rPr lang="it-IT" sz="1400" dirty="0" smtClean="0">
                <a:solidFill>
                  <a:srgbClr val="2B5481"/>
                </a:solidFill>
                <a:latin typeface="Comic Sans MS" panose="030F0702030302020204" pitchFamily="66" charset="0"/>
              </a:rPr>
              <a:t>dell’orbitale legante e </a:t>
            </a:r>
          </a:p>
          <a:p>
            <a:pPr algn="ctr"/>
            <a:r>
              <a:rPr lang="it-IT" sz="1400" dirty="0">
                <a:solidFill>
                  <a:srgbClr val="2B5481"/>
                </a:solidFill>
                <a:latin typeface="Comic Sans MS" panose="030F0702030302020204" pitchFamily="66" charset="0"/>
              </a:rPr>
              <a:t>d</a:t>
            </a:r>
            <a:r>
              <a:rPr lang="it-IT" sz="1400" dirty="0" smtClean="0">
                <a:solidFill>
                  <a:srgbClr val="2B5481"/>
                </a:solidFill>
                <a:latin typeface="Comic Sans MS" panose="030F0702030302020204" pitchFamily="66" charset="0"/>
              </a:rPr>
              <a:t>ell’orbitale </a:t>
            </a:r>
            <a:r>
              <a:rPr lang="it-IT" sz="1400" dirty="0" err="1" smtClean="0">
                <a:solidFill>
                  <a:srgbClr val="2B5481"/>
                </a:solidFill>
                <a:latin typeface="Comic Sans MS" panose="030F0702030302020204" pitchFamily="66" charset="0"/>
              </a:rPr>
              <a:t>antilegante</a:t>
            </a:r>
            <a:r>
              <a:rPr lang="it-IT" sz="1400" dirty="0" smtClean="0">
                <a:solidFill>
                  <a:srgbClr val="2B548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it-IT" sz="1400" dirty="0" smtClean="0">
                <a:solidFill>
                  <a:srgbClr val="2B5481"/>
                </a:solidFill>
                <a:latin typeface="Comic Sans MS" panose="030F0702030302020204" pitchFamily="66" charset="0"/>
              </a:rPr>
              <a:t>per H</a:t>
            </a:r>
            <a:r>
              <a:rPr lang="it-IT" sz="1400" baseline="-25000" dirty="0" smtClean="0">
                <a:solidFill>
                  <a:srgbClr val="2B5481"/>
                </a:solidFill>
                <a:latin typeface="Comic Sans MS" panose="030F0702030302020204" pitchFamily="66" charset="0"/>
              </a:rPr>
              <a:t>2</a:t>
            </a:r>
            <a:r>
              <a:rPr lang="it-IT" sz="2000" baseline="30000" dirty="0" smtClean="0">
                <a:solidFill>
                  <a:srgbClr val="2B5481"/>
                </a:solidFill>
                <a:latin typeface="Comic Sans MS" panose="030F0702030302020204" pitchFamily="66" charset="0"/>
              </a:rPr>
              <a:t>+</a:t>
            </a:r>
            <a:r>
              <a:rPr lang="it-IT" sz="1600" dirty="0" smtClean="0">
                <a:solidFill>
                  <a:srgbClr val="2B5481"/>
                </a:solidFill>
                <a:latin typeface="Comic Sans MS" panose="030F0702030302020204" pitchFamily="66" charset="0"/>
              </a:rPr>
              <a:t> </a:t>
            </a:r>
            <a:endParaRPr lang="it-IT" dirty="0"/>
          </a:p>
        </p:txBody>
      </p:sp>
      <p:pic>
        <p:nvPicPr>
          <p:cNvPr id="10" name="Segnaposto contenuto 3" descr="0528.gif"/>
          <p:cNvPicPr>
            <a:picLocks noGrp="1" noChangeAspect="1"/>
          </p:cNvPicPr>
          <p:nvPr>
            <p:ph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5"/>
          <a:stretch/>
        </p:blipFill>
        <p:spPr>
          <a:xfrm>
            <a:off x="5004048" y="836712"/>
            <a:ext cx="3610665" cy="5394325"/>
          </a:xfrm>
        </p:spPr>
      </p:pic>
    </p:spTree>
    <p:extLst>
      <p:ext uri="{BB962C8B-B14F-4D97-AF65-F5344CB8AC3E}">
        <p14:creationId xmlns:p14="http://schemas.microsoft.com/office/powerpoint/2010/main" val="307731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529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3" t="7128" r="5227" b="5919"/>
          <a:stretch/>
        </p:blipFill>
        <p:spPr>
          <a:xfrm>
            <a:off x="5098239" y="116632"/>
            <a:ext cx="3475603" cy="31456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589" r="6415" b="3625"/>
          <a:stretch/>
        </p:blipFill>
        <p:spPr bwMode="auto">
          <a:xfrm>
            <a:off x="5190783" y="3367324"/>
            <a:ext cx="3389655" cy="323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CasellaDiTesto 1"/>
          <p:cNvSpPr txBox="1">
            <a:spLocks noChangeArrowheads="1"/>
          </p:cNvSpPr>
          <p:nvPr/>
        </p:nvSpPr>
        <p:spPr bwMode="auto">
          <a:xfrm>
            <a:off x="7958782" y="4653136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400" baseline="-25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it-IT" sz="2400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7885757" y="4653136"/>
            <a:ext cx="574675" cy="4619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198" name="CasellaDiTesto 1"/>
          <p:cNvSpPr txBox="1">
            <a:spLocks noChangeArrowheads="1"/>
          </p:cNvSpPr>
          <p:nvPr/>
        </p:nvSpPr>
        <p:spPr bwMode="auto">
          <a:xfrm>
            <a:off x="8151813" y="3000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1800" baseline="-25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t-IT" altLang="it-IT" sz="180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ttangolo 3"/>
          <p:cNvSpPr>
            <a:spLocks noChangeArrowheads="1"/>
          </p:cNvSpPr>
          <p:nvPr/>
        </p:nvSpPr>
        <p:spPr bwMode="auto">
          <a:xfrm>
            <a:off x="6214269" y="1556792"/>
            <a:ext cx="617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it-IT" altLang="it-IT" sz="1800" baseline="-25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aseline="30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it-IT" altLang="it-IT" sz="1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ttangolo 4"/>
          <p:cNvSpPr>
            <a:spLocks noChangeArrowheads="1"/>
          </p:cNvSpPr>
          <p:nvPr/>
        </p:nvSpPr>
        <p:spPr bwMode="auto">
          <a:xfrm>
            <a:off x="7884368" y="1556792"/>
            <a:ext cx="53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it-IT" altLang="it-IT" sz="1800" baseline="-25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t-IT" altLang="it-IT" sz="1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CasellaDiTesto 5"/>
          <p:cNvSpPr txBox="1">
            <a:spLocks noChangeArrowheads="1"/>
          </p:cNvSpPr>
          <p:nvPr/>
        </p:nvSpPr>
        <p:spPr bwMode="auto">
          <a:xfrm>
            <a:off x="7835194" y="1476073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202" name="CasellaDiTesto 6"/>
          <p:cNvSpPr txBox="1">
            <a:spLocks noChangeArrowheads="1"/>
          </p:cNvSpPr>
          <p:nvPr/>
        </p:nvSpPr>
        <p:spPr bwMode="auto">
          <a:xfrm>
            <a:off x="7293838" y="5373216"/>
            <a:ext cx="1670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O.L. = (6-0)/2 = 3</a:t>
            </a:r>
          </a:p>
        </p:txBody>
      </p:sp>
      <p:sp>
        <p:nvSpPr>
          <p:cNvPr id="8203" name="Rettangolo 1"/>
          <p:cNvSpPr>
            <a:spLocks noChangeArrowheads="1"/>
          </p:cNvSpPr>
          <p:nvPr/>
        </p:nvSpPr>
        <p:spPr bwMode="auto">
          <a:xfrm>
            <a:off x="6105525" y="301625"/>
            <a:ext cx="515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1800" baseline="-25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it-IT" altLang="it-IT" sz="180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CasellaDiTesto 3"/>
          <p:cNvSpPr txBox="1">
            <a:spLocks noChangeArrowheads="1"/>
          </p:cNvSpPr>
          <p:nvPr/>
        </p:nvSpPr>
        <p:spPr bwMode="auto">
          <a:xfrm>
            <a:off x="683568" y="101600"/>
            <a:ext cx="2972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Diagrammi di correlazione</a:t>
            </a:r>
          </a:p>
        </p:txBody>
      </p:sp>
      <p:sp>
        <p:nvSpPr>
          <p:cNvPr id="8205" name="CasellaDiTesto 4"/>
          <p:cNvSpPr txBox="1">
            <a:spLocks noChangeArrowheads="1"/>
          </p:cNvSpPr>
          <p:nvPr/>
        </p:nvSpPr>
        <p:spPr bwMode="auto">
          <a:xfrm>
            <a:off x="251520" y="477744"/>
            <a:ext cx="3631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O.A. → O.M. ordinati per E crescenti </a:t>
            </a:r>
          </a:p>
        </p:txBody>
      </p:sp>
      <p:sp>
        <p:nvSpPr>
          <p:cNvPr id="8206" name="CasellaDiTesto 5"/>
          <p:cNvSpPr txBox="1">
            <a:spLocks noChangeArrowheads="1"/>
          </p:cNvSpPr>
          <p:nvPr/>
        </p:nvSpPr>
        <p:spPr bwMode="auto">
          <a:xfrm>
            <a:off x="251520" y="1450044"/>
            <a:ext cx="3010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Riempimento O.M. regole </a:t>
            </a:r>
            <a:r>
              <a:rPr lang="it-IT" altLang="it-IT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Aufbau</a:t>
            </a:r>
            <a:endParaRPr lang="it-IT" altLang="it-IT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CasellaDiTesto 6"/>
          <p:cNvSpPr txBox="1">
            <a:spLocks noChangeArrowheads="1"/>
          </p:cNvSpPr>
          <p:nvPr/>
        </p:nvSpPr>
        <p:spPr bwMode="auto">
          <a:xfrm>
            <a:off x="251520" y="1741735"/>
            <a:ext cx="3181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Ordine di legame = ½ (ne</a:t>
            </a:r>
            <a:r>
              <a:rPr lang="it-IT" altLang="it-IT" sz="1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altLang="it-IT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alt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ne</a:t>
            </a:r>
            <a:r>
              <a:rPr lang="it-IT" altLang="it-IT" sz="1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altLang="it-IT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it-IT" alt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</a:p>
        </p:txBody>
      </p:sp>
      <p:sp>
        <p:nvSpPr>
          <p:cNvPr id="8" name="Parentesi graffa aperta 7"/>
          <p:cNvSpPr/>
          <p:nvPr/>
        </p:nvSpPr>
        <p:spPr>
          <a:xfrm rot="10800000">
            <a:off x="3924300" y="615182"/>
            <a:ext cx="473124" cy="1445666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209" name="CasellaDiTesto 8"/>
          <p:cNvSpPr txBox="1">
            <a:spLocks noChangeArrowheads="1"/>
          </p:cNvSpPr>
          <p:nvPr/>
        </p:nvSpPr>
        <p:spPr bwMode="auto">
          <a:xfrm>
            <a:off x="1178533" y="779056"/>
            <a:ext cx="30334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ns: </a:t>
            </a:r>
            <a:r>
              <a:rPr lang="el-GR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altLang="it-IT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l-GR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it-IT" altLang="it-IT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it-IT" altLang="it-IT" sz="1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it-IT" altLang="it-IT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altLang="it-IT" sz="16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npz</a:t>
            </a: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l-GR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it-IT" altLang="it-IT" sz="16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npz</a:t>
            </a:r>
            <a:r>
              <a:rPr lang="it-IT" altLang="it-IT" sz="1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it-IT" altLang="it-IT" sz="1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it-IT" altLang="it-IT" sz="16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npx</a:t>
            </a:r>
            <a:r>
              <a:rPr lang="it-IT" altLang="it-IT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/y</a:t>
            </a:r>
            <a:r>
              <a:rPr lang="it-IT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l-GR" alt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it-IT" altLang="it-IT" sz="16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npx</a:t>
            </a:r>
            <a:r>
              <a:rPr lang="it-IT" altLang="it-IT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/y</a:t>
            </a:r>
            <a:r>
              <a:rPr lang="it-IT" altLang="it-IT" sz="1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it-IT" altLang="it-IT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05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4713" r="47212" b="14503"/>
          <a:stretch/>
        </p:blipFill>
        <p:spPr bwMode="auto">
          <a:xfrm>
            <a:off x="516047" y="2812859"/>
            <a:ext cx="3602406" cy="349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95295" y="433025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altLang="it-IT" sz="2400" baseline="-25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it-IT" sz="2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162949" y="4343574"/>
            <a:ext cx="574675" cy="4619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55776" y="4869160"/>
            <a:ext cx="1670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O.L. = (6-2)/2 = 2</a:t>
            </a:r>
            <a:endParaRPr lang="it-IT" altLang="it-IT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586" y="2060848"/>
            <a:ext cx="4053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la condivisione deve avvenire su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un orbitale molecolare legante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  <p:sp>
        <p:nvSpPr>
          <p:cNvPr id="6" name="Parentesi quadra aperta 5"/>
          <p:cNvSpPr/>
          <p:nvPr/>
        </p:nvSpPr>
        <p:spPr>
          <a:xfrm>
            <a:off x="611560" y="2060848"/>
            <a:ext cx="72008" cy="584775"/>
          </a:xfrm>
          <a:prstGeom prst="leftBracke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7" name="Parentesi quadra chiusa 6"/>
          <p:cNvSpPr/>
          <p:nvPr/>
        </p:nvSpPr>
        <p:spPr>
          <a:xfrm>
            <a:off x="3347864" y="2080288"/>
            <a:ext cx="100035" cy="565335"/>
          </a:xfrm>
          <a:prstGeom prst="rightBracke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99992" y="1340768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O.L. = </a:t>
            </a:r>
            <a:r>
              <a:rPr lang="it-IT" altLang="it-IT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(1-0)/</a:t>
            </a:r>
            <a:r>
              <a:rPr lang="it-IT" altLang="it-IT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= </a:t>
            </a:r>
            <a:r>
              <a:rPr lang="it-IT" altLang="it-IT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endParaRPr lang="it-IT" altLang="it-IT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974733" y="1124744"/>
            <a:ext cx="12057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altLang="it-IT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O.L. = </a:t>
            </a:r>
            <a:r>
              <a:rPr lang="it-IT" altLang="it-IT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(2-0</a:t>
            </a:r>
            <a:r>
              <a:rPr lang="it-IT" altLang="it-IT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)/2 = </a:t>
            </a:r>
            <a:r>
              <a:rPr lang="it-IT" altLang="it-IT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it-IT" altLang="it-IT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283968" y="2924944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altLang="it-IT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O.L. = </a:t>
            </a:r>
            <a:r>
              <a:rPr lang="it-IT" altLang="it-IT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(2-1)/</a:t>
            </a:r>
            <a:r>
              <a:rPr lang="it-IT" altLang="it-IT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= 1/2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938221" y="2636912"/>
            <a:ext cx="12057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altLang="it-IT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O.L. = </a:t>
            </a:r>
            <a:r>
              <a:rPr lang="it-IT" altLang="it-IT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(2-2)/</a:t>
            </a:r>
            <a:r>
              <a:rPr lang="it-IT" altLang="it-IT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= </a:t>
            </a:r>
            <a:r>
              <a:rPr lang="it-IT" altLang="it-IT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altLang="it-IT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9512" y="6309320"/>
            <a:ext cx="9027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  <a:latin typeface="Times New Roman" pitchFamily="18" charset="0"/>
              </a:rPr>
              <a:t>NOTA: - E media di una coppia di OM (L/AL) è simile a E degli OA originari</a:t>
            </a:r>
          </a:p>
          <a:p>
            <a:r>
              <a:rPr lang="it-IT" sz="1200" b="1" dirty="0" smtClean="0">
                <a:solidFill>
                  <a:srgbClr val="C00000"/>
                </a:solidFill>
                <a:latin typeface="Times New Roman" pitchFamily="18" charset="0"/>
              </a:rPr>
              <a:t>- Lo split  ΔE è tanto maggiore quanto maggiore è la sovrapposizione degli OA (</a:t>
            </a:r>
            <a:r>
              <a:rPr lang="el-GR" sz="1200" b="1" dirty="0" smtClean="0">
                <a:solidFill>
                  <a:srgbClr val="C00000"/>
                </a:solidFill>
                <a:latin typeface="Times New Roman" pitchFamily="18" charset="0"/>
              </a:rPr>
              <a:t>σ</a:t>
            </a:r>
            <a:r>
              <a:rPr lang="it-IT" sz="1200" b="1" dirty="0" smtClean="0">
                <a:solidFill>
                  <a:srgbClr val="C00000"/>
                </a:solidFill>
                <a:latin typeface="Times New Roman" pitchFamily="18" charset="0"/>
              </a:rPr>
              <a:t> maggiore sovrapposizione di </a:t>
            </a:r>
            <a:r>
              <a:rPr lang="el-GR" sz="1200" b="1" dirty="0" smtClean="0">
                <a:solidFill>
                  <a:srgbClr val="C00000"/>
                </a:solidFill>
                <a:latin typeface="Times New Roman" pitchFamily="18" charset="0"/>
              </a:rPr>
              <a:t>π</a:t>
            </a:r>
            <a:r>
              <a:rPr lang="it-IT" sz="1200" b="1" dirty="0" smtClean="0">
                <a:solidFill>
                  <a:srgbClr val="C00000"/>
                </a:solidFill>
                <a:latin typeface="Times New Roman" pitchFamily="18" charset="0"/>
              </a:rPr>
              <a:t>, quindi maggiore split) </a:t>
            </a:r>
            <a:endParaRPr lang="it-IT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31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4681" r="3994" b="24497"/>
          <a:stretch/>
        </p:blipFill>
        <p:spPr>
          <a:xfrm>
            <a:off x="28869" y="116632"/>
            <a:ext cx="6199315" cy="3652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CasellaDiTesto 1"/>
          <p:cNvSpPr txBox="1">
            <a:spLocks noChangeArrowheads="1"/>
          </p:cNvSpPr>
          <p:nvPr/>
        </p:nvSpPr>
        <p:spPr bwMode="auto">
          <a:xfrm>
            <a:off x="3190170" y="1650033"/>
            <a:ext cx="1204176" cy="5539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da Li</a:t>
            </a:r>
            <a:r>
              <a:rPr lang="it-IT" altLang="it-IT" sz="1800" baseline="-25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a N</a:t>
            </a:r>
            <a:r>
              <a:rPr lang="it-IT" altLang="it-IT" sz="1800" baseline="-25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INVERSIONE</a:t>
            </a:r>
          </a:p>
        </p:txBody>
      </p:sp>
      <p:sp>
        <p:nvSpPr>
          <p:cNvPr id="10244" name="CasellaDiTesto 2"/>
          <p:cNvSpPr txBox="1">
            <a:spLocks noChangeArrowheads="1"/>
          </p:cNvSpPr>
          <p:nvPr/>
        </p:nvSpPr>
        <p:spPr bwMode="auto">
          <a:xfrm>
            <a:off x="395536" y="1834977"/>
            <a:ext cx="1366080" cy="5539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da O</a:t>
            </a:r>
            <a:r>
              <a:rPr lang="it-IT" altLang="it-IT" sz="1800" baseline="-25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a Ne</a:t>
            </a:r>
            <a:r>
              <a:rPr lang="it-IT" altLang="it-IT" sz="1800" baseline="-25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it-IT" altLang="it-IT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INVERSIONE</a:t>
            </a:r>
            <a:endParaRPr lang="it-IT" altLang="it-IT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CasellaDiTesto 1"/>
          <p:cNvSpPr txBox="1">
            <a:spLocks noChangeArrowheads="1"/>
          </p:cNvSpPr>
          <p:nvPr/>
        </p:nvSpPr>
        <p:spPr bwMode="auto">
          <a:xfrm>
            <a:off x="6372200" y="513546"/>
            <a:ext cx="2743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sequenza degli O.M.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 molecole biatomiche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elementi del II periodo</a:t>
            </a:r>
          </a:p>
        </p:txBody>
      </p:sp>
      <p:pic>
        <p:nvPicPr>
          <p:cNvPr id="6" name="Picture 3" descr="05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195" r="44854" b="15554"/>
          <a:stretch/>
        </p:blipFill>
        <p:spPr bwMode="auto">
          <a:xfrm>
            <a:off x="5436096" y="2996952"/>
            <a:ext cx="3511529" cy="377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987824" y="3861048"/>
            <a:ext cx="234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molecole biatomiche </a:t>
            </a:r>
            <a:r>
              <a:rPr lang="it-IT" altLang="it-IT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eteronucleari</a:t>
            </a:r>
            <a:endParaRPr lang="it-IT" altLang="it-IT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05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5" t="10759" r="3210" b="14726"/>
          <a:stretch/>
        </p:blipFill>
        <p:spPr bwMode="auto">
          <a:xfrm>
            <a:off x="35496" y="3573016"/>
            <a:ext cx="2945778" cy="307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59832" y="5160094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it-IT" alt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più elettronegativo di </a:t>
            </a:r>
            <a:r>
              <a:rPr lang="it-IT" altLang="it-I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endParaRPr lang="it-IT" altLang="it-IT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it-IT" altLang="it-IT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it-IT" altLang="it-I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legante </a:t>
            </a:r>
            <a:r>
              <a:rPr lang="it-IT" alt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più vicino a B</a:t>
            </a:r>
          </a:p>
          <a:p>
            <a:pPr lvl="0"/>
            <a:r>
              <a:rPr lang="it-IT" altLang="it-IT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antilegante</a:t>
            </a:r>
            <a:r>
              <a:rPr lang="it-IT" altLang="it-I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più </a:t>
            </a:r>
            <a:r>
              <a:rPr lang="it-IT" alt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vicino a </a:t>
            </a:r>
            <a:r>
              <a:rPr lang="it-IT" altLang="it-IT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it-IT" altLang="it-IT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6228183" y="383431"/>
            <a:ext cx="2887076" cy="1245369"/>
          </a:xfrm>
          <a:prstGeom prst="ellipse">
            <a:avLst/>
          </a:prstGeom>
          <a:noFill/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circolare a sinistra 10"/>
          <p:cNvSpPr/>
          <p:nvPr/>
        </p:nvSpPr>
        <p:spPr>
          <a:xfrm rot="4309579">
            <a:off x="6716189" y="1335374"/>
            <a:ext cx="323034" cy="1261209"/>
          </a:xfrm>
          <a:prstGeom prst="curved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87824" y="3789040"/>
            <a:ext cx="2376264" cy="792088"/>
          </a:xfrm>
          <a:prstGeom prst="ellipse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circolare a sinistra 12"/>
          <p:cNvSpPr/>
          <p:nvPr/>
        </p:nvSpPr>
        <p:spPr>
          <a:xfrm rot="4309579">
            <a:off x="3331815" y="4248451"/>
            <a:ext cx="323034" cy="1261209"/>
          </a:xfrm>
          <a:prstGeom prst="curved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a sinistra 13"/>
          <p:cNvSpPr/>
          <p:nvPr/>
        </p:nvSpPr>
        <p:spPr>
          <a:xfrm rot="6382595" flipV="1">
            <a:off x="4726901" y="4234386"/>
            <a:ext cx="323034" cy="1196848"/>
          </a:xfrm>
          <a:prstGeom prst="curved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"/>
          <p:cNvSpPr txBox="1">
            <a:spLocks noChangeArrowheads="1"/>
          </p:cNvSpPr>
          <p:nvPr/>
        </p:nvSpPr>
        <p:spPr bwMode="auto">
          <a:xfrm>
            <a:off x="2123728" y="4000063"/>
            <a:ext cx="479425" cy="3683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HF</a:t>
            </a:r>
          </a:p>
        </p:txBody>
      </p:sp>
    </p:spTree>
    <p:extLst>
      <p:ext uri="{BB962C8B-B14F-4D97-AF65-F5344CB8AC3E}">
        <p14:creationId xmlns:p14="http://schemas.microsoft.com/office/powerpoint/2010/main" val="24196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05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4713" r="47212" b="14503"/>
          <a:stretch/>
        </p:blipFill>
        <p:spPr bwMode="auto">
          <a:xfrm>
            <a:off x="467544" y="548680"/>
            <a:ext cx="3602406" cy="349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971600" y="4149080"/>
            <a:ext cx="277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Configurazione della molecola </a:t>
            </a:r>
          </a:p>
          <a:p>
            <a:pPr algn="ctr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nello stato fondamentale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67544" y="4869160"/>
            <a:ext cx="3754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Per l’ossigeno si chiama «stato di </a:t>
            </a:r>
            <a:r>
              <a:rPr lang="it-IT" altLang="it-IT" sz="1600" dirty="0" err="1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tripletto</a:t>
            </a: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(due elettroni a spin parallelo su due orbitali degeneri) </a:t>
            </a:r>
          </a:p>
          <a:p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(momento angolare di spin non nullo)</a:t>
            </a:r>
            <a:endParaRPr lang="it-IT" sz="1200" dirty="0"/>
          </a:p>
        </p:txBody>
      </p:sp>
      <p:sp>
        <p:nvSpPr>
          <p:cNvPr id="15" name="Rettangolo 14"/>
          <p:cNvSpPr/>
          <p:nvPr/>
        </p:nvSpPr>
        <p:spPr>
          <a:xfrm>
            <a:off x="4932040" y="5517232"/>
            <a:ext cx="39148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Lo «stato di singoletto» invece corrisponde</a:t>
            </a:r>
          </a:p>
          <a:p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a due diversi stati eccitati dell’ossigeno</a:t>
            </a:r>
          </a:p>
          <a:p>
            <a:pPr lvl="0"/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(tutti gli elettroni appaiati, momento </a:t>
            </a:r>
            <a:r>
              <a:rPr lang="it-IT" sz="1200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angolare di spin </a:t>
            </a:r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nullo)</a:t>
            </a: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2123728" y="580526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DIVERSA REATTIVITA’</a:t>
            </a:r>
            <a:endParaRPr lang="it-IT" sz="12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530803" cy="484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e 18"/>
          <p:cNvSpPr/>
          <p:nvPr/>
        </p:nvSpPr>
        <p:spPr>
          <a:xfrm>
            <a:off x="6012160" y="2636912"/>
            <a:ext cx="504056" cy="410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6588224" y="1988840"/>
            <a:ext cx="504056" cy="410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7236296" y="1484784"/>
            <a:ext cx="504056" cy="410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7956376" y="692696"/>
            <a:ext cx="504056" cy="410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circolare a sinistra 19"/>
          <p:cNvSpPr/>
          <p:nvPr/>
        </p:nvSpPr>
        <p:spPr>
          <a:xfrm rot="1026317">
            <a:off x="8606577" y="1936895"/>
            <a:ext cx="288032" cy="1008112"/>
          </a:xfrm>
          <a:prstGeom prst="curvedLef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860032" y="2708920"/>
            <a:ext cx="1095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aramagnetico</a:t>
            </a:r>
          </a:p>
          <a:p>
            <a:pPr algn="ctr"/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(e spaiati)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7524328" y="1988840"/>
            <a:ext cx="1098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diamagnetico</a:t>
            </a:r>
            <a:endParaRPr lang="it-IT" sz="1200" dirty="0">
              <a:solidFill>
                <a:srgbClr val="2B548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it-IT" sz="1200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(e </a:t>
            </a:r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appaiati)</a:t>
            </a:r>
          </a:p>
          <a:p>
            <a:pPr lvl="0" algn="ctr"/>
            <a:r>
              <a:rPr lang="it-IT" sz="1200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iù stabile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796136" y="1268760"/>
            <a:ext cx="1417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aramagnetico</a:t>
            </a:r>
          </a:p>
          <a:p>
            <a:pPr algn="ctr"/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(e spaiati)</a:t>
            </a:r>
          </a:p>
          <a:p>
            <a:pPr algn="ctr"/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fortemente instabile</a:t>
            </a:r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 rot="5400000">
            <a:off x="7781560" y="761039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Superossido</a:t>
            </a:r>
            <a:r>
              <a:rPr lang="it-IT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it-IT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SuperOssidoDismutasi</a:t>
            </a:r>
            <a:r>
              <a:rPr lang="it-IT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 decompone in O</a:t>
            </a:r>
            <a:r>
              <a:rPr lang="it-IT" sz="12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H</a:t>
            </a:r>
            <a:r>
              <a:rPr lang="it-IT" sz="12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12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65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60648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MOLECOLE BIATOMICHE ETERONUCLEARI 2^ periodo: gli elementi non differiscono molto in elettronegatività quindi in generale si ha la sequenza con inversione</a:t>
            </a:r>
            <a:endParaRPr lang="it-IT" altLang="it-IT" sz="1600" dirty="0">
              <a:solidFill>
                <a:srgbClr val="2B5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0531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7" t="4681" r="3994" b="28559"/>
          <a:stretch/>
        </p:blipFill>
        <p:spPr>
          <a:xfrm>
            <a:off x="395536" y="1268760"/>
            <a:ext cx="2916813" cy="3443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63888" y="148478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Es. NO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716016" y="1628800"/>
            <a:ext cx="39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5 e dell’azoto e 6 e dell’ossigeno = 11 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699792" y="2636912"/>
            <a:ext cx="2443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(O.L</a:t>
            </a:r>
            <a:r>
              <a:rPr lang="it-IT" altLang="it-IT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(8-3)/</a:t>
            </a:r>
            <a:r>
              <a:rPr lang="it-IT" altLang="it-IT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= </a:t>
            </a:r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5/2 = 2,5)</a:t>
            </a:r>
            <a:endParaRPr lang="it-IT" altLang="it-IT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3968" y="1988840"/>
            <a:ext cx="4474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1 elettrone spaiato su </a:t>
            </a:r>
            <a:r>
              <a:rPr lang="it-IT" altLang="it-IT" dirty="0" err="1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antilegante</a:t>
            </a:r>
            <a:r>
              <a:rPr lang="it-IT" alt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 più vicino a  </a:t>
            </a:r>
          </a:p>
          <a:p>
            <a:pPr algn="ctr"/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N perché meno elettronegativo di O</a:t>
            </a:r>
          </a:p>
          <a:p>
            <a:pPr algn="ctr"/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NO radicale all’azoto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419872" y="3068960"/>
            <a:ext cx="54726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- NO è industrialmente l’ossido più importante dell’azoto</a:t>
            </a:r>
          </a:p>
          <a:p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- Considerato per anni tossico e inquinante dell’ambiente</a:t>
            </a:r>
          </a:p>
          <a:p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- Ruolo biologico scoperto negli anni ‘90 (</a:t>
            </a:r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neurotrasmissione,    </a:t>
            </a:r>
            <a:r>
              <a:rPr lang="it-IT" sz="1200" dirty="0" err="1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immunoregolazione</a:t>
            </a:r>
            <a:r>
              <a:rPr lang="it-IT" sz="12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, rilassamento muscolatura liscia)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Radicale libero, diffonde bene attraverso le membrane cellulari, è solubile in acqua (come O</a:t>
            </a:r>
            <a:r>
              <a:rPr lang="it-IT" baseline="-250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 e CO</a:t>
            </a:r>
            <a:r>
              <a:rPr lang="it-IT" baseline="-250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Bassa EI e AE, esiste sia NO</a:t>
            </a:r>
            <a:r>
              <a:rPr lang="it-IT" baseline="300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nitrossonio</a:t>
            </a: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) sia NO</a:t>
            </a:r>
            <a:r>
              <a:rPr lang="it-IT" baseline="300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dirty="0" err="1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nitrossile</a:t>
            </a: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48128" y="5754742"/>
            <a:ext cx="7712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LA SUA CHIMICA E’ STRETTAMENTE LEGATA ALLA SUA NATURA RADICALICA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478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60648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MOLECOLE BIATOMICHE ETERONUCLEARI 2^ periodo: gli elementi non differiscono molto in elettronegatività quindi in generale si ha la sequenza con inversione</a:t>
            </a:r>
            <a:endParaRPr lang="it-IT" altLang="it-IT" sz="1600" dirty="0">
              <a:solidFill>
                <a:srgbClr val="2B5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0531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7" t="4681" r="3994" b="28559"/>
          <a:stretch/>
        </p:blipFill>
        <p:spPr>
          <a:xfrm>
            <a:off x="395536" y="1268760"/>
            <a:ext cx="2916813" cy="3443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63888" y="148478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Es. CO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16016" y="1628800"/>
            <a:ext cx="4076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4 e del carbonio e 6 e dell’ossigeno = 10 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51920" y="1988840"/>
            <a:ext cx="1739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(O.L</a:t>
            </a:r>
            <a:r>
              <a:rPr lang="it-IT" altLang="it-IT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(8-2)/</a:t>
            </a:r>
            <a:r>
              <a:rPr lang="it-IT" altLang="it-IT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= </a:t>
            </a:r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it-IT" altLang="it-IT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419872" y="2420888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Importante inquinante, tra i gas più reattivi e uno dei più tossici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Normale prodotto del metabolismo e presente nell’atmosfera in quantità variabili</a:t>
            </a:r>
            <a:endParaRPr lang="it-IT" sz="1200" dirty="0" smtClean="0">
              <a:solidFill>
                <a:srgbClr val="2B54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Prodotto da fumo, fornaci, impianti di riscaldamento mal funzionanti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Interagisce col gruppo eme (complesso del ferro </a:t>
            </a:r>
            <a:r>
              <a:rPr lang="it-IT" dirty="0" err="1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esacoordinato</a:t>
            </a:r>
            <a:r>
              <a:rPr lang="it-IT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) che lo lega 250 volte più fortemente che l’ossigeno</a:t>
            </a:r>
          </a:p>
        </p:txBody>
      </p:sp>
    </p:spTree>
    <p:extLst>
      <p:ext uri="{BB962C8B-B14F-4D97-AF65-F5344CB8AC3E}">
        <p14:creationId xmlns:p14="http://schemas.microsoft.com/office/powerpoint/2010/main" val="24990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92" y="115888"/>
            <a:ext cx="3383607" cy="5048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2000" b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Molecole poliatomiche</a:t>
            </a:r>
            <a:endParaRPr lang="it-IT" sz="2000" b="1" dirty="0" smtClean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544" y="574596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Come descrivere il legame?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90056" y="1005696"/>
            <a:ext cx="2574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</a:rPr>
              <a:t>con O.M. localizzati</a:t>
            </a:r>
          </a:p>
          <a:p>
            <a:pPr algn="ctr"/>
            <a:r>
              <a:rPr lang="it-IT" alt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/>
            <a:r>
              <a:rPr lang="it-IT" alt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legami </a:t>
            </a:r>
            <a:r>
              <a:rPr lang="el-GR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it-IT" alt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/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geometria</a:t>
            </a:r>
            <a:endParaRPr lang="el-GR" alt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0536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51162" b="19969"/>
          <a:stretch/>
        </p:blipFill>
        <p:spPr>
          <a:xfrm>
            <a:off x="5259579" y="260648"/>
            <a:ext cx="3272861" cy="2545304"/>
          </a:xfr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2276872"/>
            <a:ext cx="2699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</a:rPr>
              <a:t>con O.M. delocalizzati</a:t>
            </a:r>
          </a:p>
          <a:p>
            <a:pPr algn="ctr"/>
            <a:r>
              <a:rPr lang="it-IT" alt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/>
            <a:r>
              <a:rPr lang="it-IT" alt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legami </a:t>
            </a:r>
            <a:r>
              <a:rPr lang="el-GR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it-IT" alt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/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Sistemi coniugati</a:t>
            </a:r>
            <a:endParaRPr lang="el-GR" alt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05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6083" r="6715" b="48271"/>
          <a:stretch/>
        </p:blipFill>
        <p:spPr bwMode="auto">
          <a:xfrm>
            <a:off x="2483768" y="2708920"/>
            <a:ext cx="6525887" cy="208954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308304" y="75926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08242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1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68482" y="18767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056045" y="1903658"/>
            <a:ext cx="325343" cy="3463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464713" y="1109323"/>
            <a:ext cx="325343" cy="3463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3" descr="053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486" r="16385" b="35708"/>
          <a:stretch/>
        </p:blipFill>
        <p:spPr bwMode="auto">
          <a:xfrm>
            <a:off x="756724" y="4340351"/>
            <a:ext cx="1439012" cy="23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" descr="0538"/>
          <p:cNvPicPr>
            <a:picLocks noGrp="1" noChangeAspect="1" noChangeArrowheads="1"/>
          </p:cNvPicPr>
          <p:nvPr>
            <p:ph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4" t="16454" r="4909" b="15954"/>
          <a:stretch/>
        </p:blipFill>
        <p:spPr>
          <a:xfrm>
            <a:off x="3707904" y="4928034"/>
            <a:ext cx="2735745" cy="1684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Esagono 16"/>
          <p:cNvSpPr/>
          <p:nvPr/>
        </p:nvSpPr>
        <p:spPr>
          <a:xfrm rot="16200000">
            <a:off x="2410743" y="5014194"/>
            <a:ext cx="1060450" cy="9144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/>
          <p:cNvSpPr>
            <a:spLocks noChangeAspect="1"/>
          </p:cNvSpPr>
          <p:nvPr/>
        </p:nvSpPr>
        <p:spPr>
          <a:xfrm>
            <a:off x="2614714" y="5157192"/>
            <a:ext cx="641350" cy="6397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051720" y="6021288"/>
            <a:ext cx="1709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alt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Benzene</a:t>
            </a:r>
          </a:p>
          <a:p>
            <a:pPr lvl="0" algn="ctr"/>
            <a:r>
              <a:rPr lang="it-IT" alt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altLang="it-IT" sz="1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1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it-IT" altLang="it-IT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ccia circolare a sinistra 19"/>
          <p:cNvSpPr/>
          <p:nvPr/>
        </p:nvSpPr>
        <p:spPr>
          <a:xfrm rot="4605387" flipH="1" flipV="1">
            <a:off x="3723440" y="-409584"/>
            <a:ext cx="481917" cy="2466540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eccia circolare a sinistra 20"/>
          <p:cNvSpPr/>
          <p:nvPr/>
        </p:nvSpPr>
        <p:spPr>
          <a:xfrm rot="6294749" flipH="1" flipV="1">
            <a:off x="2198017" y="1138859"/>
            <a:ext cx="532710" cy="2202555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652</Words>
  <Application>Microsoft Office PowerPoint</Application>
  <PresentationFormat>Presentazione su schermo (4:3)</PresentationFormat>
  <Paragraphs>120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1_Strutturato</vt:lpstr>
      <vt:lpstr>2_Strutturato</vt:lpstr>
      <vt:lpstr>3_Strutturato</vt:lpstr>
      <vt:lpstr>4_Strutturato</vt:lpstr>
      <vt:lpstr>5_Strutturato</vt:lpstr>
      <vt:lpstr>6_Strutturato</vt:lpstr>
      <vt:lpstr>7_Strutturato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Molecole poliatomiche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Crisafulli</dc:creator>
  <cp:lastModifiedBy>rita</cp:lastModifiedBy>
  <cp:revision>78</cp:revision>
  <dcterms:created xsi:type="dcterms:W3CDTF">2002-09-16T09:40:28Z</dcterms:created>
  <dcterms:modified xsi:type="dcterms:W3CDTF">2019-09-30T12:22:59Z</dcterms:modified>
</cp:coreProperties>
</file>