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7" r:id="rId2"/>
    <p:sldMasterId id="2147483898" r:id="rId3"/>
    <p:sldMasterId id="2147483911" r:id="rId4"/>
    <p:sldMasterId id="2147483924" r:id="rId5"/>
    <p:sldMasterId id="2147483937" r:id="rId6"/>
    <p:sldMasterId id="2147483950" r:id="rId7"/>
  </p:sldMasterIdLst>
  <p:sldIdLst>
    <p:sldId id="319" r:id="rId8"/>
    <p:sldId id="328" r:id="rId9"/>
    <p:sldId id="331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79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4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826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40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66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00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44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2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989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398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86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632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021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726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12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736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152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97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45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5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5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250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3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6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71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38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33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17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11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2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872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51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31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833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54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73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1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74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785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95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6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29334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141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68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33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97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35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56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869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2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8910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53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6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9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539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225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5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28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668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44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6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8369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93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22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86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11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4676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783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40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919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38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2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3594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792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250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829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678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5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38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/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96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2054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97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100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8284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6111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7720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7654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://cultura.biografieonline.it/san-matteo-e-l-angelo-caravaggio/" TargetMode="External"/><Relationship Id="rId2" Type="http://schemas.openxmlformats.org/officeDocument/2006/relationships/hyperlink" Target="http://www.google.it/url?sa=i&amp;rct=j&amp;q=&amp;esrc=s&amp;source=images&amp;cd=&amp;cad=rja&amp;uact=8&amp;ved=2ahUKEwjG3oqthoDaAhVC6KQKHYpjAr8QjRx6BAgAEAU&amp;url=http://slideplayer.it/slide/1015763/&amp;psig=AOvVaw2iDfk6KYqZXaW6_HErbZH6&amp;ust=1521811958121506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hyperlink" Target="https://www.google.it/url?sa=i&amp;rct=j&amp;q=&amp;esrc=s&amp;source=images&amp;cd=&amp;cad=rja&amp;uact=8&amp;ved=2ahUKEwjBgfC9hYDaAhXBjKQKHVe-Ct4QjRx6BAgAEAU&amp;url=https://lascienzainfusa.wordpress.com/2012/04/21/non-solo-diamante-e-grafite/&amp;psig=AOvVaw2iDfk6KYqZXaW6_HErbZH6&amp;ust=1521811958121506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e 16"/>
          <p:cNvSpPr/>
          <p:nvPr/>
        </p:nvSpPr>
        <p:spPr>
          <a:xfrm>
            <a:off x="4716016" y="2555612"/>
            <a:ext cx="3707154" cy="1377444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3" descr="05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15206" r="57811" b="28497"/>
          <a:stretch/>
        </p:blipFill>
        <p:spPr bwMode="auto">
          <a:xfrm>
            <a:off x="5978734" y="4397780"/>
            <a:ext cx="2444436" cy="212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88640"/>
            <a:ext cx="2879551" cy="5048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2000" b="1" dirty="0" smtClean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Il legame metallico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15816" y="1183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 indent="-182563" eaLnBrk="1" hangingPunct="1"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¾ degli elementi sono metalli: 1° e 2° gruppo, gli elementi di transizione  e qualche altro.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51520" y="1124744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caratteristiche dei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metalli: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71800" y="908720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- Elevata 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conducibilità elettrica e termica (flusso di e</a:t>
            </a:r>
            <a:r>
              <a:rPr lang="it-IT" sz="1600" baseline="3000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 se </a:t>
            </a:r>
            <a:r>
              <a:rPr lang="it-IT" sz="1600" dirty="0" err="1">
                <a:solidFill>
                  <a:schemeClr val="bg1"/>
                </a:solidFill>
                <a:latin typeface="Times New Roman" pitchFamily="18" charset="0"/>
              </a:rPr>
              <a:t>ddp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 o </a:t>
            </a: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T)</a:t>
            </a:r>
          </a:p>
          <a:p>
            <a:pPr eaLnBrk="1" hangingPunct="1">
              <a:defRPr/>
            </a:pP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- Effetto 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fotoelettrico e termoionico (estrazione di e</a:t>
            </a:r>
            <a:r>
              <a:rPr lang="it-IT" sz="1600" baseline="3000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 con luce o per </a:t>
            </a: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T)</a:t>
            </a:r>
          </a:p>
          <a:p>
            <a:pPr eaLnBrk="1" hangingPunct="1">
              <a:defRPr/>
            </a:pP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- Duttilità 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e malleabilità (riducibili in fili e </a:t>
            </a: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lamine)</a:t>
            </a:r>
          </a:p>
          <a:p>
            <a:pPr eaLnBrk="1" hangingPunct="1">
              <a:defRPr/>
            </a:pP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- Lucentezza 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(assorbono tutte le radiazioni e riemettono in tutte le </a:t>
            </a: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   direzioni)</a:t>
            </a:r>
          </a:p>
          <a:p>
            <a:pPr eaLnBrk="1" hangingPunct="1">
              <a:defRPr/>
            </a:pP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- Elettropositività 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(bassi valori di EI)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9552" y="2555612"/>
            <a:ext cx="301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 algn="ctr" eaLnBrk="1" hangingPunct="1"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elevata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mobilità degli elettroni</a:t>
            </a:r>
          </a:p>
        </p:txBody>
      </p:sp>
      <p:sp>
        <p:nvSpPr>
          <p:cNvPr id="8" name="Freccia circolare a sinistra 7"/>
          <p:cNvSpPr/>
          <p:nvPr/>
        </p:nvSpPr>
        <p:spPr>
          <a:xfrm rot="3392465" flipH="1">
            <a:off x="1866825" y="1385466"/>
            <a:ext cx="343179" cy="1122293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467544" y="2492896"/>
            <a:ext cx="3096344" cy="568876"/>
          </a:xfrm>
          <a:prstGeom prst="ellipse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 descr="0540"/>
          <p:cNvPicPr>
            <a:picLocks noGrp="1" noChangeAspect="1" noChangeArrowheads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8344" r="5684" b="4761"/>
          <a:stretch/>
        </p:blipFill>
        <p:spPr>
          <a:xfrm>
            <a:off x="251520" y="3241651"/>
            <a:ext cx="2960484" cy="2772742"/>
          </a:xfrm>
          <a:solidFill>
            <a:schemeClr val="tx1"/>
          </a:solidFill>
          <a:extLst/>
        </p:spPr>
      </p:pic>
      <p:sp>
        <p:nvSpPr>
          <p:cNvPr id="9" name="Rettangolo 8"/>
          <p:cNvSpPr/>
          <p:nvPr/>
        </p:nvSpPr>
        <p:spPr>
          <a:xfrm>
            <a:off x="594562" y="4269787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Cristallo metallico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94562" y="5733256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Cristallo ionico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76597" y="6093296"/>
            <a:ext cx="2482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Effetto dello slittamento </a:t>
            </a:r>
            <a:endParaRPr lang="it-IT" alt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dei </a:t>
            </a:r>
            <a:r>
              <a:rPr lang="it-IT" alt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piani reticolari</a:t>
            </a:r>
          </a:p>
        </p:txBody>
      </p:sp>
      <p:pic>
        <p:nvPicPr>
          <p:cNvPr id="15" name="Picture 3" descr="0542"/>
          <p:cNvPicPr>
            <a:picLocks noGrp="1" noChangeAspect="1" noChangeArrowheads="1"/>
          </p:cNvPicPr>
          <p:nvPr>
            <p:ph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13212" r="58404" b="28862"/>
          <a:stretch/>
        </p:blipFill>
        <p:spPr>
          <a:xfrm>
            <a:off x="3539996" y="3902777"/>
            <a:ext cx="2525916" cy="2118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4956742" y="4454453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altLang="it-IT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it-IT" altLang="it-IT" baseline="-25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t-IT" altLang="it-IT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4960998" y="2738606"/>
            <a:ext cx="3304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Teoria OM</a:t>
            </a:r>
          </a:p>
          <a:p>
            <a:pPr algn="ctr"/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 </a:t>
            </a:r>
            <a:r>
              <a:rPr lang="it-IT" alt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bande di energia </a:t>
            </a:r>
          </a:p>
          <a:p>
            <a:pPr algn="ctr"/>
            <a:r>
              <a:rPr lang="it-IT" alt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nel litio metallico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703840" y="465269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altLang="it-IT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it-IT" altLang="it-IT" baseline="-250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it-IT" altLang="it-IT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reccia circolare a sinistra 20"/>
          <p:cNvSpPr/>
          <p:nvPr/>
        </p:nvSpPr>
        <p:spPr>
          <a:xfrm rot="3392465" flipV="1">
            <a:off x="2303647" y="1893193"/>
            <a:ext cx="371587" cy="890081"/>
          </a:xfrm>
          <a:prstGeom prst="curvedLef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0541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7589" r="4704" b="9795"/>
          <a:stretch/>
        </p:blipFill>
        <p:spPr>
          <a:xfrm>
            <a:off x="105695" y="138532"/>
            <a:ext cx="4197334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 descr="05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3" r="7046" b="33429"/>
          <a:stretch/>
        </p:blipFill>
        <p:spPr bwMode="auto">
          <a:xfrm>
            <a:off x="4211960" y="116632"/>
            <a:ext cx="4846608" cy="240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CasellaDiTesto 1"/>
          <p:cNvSpPr txBox="1">
            <a:spLocks noChangeArrowheads="1"/>
          </p:cNvSpPr>
          <p:nvPr/>
        </p:nvSpPr>
        <p:spPr bwMode="auto">
          <a:xfrm>
            <a:off x="158069" y="188640"/>
            <a:ext cx="3379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 crescente di atomi del metallo</a:t>
            </a:r>
          </a:p>
        </p:txBody>
      </p:sp>
      <p:cxnSp>
        <p:nvCxnSpPr>
          <p:cNvPr id="4" name="Connettore 2 3"/>
          <p:cNvCxnSpPr/>
          <p:nvPr/>
        </p:nvCxnSpPr>
        <p:spPr>
          <a:xfrm>
            <a:off x="2411413" y="1912938"/>
            <a:ext cx="504825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054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2233" r="16147" b="31423"/>
          <a:stretch/>
        </p:blipFill>
        <p:spPr bwMode="auto">
          <a:xfrm>
            <a:off x="323528" y="2348880"/>
            <a:ext cx="2400159" cy="447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699792" y="2924944"/>
            <a:ext cx="1109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conduttori</a:t>
            </a:r>
          </a:p>
        </p:txBody>
      </p:sp>
      <p:sp>
        <p:nvSpPr>
          <p:cNvPr id="3" name="Rettangolo 2"/>
          <p:cNvSpPr/>
          <p:nvPr/>
        </p:nvSpPr>
        <p:spPr>
          <a:xfrm>
            <a:off x="2699792" y="4579922"/>
            <a:ext cx="15103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semiconduttori</a:t>
            </a:r>
            <a:endParaRPr lang="it-IT" altLang="it-IT" sz="16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44393" y="5373216"/>
            <a:ext cx="825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isolanti</a:t>
            </a:r>
            <a:endParaRPr lang="it-IT" altLang="it-IT" sz="1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054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4686" r="6699" b="42196"/>
          <a:stretch/>
        </p:blipFill>
        <p:spPr bwMode="auto">
          <a:xfrm>
            <a:off x="4862609" y="3578343"/>
            <a:ext cx="2661719" cy="245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722103" y="2702880"/>
            <a:ext cx="2709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Conducibilità </a:t>
            </a:r>
          </a:p>
          <a:p>
            <a:pPr algn="ctr"/>
            <a:r>
              <a:rPr lang="it-IT" alt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alt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 i solidi in generale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2" name="Picture 3" descr="054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" r="19591" b="17555"/>
          <a:stretch/>
        </p:blipFill>
        <p:spPr bwMode="auto">
          <a:xfrm>
            <a:off x="7596336" y="2348880"/>
            <a:ext cx="1309682" cy="431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527545" y="5013176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alt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ipo n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27544" y="6317953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tipo </a:t>
            </a:r>
            <a:r>
              <a:rPr lang="it-IT" alt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it-IT" b="1" dirty="0">
              <a:solidFill>
                <a:srgbClr val="C00000"/>
              </a:solidFill>
            </a:endParaRPr>
          </a:p>
        </p:txBody>
      </p:sp>
      <p:cxnSp>
        <p:nvCxnSpPr>
          <p:cNvPr id="14" name="Connettore 2 13"/>
          <p:cNvCxnSpPr>
            <a:stCxn id="3" idx="3"/>
          </p:cNvCxnSpPr>
          <p:nvPr/>
        </p:nvCxnSpPr>
        <p:spPr>
          <a:xfrm>
            <a:off x="4210142" y="4749199"/>
            <a:ext cx="433866" cy="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 rot="2820341">
            <a:off x="849742" y="2178282"/>
            <a:ext cx="1455241" cy="230425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 rot="809554">
            <a:off x="1730037" y="4455316"/>
            <a:ext cx="1045865" cy="23042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 rot="809554">
            <a:off x="361885" y="4559641"/>
            <a:ext cx="1045865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811643" y="5517232"/>
            <a:ext cx="625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≤ kT</a:t>
            </a:r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Risultati immagini per struttura diamante e grafit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3543" r="3444" b="1915"/>
          <a:stretch/>
        </p:blipFill>
        <p:spPr bwMode="auto">
          <a:xfrm>
            <a:off x="94296" y="2708920"/>
            <a:ext cx="3469592" cy="26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ite e Diamante - struttura chim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244"/>
            <a:ext cx="2743200" cy="157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struttura diamante e grafit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4533900" cy="20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5796136" y="4941168"/>
            <a:ext cx="3312368" cy="187220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Diamante e grafite">
            <a:hlinkClick r:id="rId7" tooltip="Diamante e grafite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8"/>
          <a:stretch/>
        </p:blipFill>
        <p:spPr bwMode="auto">
          <a:xfrm>
            <a:off x="169168" y="260648"/>
            <a:ext cx="3429000" cy="1556791"/>
          </a:xfrm>
          <a:prstGeom prst="snip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chimdocet.it/solido/SING_MULT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903220" cy="220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320480" y="519203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Applicazioni  anche biomediche</a:t>
            </a:r>
          </a:p>
          <a:p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biomateriali impiegati come:</a:t>
            </a:r>
          </a:p>
          <a:p>
            <a:pPr marL="285750" indent="-285750">
              <a:buFontTx/>
              <a:buChar char="-"/>
            </a:pP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supporti </a:t>
            </a:r>
            <a:r>
              <a:rPr lang="it-IT" sz="1000" dirty="0">
                <a:solidFill>
                  <a:srgbClr val="C00000"/>
                </a:solidFill>
                <a:latin typeface="Comic Sans MS" panose="030F0702030302020204" pitchFamily="66" charset="0"/>
              </a:rPr>
              <a:t>per la crescita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cellulare</a:t>
            </a:r>
          </a:p>
          <a:p>
            <a:pPr marL="285750" indent="-285750">
              <a:buFontTx/>
              <a:buChar char="-"/>
            </a:pP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trasporto </a:t>
            </a:r>
            <a:r>
              <a:rPr lang="it-IT" sz="1000" dirty="0">
                <a:solidFill>
                  <a:srgbClr val="C00000"/>
                </a:solidFill>
                <a:latin typeface="Comic Sans MS" panose="030F0702030302020204" pitchFamily="66" charset="0"/>
              </a:rPr>
              <a:t>di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farmaci (microsfere)</a:t>
            </a:r>
          </a:p>
          <a:p>
            <a:pPr marL="285750" indent="-285750">
              <a:buFontTx/>
              <a:buChar char="-"/>
            </a:pP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impianti sostitutivi (vasi sanguigni, legamenti, cartilagini)</a:t>
            </a:r>
          </a:p>
          <a:p>
            <a:pPr marL="285750" indent="-285750">
              <a:buFontTx/>
              <a:buChar char="-"/>
            </a:pP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riparazione/rigenerazione di tessuti (piattaforme biocompatibili </a:t>
            </a:r>
            <a:r>
              <a:rPr lang="it-IT" sz="1000" dirty="0">
                <a:solidFill>
                  <a:srgbClr val="C00000"/>
                </a:solidFill>
                <a:latin typeface="Comic Sans MS" panose="030F0702030302020204" pitchFamily="66" charset="0"/>
              </a:rPr>
              <a:t>e non tossiche per attivare e accelerare la cicatrizzazione </a:t>
            </a: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cutanea, ossea </a:t>
            </a:r>
          </a:p>
          <a:p>
            <a:pPr marL="285750" indent="-285750">
              <a:buFontTx/>
              <a:buChar char="-"/>
            </a:pPr>
            <a:r>
              <a:rPr lang="it-IT" sz="1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trattamento </a:t>
            </a:r>
            <a:r>
              <a:rPr lang="it-IT" sz="1000" dirty="0">
                <a:solidFill>
                  <a:srgbClr val="C00000"/>
                </a:solidFill>
                <a:latin typeface="Comic Sans MS" panose="030F0702030302020204" pitchFamily="66" charset="0"/>
              </a:rPr>
              <a:t>canalare dentale 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06280" y="4221088"/>
            <a:ext cx="19979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1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Nanotubi</a:t>
            </a:r>
            <a:r>
              <a:rPr lang="it-IT" sz="11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di carbonio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00411"/>
      </p:ext>
    </p:extLst>
  </p:cSld>
  <p:clrMapOvr>
    <a:masterClrMapping/>
  </p:clrMapOvr>
</p:sld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190</Words>
  <Application>Microsoft Office PowerPoint</Application>
  <PresentationFormat>Presentazione su schermo (4:3)</PresentationFormat>
  <Paragraphs>35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1_Strutturato</vt:lpstr>
      <vt:lpstr>2_Strutturato</vt:lpstr>
      <vt:lpstr>3_Strutturato</vt:lpstr>
      <vt:lpstr>4_Strutturato</vt:lpstr>
      <vt:lpstr>5_Strutturato</vt:lpstr>
      <vt:lpstr>6_Strutturato</vt:lpstr>
      <vt:lpstr>7_Strutturato</vt:lpstr>
      <vt:lpstr>Il legame metallico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Crisafulli</dc:creator>
  <cp:lastModifiedBy>rita</cp:lastModifiedBy>
  <cp:revision>73</cp:revision>
  <dcterms:created xsi:type="dcterms:W3CDTF">2002-09-16T09:40:28Z</dcterms:created>
  <dcterms:modified xsi:type="dcterms:W3CDTF">2019-10-16T08:23:57Z</dcterms:modified>
</cp:coreProperties>
</file>