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66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52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63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26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14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93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72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56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25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0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8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99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A6ECD-4841-40F8-9DB9-809CF41E7063}" type="datetimeFigureOut">
              <a:rPr lang="it-IT" smtClean="0"/>
              <a:t>16/10/2019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B61F8-2F02-4067-8567-740A13A17A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40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e 16"/>
          <p:cNvSpPr/>
          <p:nvPr/>
        </p:nvSpPr>
        <p:spPr>
          <a:xfrm>
            <a:off x="539552" y="2708920"/>
            <a:ext cx="1728192" cy="57606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60648"/>
            <a:ext cx="1794081" cy="369332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94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Cinetica Chimica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7" descr="14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4" t="10729" r="40230" b="21048"/>
          <a:stretch/>
        </p:blipFill>
        <p:spPr>
          <a:xfrm>
            <a:off x="5324575" y="692696"/>
            <a:ext cx="3711921" cy="2317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79512" y="836712"/>
            <a:ext cx="3586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variazione di una proprietà nel tempo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67744" y="1556792"/>
            <a:ext cx="1996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         C + D  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3059832" y="1772816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179512" y="1268760"/>
            <a:ext cx="26932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± </a:t>
            </a:r>
            <a:r>
              <a:rPr lang="el-GR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c/</a:t>
            </a:r>
            <a:r>
              <a:rPr lang="el-GR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t       velocità media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51520" y="1988840"/>
            <a:ext cx="4732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c/</a:t>
            </a:r>
            <a:r>
              <a:rPr lang="el-GR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t 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= dc/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dt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velocità istantanea</a:t>
            </a:r>
          </a:p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 al tempo t = 0  velocità iniziale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09980" y="2204864"/>
            <a:ext cx="6896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t -&gt; 0</a:t>
            </a:r>
            <a:endParaRPr lang="it-IT" sz="1400" dirty="0"/>
          </a:p>
        </p:txBody>
      </p:sp>
      <p:sp>
        <p:nvSpPr>
          <p:cNvPr id="13" name="Rettangolo 12"/>
          <p:cNvSpPr/>
          <p:nvPr/>
        </p:nvSpPr>
        <p:spPr>
          <a:xfrm>
            <a:off x="179512" y="620688"/>
            <a:ext cx="56166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(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 e stato fisico dei reagenti, concentrazione, T, catalizzatori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39552" y="2780928"/>
            <a:ext cx="1648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iniziale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± dc/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dt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411760" y="2987660"/>
            <a:ext cx="2900153" cy="36933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come varia ‘c’ nel tempo?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652120" y="3212976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ricava sperimentalmente…</a:t>
            </a:r>
            <a:endParaRPr lang="it-IT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Freccia circolare in su 18"/>
          <p:cNvSpPr/>
          <p:nvPr/>
        </p:nvSpPr>
        <p:spPr>
          <a:xfrm flipV="1">
            <a:off x="5220072" y="2924944"/>
            <a:ext cx="1512168" cy="360040"/>
          </a:xfrm>
          <a:prstGeom prst="curvedUpArrow">
            <a:avLst/>
          </a:prstGeom>
          <a:gradFill>
            <a:gsLst>
              <a:gs pos="0">
                <a:srgbClr val="DDEBCF"/>
              </a:gs>
              <a:gs pos="94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494497" y="138118"/>
            <a:ext cx="56028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velocità con cui avviene una reazione e fattori che la influenzano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483768" y="332656"/>
            <a:ext cx="37721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meccanismo con cui avviene una reazione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Parentesi graffa aperta 21"/>
          <p:cNvSpPr/>
          <p:nvPr/>
        </p:nvSpPr>
        <p:spPr>
          <a:xfrm>
            <a:off x="2411760" y="188640"/>
            <a:ext cx="216024" cy="432048"/>
          </a:xfrm>
          <a:prstGeom prst="leftBrace">
            <a:avLst/>
          </a:prstGeom>
          <a:ln w="222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95536" y="3666510"/>
            <a:ext cx="8494633" cy="830997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N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4 NO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v = - dc/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d[N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]/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 [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	k = costante cinetica</a:t>
            </a:r>
          </a:p>
          <a:p>
            <a:endParaRPr lang="it-IT" sz="16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generale 	- dc/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 c	legge cinetica di 1° ordine	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nettore 2 23"/>
          <p:cNvCxnSpPr/>
          <p:nvPr/>
        </p:nvCxnSpPr>
        <p:spPr>
          <a:xfrm>
            <a:off x="1187624" y="3861048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395536" y="4974267"/>
            <a:ext cx="8424936" cy="830997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2 NO 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O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v = - dc/</a:t>
            </a:r>
            <a:r>
              <a:rPr lang="it-IT" sz="16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d[NO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]/</a:t>
            </a:r>
            <a:r>
              <a:rPr lang="it-IT" sz="16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 [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it-IT" sz="1600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 = costante cinetica</a:t>
            </a:r>
          </a:p>
          <a:p>
            <a:endParaRPr lang="it-IT" sz="1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 generale 	- dc/</a:t>
            </a:r>
            <a:r>
              <a:rPr lang="it-IT" sz="16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1600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legge cinetica di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2° 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ordine	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107504" y="3284984"/>
            <a:ext cx="992579" cy="307777"/>
          </a:xfrm>
          <a:prstGeom prst="rect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Esempio 1.</a:t>
            </a:r>
            <a:endParaRPr lang="it-IT" sz="1400" dirty="0"/>
          </a:p>
        </p:txBody>
      </p:sp>
      <p:sp>
        <p:nvSpPr>
          <p:cNvPr id="28" name="Rettangolo 27"/>
          <p:cNvSpPr/>
          <p:nvPr/>
        </p:nvSpPr>
        <p:spPr>
          <a:xfrm>
            <a:off x="107504" y="4581128"/>
            <a:ext cx="992579" cy="307777"/>
          </a:xfrm>
          <a:prstGeom prst="rect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Esempio 2.</a:t>
            </a:r>
            <a:endParaRPr lang="it-IT" sz="1400" dirty="0"/>
          </a:p>
        </p:txBody>
      </p:sp>
      <p:sp>
        <p:nvSpPr>
          <p:cNvPr id="29" name="Ovale 28"/>
          <p:cNvSpPr/>
          <p:nvPr/>
        </p:nvSpPr>
        <p:spPr>
          <a:xfrm>
            <a:off x="2987824" y="4077072"/>
            <a:ext cx="1584176" cy="55436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2987824" y="5373216"/>
            <a:ext cx="1584176" cy="55436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2699792" y="6021288"/>
            <a:ext cx="4294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non è prevedibile dall’equazione chimica!</a:t>
            </a:r>
            <a:endParaRPr lang="it-IT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Connettore 2 31"/>
          <p:cNvCxnSpPr/>
          <p:nvPr/>
        </p:nvCxnSpPr>
        <p:spPr>
          <a:xfrm>
            <a:off x="1115616" y="5157192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33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808292"/>
              </p:ext>
            </p:extLst>
          </p:nvPr>
        </p:nvGraphicFramePr>
        <p:xfrm>
          <a:off x="683568" y="548680"/>
          <a:ext cx="46291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Grafico" r:id="rId4" imgW="4543366" imgH="2200230" progId="Excel.Chart.8">
                  <p:embed/>
                </p:oleObj>
              </mc:Choice>
              <mc:Fallback>
                <p:oleObj name="Grafico" r:id="rId4" imgW="4543366" imgH="2200230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48680"/>
                        <a:ext cx="46291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223816"/>
              </p:ext>
            </p:extLst>
          </p:nvPr>
        </p:nvGraphicFramePr>
        <p:xfrm>
          <a:off x="755576" y="3140968"/>
          <a:ext cx="4314825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Foglio di lavoro" r:id="rId7" imgW="4257565" imgH="2838510" progId="Excel.Sheet.8">
                  <p:embed/>
                </p:oleObj>
              </mc:Choice>
              <mc:Fallback>
                <p:oleObj name="Foglio di lavoro" r:id="rId7" imgW="4257565" imgH="283851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140968"/>
                        <a:ext cx="4314825" cy="286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290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260648"/>
            <a:ext cx="87062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si ricava?</a:t>
            </a:r>
          </a:p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monitorando come varia nel tempo la concentrazione per esempio del reagente A, </a:t>
            </a:r>
          </a:p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generalmente con misure spettrofotometriche (es. UV-vis)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2" y="1340768"/>
            <a:ext cx="8124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Dalla correlazione dei  dati sperimentali si ottiene la ‘legge cinetica’ di 1° o 2° ordine </a:t>
            </a: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anche altri ordini, incluso ordine 0: v = k!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88533" y="2276872"/>
            <a:ext cx="287129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Leggi cinetiche integrate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03848" y="2276872"/>
            <a:ext cx="5413661" cy="92333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1° ordine		- dc/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kc</a:t>
            </a: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dc/c = - k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endParaRPr lang="it-IT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∫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c°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dc/c =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∫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- k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dt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	ln c/c° = -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kt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	ln c = -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kt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+ ln c°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3131840" y="2276872"/>
            <a:ext cx="1224136" cy="482352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6804248" y="2730624"/>
            <a:ext cx="1872208" cy="55436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>
            <a:off x="7020272" y="4293096"/>
            <a:ext cx="115212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7164288" y="3356992"/>
            <a:ext cx="8384" cy="99972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7164288" y="3573016"/>
            <a:ext cx="864096" cy="6480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 rot="16200000">
            <a:off x="6726663" y="3722610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 c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7596336" y="4221088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7656294" y="39957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7741612" y="3573016"/>
            <a:ext cx="1386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dati sperimentali</a:t>
            </a:r>
            <a:endParaRPr lang="it-IT" sz="1400" dirty="0"/>
          </a:p>
        </p:txBody>
      </p:sp>
      <p:sp>
        <p:nvSpPr>
          <p:cNvPr id="24" name="Freccia circolare a destra 23"/>
          <p:cNvSpPr/>
          <p:nvPr/>
        </p:nvSpPr>
        <p:spPr>
          <a:xfrm rot="21185150" flipV="1">
            <a:off x="7495035" y="3300489"/>
            <a:ext cx="288032" cy="504056"/>
          </a:xfrm>
          <a:prstGeom prst="curvedRightArrow">
            <a:avLst>
              <a:gd name="adj1" fmla="val 0"/>
              <a:gd name="adj2" fmla="val 50000"/>
              <a:gd name="adj3" fmla="val 49466"/>
            </a:avLst>
          </a:prstGeom>
          <a:gradFill>
            <a:gsLst>
              <a:gs pos="99000">
                <a:srgbClr val="DDEBCF"/>
              </a:gs>
              <a:gs pos="10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79512" y="3356992"/>
            <a:ext cx="57783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reazioni lunghe può essere utile il ‘tempo di dimezzamento’ t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1600" dirty="0"/>
          </a:p>
        </p:txBody>
      </p:sp>
      <p:sp>
        <p:nvSpPr>
          <p:cNvPr id="28" name="Rettangolo 27"/>
          <p:cNvSpPr/>
          <p:nvPr/>
        </p:nvSpPr>
        <p:spPr>
          <a:xfrm>
            <a:off x="944797" y="3667090"/>
            <a:ext cx="4342856" cy="55399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ln c/c° = - 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kt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           se c = c°/2         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ln 2/k</a:t>
            </a:r>
            <a:endParaRPr lang="it-IT" sz="1600" dirty="0" smtClean="0"/>
          </a:p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 cinetiche del 1° ordine non dipende da c°)</a:t>
            </a:r>
          </a:p>
        </p:txBody>
      </p:sp>
      <p:sp>
        <p:nvSpPr>
          <p:cNvPr id="29" name="Freccia a destra 28"/>
          <p:cNvSpPr/>
          <p:nvPr/>
        </p:nvSpPr>
        <p:spPr>
          <a:xfrm>
            <a:off x="3707904" y="3789040"/>
            <a:ext cx="288032" cy="144016"/>
          </a:xfrm>
          <a:prstGeom prst="rightArrow">
            <a:avLst/>
          </a:prstGeom>
          <a:gradFill>
            <a:gsLst>
              <a:gs pos="99000">
                <a:srgbClr val="DDEBCF"/>
              </a:gs>
              <a:gs pos="76000">
                <a:srgbClr val="9CB86E"/>
              </a:gs>
              <a:gs pos="98000">
                <a:srgbClr val="156B13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/>
          <p:cNvSpPr/>
          <p:nvPr/>
        </p:nvSpPr>
        <p:spPr>
          <a:xfrm>
            <a:off x="323528" y="4653136"/>
            <a:ext cx="5205271" cy="147732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 ordine		- dc/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kc</a:t>
            </a:r>
            <a:r>
              <a:rPr lang="it-IT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dc/c</a:t>
            </a:r>
            <a:r>
              <a:rPr lang="it-IT" baseline="30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k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it-IT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∫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c°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dc/c</a:t>
            </a:r>
            <a:r>
              <a:rPr lang="it-IT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∫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- k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dt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	- 1/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c│</a:t>
            </a:r>
            <a:r>
              <a:rPr lang="it-IT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°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= -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kt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	1/c =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kt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+ 1/c°</a:t>
            </a:r>
          </a:p>
          <a:p>
            <a:endParaRPr lang="it-IT" dirty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6084168" y="4797152"/>
            <a:ext cx="8384" cy="99972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5940152" y="5661248"/>
            <a:ext cx="115212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 rot="16200000">
            <a:off x="5675397" y="517117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1/c</a:t>
            </a:r>
            <a:endParaRPr lang="it-IT" dirty="0"/>
          </a:p>
        </p:txBody>
      </p:sp>
      <p:sp>
        <p:nvSpPr>
          <p:cNvPr id="34" name="Rettangolo 33"/>
          <p:cNvSpPr/>
          <p:nvPr/>
        </p:nvSpPr>
        <p:spPr>
          <a:xfrm>
            <a:off x="6732240" y="5589240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it-IT" dirty="0"/>
          </a:p>
        </p:txBody>
      </p:sp>
      <p:cxnSp>
        <p:nvCxnSpPr>
          <p:cNvPr id="35" name="Connettore 1 34"/>
          <p:cNvCxnSpPr/>
          <p:nvPr/>
        </p:nvCxnSpPr>
        <p:spPr>
          <a:xfrm flipV="1">
            <a:off x="6084168" y="5013176"/>
            <a:ext cx="864096" cy="5040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6372200" y="5229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it-IT" dirty="0"/>
          </a:p>
        </p:txBody>
      </p:sp>
      <p:sp>
        <p:nvSpPr>
          <p:cNvPr id="38" name="Rettangolo 37"/>
          <p:cNvSpPr/>
          <p:nvPr/>
        </p:nvSpPr>
        <p:spPr>
          <a:xfrm>
            <a:off x="2411760" y="5733256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c°k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36" name="Ovale 35"/>
          <p:cNvSpPr/>
          <p:nvPr/>
        </p:nvSpPr>
        <p:spPr>
          <a:xfrm>
            <a:off x="251520" y="4581128"/>
            <a:ext cx="1224136" cy="482352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>
            <a:off x="3851920" y="5157192"/>
            <a:ext cx="1872208" cy="55436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73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e 25"/>
          <p:cNvSpPr/>
          <p:nvPr/>
        </p:nvSpPr>
        <p:spPr>
          <a:xfrm>
            <a:off x="539552" y="2852936"/>
            <a:ext cx="2376264" cy="1152128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55576" y="2420888"/>
            <a:ext cx="2736304" cy="432048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 rot="2039553">
            <a:off x="6847687" y="371380"/>
            <a:ext cx="738616" cy="519248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979712" y="404664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dc/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[A]</a:t>
            </a:r>
            <a:r>
              <a:rPr lang="el-GR" baseline="30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[B]</a:t>
            </a:r>
            <a:r>
              <a:rPr lang="el-GR" baseline="30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β</a:t>
            </a:r>
            <a:r>
              <a:rPr lang="it-IT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95536" y="404664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generale: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355976" y="404664"/>
            <a:ext cx="4309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e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β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ordini parziali e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+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β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ordine di reazione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139952" y="1052736"/>
            <a:ext cx="3320140" cy="369332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Informazioni sul meccanismo!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9" name="Freccia circolare a destra 8"/>
          <p:cNvSpPr/>
          <p:nvPr/>
        </p:nvSpPr>
        <p:spPr>
          <a:xfrm rot="12507351" flipV="1">
            <a:off x="7421640" y="870547"/>
            <a:ext cx="288032" cy="504056"/>
          </a:xfrm>
          <a:prstGeom prst="curvedRightArrow">
            <a:avLst>
              <a:gd name="adj1" fmla="val 0"/>
              <a:gd name="adj2" fmla="val 50000"/>
              <a:gd name="adj3" fmla="val 49466"/>
            </a:avLst>
          </a:prstGeom>
          <a:gradFill>
            <a:gsLst>
              <a:gs pos="99000">
                <a:srgbClr val="DDEBCF"/>
              </a:gs>
              <a:gs pos="10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51520" y="1484784"/>
            <a:ext cx="23042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3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 iniziale            stato finale</a:t>
            </a:r>
            <a:endParaRPr lang="it-IT" sz="1200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1115616" y="1700808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179512" y="1196752"/>
            <a:ext cx="813043" cy="307777"/>
          </a:xfrm>
          <a:prstGeom prst="rect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Esempio</a:t>
            </a:r>
            <a:endParaRPr lang="it-IT" sz="1400" dirty="0"/>
          </a:p>
        </p:txBody>
      </p:sp>
      <p:sp>
        <p:nvSpPr>
          <p:cNvPr id="13" name="Freccia circolare a destra 12"/>
          <p:cNvSpPr/>
          <p:nvPr/>
        </p:nvSpPr>
        <p:spPr>
          <a:xfrm rot="5203449" flipH="1" flipV="1">
            <a:off x="1226724" y="1871523"/>
            <a:ext cx="247451" cy="669414"/>
          </a:xfrm>
          <a:prstGeom prst="curvedRightArrow">
            <a:avLst>
              <a:gd name="adj1" fmla="val 0"/>
              <a:gd name="adj2" fmla="val 50000"/>
              <a:gd name="adj3" fmla="val 49466"/>
            </a:avLst>
          </a:prstGeom>
          <a:gradFill>
            <a:gsLst>
              <a:gs pos="99000">
                <a:srgbClr val="DDEBCF"/>
              </a:gs>
              <a:gs pos="10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115616" y="1844824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23528" y="2420888"/>
            <a:ext cx="871296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it-IT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solo stadio (o atto reattivo) (BIMOLECOLARE)</a:t>
            </a:r>
          </a:p>
          <a:p>
            <a:endParaRPr lang="it-IT" sz="14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 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it-IT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stadi 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 reattivi) 1°: UNIMOLECOLARE; 2°: BIMOLECOLARE </a:t>
            </a:r>
            <a:endParaRPr lang="it-IT" sz="1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3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				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>
            <a:off x="1691680" y="2636912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755576" y="3573016"/>
            <a:ext cx="2016224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1115616" y="3068960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1547664" y="3356992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475656" y="3789040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2123728" y="2852936"/>
            <a:ext cx="18453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intermedio di reazione </a:t>
            </a:r>
            <a:endParaRPr lang="it-IT" sz="1400" dirty="0">
              <a:solidFill>
                <a:schemeClr val="accent2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899592" y="4149080"/>
            <a:ext cx="7346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Interpretazione a livello molecolare: 	teoria degli urti (per i gas) </a:t>
            </a:r>
          </a:p>
          <a:p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o del complesso attivato (in generale)</a:t>
            </a: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1000454" y="4869160"/>
            <a:ext cx="6573403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	  C + D </a:t>
            </a:r>
          </a:p>
          <a:p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URTO		URTO EFFICACE		ATTO REATTIVO</a:t>
            </a: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 B		 AB</a:t>
            </a:r>
            <a:r>
              <a:rPr lang="it-IT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complesso attivato 	      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+ D</a:t>
            </a: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stato di transizione	</a:t>
            </a: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ENERGIA DI ATTIVAZIONE E</a:t>
            </a:r>
            <a:r>
              <a:rPr lang="it-IT" sz="14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it-IT" sz="1400" dirty="0"/>
          </a:p>
        </p:txBody>
      </p:sp>
      <p:cxnSp>
        <p:nvCxnSpPr>
          <p:cNvPr id="32" name="Connettore 2 31"/>
          <p:cNvCxnSpPr/>
          <p:nvPr/>
        </p:nvCxnSpPr>
        <p:spPr>
          <a:xfrm>
            <a:off x="4067944" y="5085184"/>
            <a:ext cx="36004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ccia circolare in giù 33"/>
          <p:cNvSpPr/>
          <p:nvPr/>
        </p:nvSpPr>
        <p:spPr>
          <a:xfrm>
            <a:off x="1763688" y="5301208"/>
            <a:ext cx="1008112" cy="288032"/>
          </a:xfrm>
          <a:prstGeom prst="curvedDownArrow">
            <a:avLst/>
          </a:prstGeom>
          <a:gradFill>
            <a:gsLst>
              <a:gs pos="63000">
                <a:srgbClr val="DDEBCF"/>
              </a:gs>
              <a:gs pos="96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5" name="Freccia circolare in giù 34"/>
          <p:cNvSpPr/>
          <p:nvPr/>
        </p:nvSpPr>
        <p:spPr>
          <a:xfrm>
            <a:off x="4644008" y="5301208"/>
            <a:ext cx="1008112" cy="288032"/>
          </a:xfrm>
          <a:prstGeom prst="curvedDownArrow">
            <a:avLst/>
          </a:prstGeom>
          <a:gradFill>
            <a:gsLst>
              <a:gs pos="63000">
                <a:srgbClr val="DDEBCF"/>
              </a:gs>
              <a:gs pos="96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2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952272"/>
            <a:ext cx="4197624" cy="892552"/>
          </a:xfrm>
          <a:prstGeom prst="rect">
            <a:avLst/>
          </a:prstGeom>
          <a:noFill/>
          <a:ln w="254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Quante molecole possiedono energia ≥ E</a:t>
            </a:r>
            <a:r>
              <a:rPr lang="it-IT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1600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N  = 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sz="1600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–Ea/RT</a:t>
            </a:r>
            <a:endParaRPr lang="it-IT" sz="16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= A 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1600" baseline="30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it-IT" sz="1600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Ea/RT</a:t>
            </a:r>
            <a:endParaRPr lang="it-IT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3203848" y="1722512"/>
            <a:ext cx="1584176" cy="482352"/>
          </a:xfrm>
          <a:prstGeom prst="roundRect">
            <a:avLst/>
          </a:prstGeom>
          <a:gradFill>
            <a:gsLst>
              <a:gs pos="0">
                <a:srgbClr val="DDEBCF"/>
              </a:gs>
              <a:gs pos="83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C:\Users\rita\Pictures\caffeina\2015-04-13 cinetica\cinetica 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04"/>
          <a:stretch/>
        </p:blipFill>
        <p:spPr bwMode="auto">
          <a:xfrm rot="10800000">
            <a:off x="323528" y="3181975"/>
            <a:ext cx="2450592" cy="312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rita\Pictures\caffeina\2015-04-13 cinetica\cinetica 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" b="49618"/>
          <a:stretch/>
        </p:blipFill>
        <p:spPr bwMode="auto">
          <a:xfrm rot="10800000">
            <a:off x="6300192" y="3190493"/>
            <a:ext cx="2450592" cy="311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oltz3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056" y="1124744"/>
            <a:ext cx="2583180" cy="10115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115616" y="2287905"/>
            <a:ext cx="2722220" cy="27699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it-IT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attore sterico / frequenza delle collisioni</a:t>
            </a:r>
            <a:endParaRPr lang="it-IT" sz="12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2411760" y="1916832"/>
            <a:ext cx="0" cy="288032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3203848" y="1794302"/>
            <a:ext cx="15374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 </a:t>
            </a:r>
            <a:r>
              <a:rPr lang="it-IT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Arrhenius</a:t>
            </a:r>
            <a:endParaRPr lang="it-IT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987824" y="2821573"/>
            <a:ext cx="3246402" cy="36317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 k = ln A – E</a:t>
            </a:r>
            <a:r>
              <a:rPr lang="it-IT" sz="16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/RT</a:t>
            </a:r>
          </a:p>
          <a:p>
            <a:endParaRPr lang="it-IT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14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elevato: piccola variazione di T</a:t>
            </a: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elevato effetto su k</a:t>
            </a:r>
          </a:p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1400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bassa: 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piccola variazione di T</a:t>
            </a: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piccolo effetto 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endParaRPr lang="it-IT" sz="1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Inoltre:</a:t>
            </a:r>
          </a:p>
          <a:p>
            <a:pPr algn="ctr"/>
            <a:r>
              <a:rPr lang="it-IT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1400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t-IT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1400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diretta</a:t>
            </a:r>
            <a:r>
              <a:rPr lang="it-IT" sz="14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it-IT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k’</a:t>
            </a:r>
            <a:r>
              <a:rPr lang="it-IT" sz="1400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inversa</a:t>
            </a:r>
            <a:endParaRPr lang="it-IT" sz="1400" baseline="-25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 reazione elementare)</a:t>
            </a:r>
          </a:p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Quindi:</a:t>
            </a:r>
          </a:p>
          <a:p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reazione Endotermica: k aumenta più di k’</a:t>
            </a: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it-IT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1400" baseline="-25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</a:t>
            </a:r>
            <a:r>
              <a:rPr lang="it-IT" sz="14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aumenta con T</a:t>
            </a:r>
          </a:p>
          <a:p>
            <a:endParaRPr lang="it-IT" sz="14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reazione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Esotermica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k’ </a:t>
            </a:r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aumenta più di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it-IT" sz="1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it-IT" sz="14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1400" baseline="-25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</a:t>
            </a:r>
            <a:r>
              <a:rPr lang="it-IT" sz="1400" baseline="-25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diminuisce con T</a:t>
            </a:r>
            <a:endParaRPr lang="it-IT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004048" y="2132856"/>
            <a:ext cx="2622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Effetto della Temperatura!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11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350</Words>
  <Application>Microsoft Office PowerPoint</Application>
  <PresentationFormat>Presentazione su schermo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Tema di Office</vt:lpstr>
      <vt:lpstr>Grafico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rita</dc:creator>
  <cp:lastModifiedBy>rita</cp:lastModifiedBy>
  <cp:revision>30</cp:revision>
  <dcterms:created xsi:type="dcterms:W3CDTF">2015-03-27T10:43:25Z</dcterms:created>
  <dcterms:modified xsi:type="dcterms:W3CDTF">2019-10-16T08:24:42Z</dcterms:modified>
</cp:coreProperties>
</file>