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43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3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05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4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38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6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8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46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88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17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A1DC-049B-447E-A8AE-8AB5219E93E6}" type="datetimeFigureOut">
              <a:rPr lang="it-IT" smtClean="0"/>
              <a:t>16/10/2019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5863-6AD7-423D-897C-1AF01E1C27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08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08520" y="294328"/>
            <a:ext cx="5161990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Elementi di transizione: gruppi «d» e «f»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quasi il doppio degli elementi dei gruppi principali !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alcuni rari e uso limitato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altri ruolo cruciale in molti aspetti della vita moderna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1560" y="1700808"/>
            <a:ext cx="4047903" cy="954107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Tutti METALLI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Proprietà derivano da elevata disponibilità 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 elettroni e orbitali a formare legami 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Analogie MA ogni elemento proprietà UNICHE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716016" y="620688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Metalli da lega per acciai (Fe, V, Cr, Co, Ni, </a:t>
            </a:r>
            <a:r>
              <a:rPr lang="it-IT" sz="1200" dirty="0" err="1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</a:t>
            </a:r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W)</a:t>
            </a:r>
          </a:p>
          <a:p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Migliori conduttori elettrici (Ag, Cu)</a:t>
            </a:r>
          </a:p>
          <a:p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Principali costituenti di pigmenti colorati (Ti, Fe, Cr)</a:t>
            </a:r>
          </a:p>
          <a:p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Materiali per la fotografia (Ag)</a:t>
            </a:r>
          </a:p>
          <a:p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Blocco </a:t>
            </a:r>
            <a:r>
              <a:rPr lang="it-IT" sz="1200" i="1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</a:t>
            </a:r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i="1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(lantanidi)  </a:t>
            </a:r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materiali speciali, es. schermi televisivi</a:t>
            </a:r>
          </a:p>
          <a:p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Metalli essenziali per organismi viventi (Fe, Zn, </a:t>
            </a:r>
            <a:r>
              <a:rPr lang="it-IT" sz="1200" dirty="0" err="1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</a:t>
            </a:r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Cu, Mn)</a:t>
            </a:r>
          </a:p>
        </p:txBody>
      </p:sp>
      <p:sp>
        <p:nvSpPr>
          <p:cNvPr id="7" name="Parentesi graffa aperta 6"/>
          <p:cNvSpPr/>
          <p:nvPr/>
        </p:nvSpPr>
        <p:spPr>
          <a:xfrm>
            <a:off x="4644008" y="548680"/>
            <a:ext cx="288032" cy="1296144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88024" y="2060848"/>
            <a:ext cx="3461204" cy="1661993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Blocco d	configurazione interna di </a:t>
            </a:r>
            <a:r>
              <a:rPr lang="it-IT" sz="1400" dirty="0" err="1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</a:t>
            </a:r>
            <a:endParaRPr lang="it-IT" sz="1400" dirty="0" smtClean="0">
              <a:solidFill>
                <a:srgbClr val="C0504D">
                  <a:lumMod val="75000"/>
                </a:srgb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2e in 4s (Cr e Cu 1e in 4s)</a:t>
            </a:r>
          </a:p>
          <a:p>
            <a:r>
              <a:rPr lang="it-IT" sz="14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e in 3d</a:t>
            </a:r>
          </a:p>
          <a:p>
            <a:r>
              <a:rPr lang="it-IT" sz="14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Diversi stati di ossidazione possibili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non  tutti facilmente accessibili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stabili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55576" y="3645024"/>
            <a:ext cx="3789820" cy="738664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Sia composti IONICI (stati </a:t>
            </a:r>
            <a:r>
              <a:rPr lang="it-IT" sz="1400" dirty="0" err="1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ox</a:t>
            </a:r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più bassi)</a:t>
            </a:r>
          </a:p>
          <a:p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sia composti COVALENTI (stati </a:t>
            </a:r>
            <a:r>
              <a:rPr lang="it-IT" sz="1400" dirty="0" err="1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ox</a:t>
            </a:r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più alti)</a:t>
            </a:r>
          </a:p>
          <a:p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979712" y="4347101"/>
            <a:ext cx="4190571" cy="954107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Alcuni ottimi catalizzatori (catalisi eterogenea):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Assorbimento di specie gassose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Reazioni redox</a:t>
            </a:r>
          </a:p>
          <a:p>
            <a:pPr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Formazione di complessi</a:t>
            </a:r>
            <a:endParaRPr lang="it-IT" dirty="0"/>
          </a:p>
        </p:txBody>
      </p:sp>
      <p:sp>
        <p:nvSpPr>
          <p:cNvPr id="11" name="Freccia circolare a destra 10"/>
          <p:cNvSpPr/>
          <p:nvPr/>
        </p:nvSpPr>
        <p:spPr>
          <a:xfrm rot="19848568">
            <a:off x="243998" y="1117759"/>
            <a:ext cx="288032" cy="1216152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a destra 11"/>
          <p:cNvSpPr/>
          <p:nvPr/>
        </p:nvSpPr>
        <p:spPr>
          <a:xfrm rot="17120364">
            <a:off x="3900367" y="2328580"/>
            <a:ext cx="288032" cy="1216152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ircolare a destra 12"/>
          <p:cNvSpPr/>
          <p:nvPr/>
        </p:nvSpPr>
        <p:spPr>
          <a:xfrm rot="3394131" flipH="1">
            <a:off x="4928547" y="3200210"/>
            <a:ext cx="278675" cy="1216152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a destra 13"/>
          <p:cNvSpPr/>
          <p:nvPr/>
        </p:nvSpPr>
        <p:spPr>
          <a:xfrm rot="18505535">
            <a:off x="1609490" y="4031746"/>
            <a:ext cx="288032" cy="1216152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519935" y="3770456"/>
            <a:ext cx="2260554" cy="954107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it-IT" sz="14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e in </a:t>
            </a:r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3d</a:t>
            </a:r>
          </a:p>
          <a:p>
            <a:pPr lvl="0"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Transizioni elettroniche </a:t>
            </a:r>
          </a:p>
          <a:p>
            <a:pPr lvl="0"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Ampia gamma colori </a:t>
            </a:r>
          </a:p>
          <a:p>
            <a:pPr lvl="0"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sia solidi che in soluzione</a:t>
            </a:r>
            <a:endParaRPr lang="it-IT" sz="1400" dirty="0">
              <a:solidFill>
                <a:srgbClr val="C0504D">
                  <a:lumMod val="75000"/>
                </a:srgb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6" name="Freccia circolare a destra 15"/>
          <p:cNvSpPr/>
          <p:nvPr/>
        </p:nvSpPr>
        <p:spPr>
          <a:xfrm rot="316638" flipH="1">
            <a:off x="8299746" y="2719158"/>
            <a:ext cx="278675" cy="1216152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269265" y="4725144"/>
            <a:ext cx="2839239" cy="1692771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it-IT" sz="14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e in </a:t>
            </a:r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3d</a:t>
            </a:r>
          </a:p>
          <a:p>
            <a:pPr lvl="0"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Elettroni spaiati </a:t>
            </a:r>
          </a:p>
          <a:p>
            <a:pPr lvl="0"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Molti sono paramagnetici</a:t>
            </a:r>
          </a:p>
          <a:p>
            <a:pPr lvl="0" algn="ctr"/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(si orientano in un campo magnetico)</a:t>
            </a:r>
          </a:p>
          <a:p>
            <a:pPr lvl="0" algn="ctr"/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Alcuni ferromagnetici </a:t>
            </a:r>
          </a:p>
          <a:p>
            <a:pPr lvl="0" algn="ctr"/>
            <a:r>
              <a:rPr lang="it-IT" sz="12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(si orientano in un campo </a:t>
            </a:r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magnetico e</a:t>
            </a:r>
          </a:p>
          <a:p>
            <a:pPr lvl="0" algn="ctr"/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mantengono l’orientamento </a:t>
            </a:r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it-IT" sz="1200" dirty="0" smtClean="0">
              <a:solidFill>
                <a:srgbClr val="C0504D">
                  <a:lumMod val="75000"/>
                </a:srgb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Materiali con magnetismo costante)</a:t>
            </a:r>
            <a:endParaRPr lang="it-IT" sz="1400" dirty="0">
              <a:solidFill>
                <a:srgbClr val="C0504D">
                  <a:lumMod val="75000"/>
                </a:srgb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511019" y="5949280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400" dirty="0" err="1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Etc</a:t>
            </a:r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…</a:t>
            </a:r>
            <a:endParaRPr lang="it-IT" sz="1400" dirty="0">
              <a:solidFill>
                <a:srgbClr val="C0504D">
                  <a:lumMod val="75000"/>
                </a:srgb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r="-2"/>
          <a:stretch/>
        </p:blipFill>
        <p:spPr bwMode="auto">
          <a:xfrm>
            <a:off x="4355976" y="476671"/>
            <a:ext cx="4706926" cy="33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5"/>
          <a:stretch/>
        </p:blipFill>
        <p:spPr bwMode="auto">
          <a:xfrm>
            <a:off x="395536" y="2979447"/>
            <a:ext cx="1724025" cy="181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4"/>
          <a:stretch/>
        </p:blipFill>
        <p:spPr bwMode="auto">
          <a:xfrm>
            <a:off x="6444208" y="4293096"/>
            <a:ext cx="242397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-36512" y="18864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APPLICAZIONI della CHIMICA DEI COMPLESSI</a:t>
            </a:r>
          </a:p>
          <a:p>
            <a:pPr lvl="0" algn="ctr"/>
            <a:endParaRPr lang="it-IT" sz="12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Stabilizzazione di alcuni stati di ossidazione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Dissoluzione di precipitati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Sequestro di ioni per chelazione 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(es. trattamento delle acque con agenti chelanti, 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EDTA,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esametilendiamminotetracetico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il più usato)</a:t>
            </a:r>
          </a:p>
          <a:p>
            <a:pPr lvl="0" algn="ctr"/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(«addolcimento» delle acque)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(casi di avvelenamento da metalli pesanti o radioattivi)</a:t>
            </a:r>
          </a:p>
          <a:p>
            <a:pPr lvl="0" algn="ctr"/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7504" y="486916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R=H Porfina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Porfirine: complessi del legante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tetradentato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con ioni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metallici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5496" y="2647945"/>
            <a:ext cx="2406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APPLICAZIONI BIOLOGICHE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347864" y="5445224"/>
            <a:ext cx="41601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Clorofilla </a:t>
            </a:r>
            <a:r>
              <a:rPr lang="it-IT" sz="1200" i="1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verde è il complementare del magenta</a:t>
            </a:r>
          </a:p>
          <a:p>
            <a:pPr algn="ctr"/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Max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assorbimento 670-680 nm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Cioè luce rossa 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Evidenze sperimentali per migliore crescita delle piante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in presenza di luce rossa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07504" y="5517232"/>
            <a:ext cx="3272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Anche l’emoglobina  contiene una porfirina! 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1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r="19595" b="31492"/>
          <a:stretch/>
        </p:blipFill>
        <p:spPr bwMode="auto">
          <a:xfrm>
            <a:off x="3995936" y="250043"/>
            <a:ext cx="4181383" cy="181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95736" y="119675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[Co(NH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84168" y="2060848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CoCl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652626"/>
            <a:ext cx="3466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 composti di coordinazione</a:t>
            </a:r>
            <a:endParaRPr lang="it-IT" sz="2000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9552" y="2276872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Co(NH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(s)	    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[Co(NH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it-IT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3 Cl</a:t>
            </a:r>
            <a:r>
              <a:rPr lang="it-IT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it-IT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it-I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2267744" y="2492896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483768" y="306896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195736" y="213285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539552" y="278092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CoCl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it-IT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	    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CoCl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it-IT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it-IT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Cl</a:t>
            </a:r>
            <a:r>
              <a:rPr lang="it-IT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it-IT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2369126" y="269962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251520" y="2060848"/>
            <a:ext cx="547260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circolare a destra 17"/>
          <p:cNvSpPr/>
          <p:nvPr/>
        </p:nvSpPr>
        <p:spPr>
          <a:xfrm rot="2416916">
            <a:off x="1538088" y="1096944"/>
            <a:ext cx="360040" cy="1216152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circolare a destra 18"/>
          <p:cNvSpPr/>
          <p:nvPr/>
        </p:nvSpPr>
        <p:spPr>
          <a:xfrm rot="2924894" flipH="1">
            <a:off x="6047962" y="2349101"/>
            <a:ext cx="360040" cy="1216152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79512" y="3492297"/>
            <a:ext cx="453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Diversa ionizzazione in acqua</a:t>
            </a:r>
          </a:p>
          <a:p>
            <a:pPr marL="342900" indent="-342900">
              <a:buFontTx/>
              <a:buChar char="-"/>
            </a:pP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Diversa conducibilità elettrica (e alcuni non conducono!) 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08199" y="4326195"/>
            <a:ext cx="8406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Teoria di </a:t>
            </a:r>
            <a:r>
              <a:rPr lang="it-IT" sz="1600" u="sng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Werner</a:t>
            </a:r>
            <a:r>
              <a:rPr lang="it-IT" sz="1600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dei composti di coordinazione (da studi  sulla conducibilità elettrica)</a:t>
            </a:r>
          </a:p>
          <a:p>
            <a:pPr algn="ctr"/>
            <a:endParaRPr lang="it-IT" sz="1600" u="sng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alcuni metalli (soprattutto 1^ serie transizione) hanno due valenze:</a:t>
            </a:r>
            <a:endParaRPr lang="it-IT" sz="1600" dirty="0"/>
          </a:p>
        </p:txBody>
      </p:sp>
      <p:sp>
        <p:nvSpPr>
          <p:cNvPr id="22" name="Rettangolo 21"/>
          <p:cNvSpPr/>
          <p:nvPr/>
        </p:nvSpPr>
        <p:spPr>
          <a:xfrm>
            <a:off x="1409043" y="5085184"/>
            <a:ext cx="3347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valenza </a:t>
            </a:r>
            <a:r>
              <a:rPr lang="it-IT" sz="1600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primaria</a:t>
            </a:r>
          </a:p>
          <a:p>
            <a:pPr algn="ctr"/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(n e persi </a:t>
            </a:r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carica dello ione!) 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148064" y="5085184"/>
            <a:ext cx="2634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valenza </a:t>
            </a:r>
            <a:r>
              <a:rPr lang="it-IT" sz="1600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secondaria</a:t>
            </a:r>
          </a:p>
          <a:p>
            <a:pPr lvl="0" algn="ctr"/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it-IT" sz="1600" u="sng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numero di coordinazione</a:t>
            </a:r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(i leganti!)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36504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IONI COMPLESSI: 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stessa composizione, diversa struttura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diverse proprietà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Incluso il colore!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88640"/>
            <a:ext cx="3058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Ampia </a:t>
            </a:r>
            <a:r>
              <a:rPr lang="it-IT" sz="14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gamma colori non da redox: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835696" y="1556792"/>
            <a:ext cx="2180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miscela di CoCl</a:t>
            </a:r>
            <a:r>
              <a:rPr lang="it-IT" sz="1200" baseline="-250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 NH</a:t>
            </a:r>
            <a:r>
              <a:rPr lang="it-IT" sz="1200" baseline="-250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3(</a:t>
            </a:r>
            <a:r>
              <a:rPr lang="it-IT" sz="1200" baseline="-25000" dirty="0" err="1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</a:t>
            </a:r>
            <a:r>
              <a:rPr lang="it-IT" sz="1200" baseline="-250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Cristalli gialli</a:t>
            </a:r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6732240" y="242088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miscela di CoCl</a:t>
            </a:r>
            <a:r>
              <a:rPr lang="it-IT" sz="1200" baseline="-250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 NH</a:t>
            </a:r>
            <a:r>
              <a:rPr lang="it-IT" sz="1200" baseline="-250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3(</a:t>
            </a:r>
            <a:r>
              <a:rPr lang="it-IT" sz="1200" baseline="-25000" dirty="0" err="1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</a:t>
            </a:r>
            <a:r>
              <a:rPr lang="it-IT" sz="1200" baseline="-250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r>
              <a:rPr lang="it-IT" sz="1200" dirty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Cristalli </a:t>
            </a:r>
            <a:r>
              <a:rPr lang="it-IT" sz="1200" dirty="0" smtClean="0">
                <a:solidFill>
                  <a:srgbClr val="C0504D">
                    <a:lumMod val="7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porpora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770711" y="3831431"/>
            <a:ext cx="4193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UNA CHIMICA INORGANICA NUOVA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Complessi ampiamente  studiati seconda metà 19° secolo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251520" y="5805264"/>
            <a:ext cx="4937569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COMPLESSO: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specie formata da leganti coordinati da uno ione metallico centrale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Può essere un catione, un anione, specie neutra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COMPOSTI DI COORDINAZIONE: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Complessi o che contengono ioni complessi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8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9" b="3516"/>
          <a:stretch/>
        </p:blipFill>
        <p:spPr bwMode="auto">
          <a:xfrm>
            <a:off x="251520" y="1700808"/>
            <a:ext cx="2882265" cy="341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95536" y="476672"/>
            <a:ext cx="2257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esempi di numeri 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 coordinazione</a:t>
            </a:r>
          </a:p>
          <a:p>
            <a:pPr algn="ctr"/>
            <a:r>
              <a:rPr lang="it-IT" sz="2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 ioni metallici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2483768" y="2636912"/>
            <a:ext cx="288032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403648" y="3356992"/>
            <a:ext cx="216024" cy="13681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699792" y="2420888"/>
            <a:ext cx="28803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483768" y="4221088"/>
            <a:ext cx="28803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187624" y="3284984"/>
            <a:ext cx="28803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915816" y="404664"/>
            <a:ext cx="4206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</a:t>
            </a:r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2 a 12, i più comuni 6 e 4,</a:t>
            </a:r>
          </a:p>
          <a:p>
            <a:pPr algn="ctr"/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rari 3 e 5,</a:t>
            </a:r>
          </a:p>
          <a:p>
            <a:pPr algn="ctr"/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&gt;6  comuni tra i metalli di transizione </a:t>
            </a:r>
          </a:p>
          <a:p>
            <a:pPr algn="ctr"/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 2^ e 3^ serie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1115616" y="3573016"/>
            <a:ext cx="288032" cy="15841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403648" y="1772816"/>
            <a:ext cx="216024" cy="93610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483768" y="2420888"/>
            <a:ext cx="28803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483768" y="3933056"/>
            <a:ext cx="28803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23528" y="332656"/>
            <a:ext cx="2448272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248472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numero di coordinazione: </a:t>
            </a:r>
          </a:p>
          <a:p>
            <a:pPr lvl="0" algn="ctr"/>
            <a:r>
              <a:rPr lang="it-IT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numero di punti, intorno al centro metallico, in cui si possono formare i legami con i leganti</a:t>
            </a:r>
            <a:endParaRPr lang="it-IT" i="1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8139" b="22681"/>
          <a:stretch/>
        </p:blipFill>
        <p:spPr bwMode="auto">
          <a:xfrm>
            <a:off x="3779912" y="3068960"/>
            <a:ext cx="4570252" cy="33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ccia circolare a sinistra 19"/>
          <p:cNvSpPr/>
          <p:nvPr/>
        </p:nvSpPr>
        <p:spPr>
          <a:xfrm>
            <a:off x="8460432" y="2204864"/>
            <a:ext cx="360040" cy="1872208"/>
          </a:xfrm>
          <a:prstGeom prst="curved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99592" y="5661248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Geometrie più comuni </a:t>
            </a:r>
            <a:endParaRPr lang="it-IT" dirty="0"/>
          </a:p>
        </p:txBody>
      </p:sp>
      <p:sp>
        <p:nvSpPr>
          <p:cNvPr id="22" name="Freccia circolare in su 21"/>
          <p:cNvSpPr/>
          <p:nvPr/>
        </p:nvSpPr>
        <p:spPr>
          <a:xfrm>
            <a:off x="2339752" y="6021288"/>
            <a:ext cx="1864224" cy="432048"/>
          </a:xfrm>
          <a:prstGeom prst="curved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7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11770" r="6355" b="27189"/>
          <a:stretch/>
        </p:blipFill>
        <p:spPr bwMode="auto">
          <a:xfrm>
            <a:off x="2811269" y="2137794"/>
            <a:ext cx="4136995" cy="16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332656"/>
            <a:ext cx="8300670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legante</a:t>
            </a:r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è una 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base di Lewis</a:t>
            </a:r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ossia un donatore di </a:t>
            </a:r>
            <a:r>
              <a:rPr lang="it-IT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lone</a:t>
            </a:r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pair</a:t>
            </a:r>
            <a:endParaRPr lang="it-IT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centro metallico</a:t>
            </a:r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è un 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acido di Lewis</a:t>
            </a:r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ossia un accettore di </a:t>
            </a:r>
            <a:r>
              <a:rPr lang="it-IT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lone</a:t>
            </a:r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pair</a:t>
            </a:r>
            <a:endParaRPr lang="it-IT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67744" y="1124744"/>
            <a:ext cx="4349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 legame che si forma è un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legame covalente coordinativo</a:t>
            </a:r>
            <a:r>
              <a:rPr lang="it-IT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(dativo!)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1835696" y="1052736"/>
            <a:ext cx="4896544" cy="914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circolare a destra 7"/>
          <p:cNvSpPr/>
          <p:nvPr/>
        </p:nvSpPr>
        <p:spPr>
          <a:xfrm rot="21313265">
            <a:off x="300176" y="476672"/>
            <a:ext cx="360040" cy="2304256"/>
          </a:xfrm>
          <a:prstGeom prst="curved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5576" y="2361654"/>
            <a:ext cx="3507692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it-IT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onodentato</a:t>
            </a:r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(usa una sola coppia di e)</a:t>
            </a:r>
            <a:endParaRPr lang="it-IT" sz="1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olidentato (agenti chelanti)</a:t>
            </a:r>
          </a:p>
          <a:p>
            <a:pPr lvl="0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(</a:t>
            </a:r>
            <a:r>
              <a:rPr lang="it-IT" sz="12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usa 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più coppie di e)</a:t>
            </a:r>
          </a:p>
          <a:p>
            <a:pPr lvl="0"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(distanti tra loro)</a:t>
            </a:r>
          </a:p>
          <a:p>
            <a:pPr lvl="0"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(su atomi diversi)</a:t>
            </a:r>
            <a:endParaRPr lang="it-IT" dirty="0"/>
          </a:p>
        </p:txBody>
      </p:sp>
      <p:sp>
        <p:nvSpPr>
          <p:cNvPr id="10" name="Freccia circolare a destra 9"/>
          <p:cNvSpPr/>
          <p:nvPr/>
        </p:nvSpPr>
        <p:spPr>
          <a:xfrm rot="21313265">
            <a:off x="193447" y="565619"/>
            <a:ext cx="429299" cy="3737967"/>
          </a:xfrm>
          <a:prstGeom prst="curved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11889" r="5912" b="5162"/>
          <a:stretch/>
        </p:blipFill>
        <p:spPr bwMode="auto">
          <a:xfrm>
            <a:off x="3435073" y="4256098"/>
            <a:ext cx="5241383" cy="21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9" r="1898" b="7404"/>
          <a:stretch/>
        </p:blipFill>
        <p:spPr bwMode="auto">
          <a:xfrm>
            <a:off x="430098" y="4954797"/>
            <a:ext cx="2485718" cy="17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019983" y="5723964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ES.	[</a:t>
            </a:r>
            <a:r>
              <a:rPr lang="it-IT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Pt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(en)</a:t>
            </a:r>
            <a:r>
              <a:rPr lang="it-IT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</a:t>
            </a:r>
            <a:r>
              <a:rPr lang="it-IT" baseline="30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2+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539552" y="5949280"/>
            <a:ext cx="648072" cy="69837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 rot="20104815">
            <a:off x="15067" y="5518382"/>
            <a:ext cx="98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Anello a 5, </a:t>
            </a:r>
          </a:p>
          <a:p>
            <a:r>
              <a:rPr lang="it-IT" sz="1200" dirty="0" smtClean="0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CHELATO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7452320" y="4674840"/>
            <a:ext cx="216024" cy="19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740352" y="4005064"/>
            <a:ext cx="432048" cy="576064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732240" y="3430741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Nel complesso, o chelato, </a:t>
            </a: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perde le proprietà basiche,</a:t>
            </a: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Poiché il </a:t>
            </a:r>
            <a:r>
              <a:rPr lang="it-IT" sz="12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lp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non è più disponibile!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2598420" cy="23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417954" y="404664"/>
            <a:ext cx="4538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Isomeria di ionizzazione; di coordinazione; di legame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1979712" y="2852936"/>
            <a:ext cx="1912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Isomeria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geometrica</a:t>
            </a:r>
            <a:endParaRPr lang="it-IT" sz="1400" dirty="0"/>
          </a:p>
        </p:txBody>
      </p:sp>
      <p:sp>
        <p:nvSpPr>
          <p:cNvPr id="2" name="Rettangolo 1"/>
          <p:cNvSpPr/>
          <p:nvPr/>
        </p:nvSpPr>
        <p:spPr>
          <a:xfrm>
            <a:off x="251520" y="404664"/>
            <a:ext cx="238398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Isomeri di struttura</a:t>
            </a:r>
          </a:p>
          <a:p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u="sng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Stereoisomeri</a:t>
            </a:r>
            <a:endParaRPr lang="it-IT" u="sng" dirty="0"/>
          </a:p>
        </p:txBody>
      </p:sp>
      <p:sp>
        <p:nvSpPr>
          <p:cNvPr id="3" name="Freccia circolare in su 2"/>
          <p:cNvSpPr/>
          <p:nvPr/>
        </p:nvSpPr>
        <p:spPr>
          <a:xfrm flipV="1">
            <a:off x="2483768" y="260648"/>
            <a:ext cx="1936232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in su 10"/>
          <p:cNvSpPr/>
          <p:nvPr/>
        </p:nvSpPr>
        <p:spPr>
          <a:xfrm flipV="1">
            <a:off x="2483768" y="188640"/>
            <a:ext cx="3960440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in su 11"/>
          <p:cNvSpPr/>
          <p:nvPr/>
        </p:nvSpPr>
        <p:spPr>
          <a:xfrm flipV="1">
            <a:off x="2483768" y="188640"/>
            <a:ext cx="5616624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6"/>
          <a:stretch/>
        </p:blipFill>
        <p:spPr bwMode="auto">
          <a:xfrm>
            <a:off x="6588224" y="836712"/>
            <a:ext cx="2423374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7020272" y="1074440"/>
            <a:ext cx="360040" cy="338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7020272" y="2492896"/>
            <a:ext cx="360040" cy="338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circolare a sinistra 19"/>
          <p:cNvSpPr/>
          <p:nvPr/>
        </p:nvSpPr>
        <p:spPr>
          <a:xfrm rot="2425782">
            <a:off x="3611639" y="657106"/>
            <a:ext cx="219547" cy="8943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eccia circolare a sinistra 20"/>
          <p:cNvSpPr/>
          <p:nvPr/>
        </p:nvSpPr>
        <p:spPr>
          <a:xfrm rot="17517136">
            <a:off x="7654304" y="370499"/>
            <a:ext cx="219547" cy="8943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79512" y="980728"/>
            <a:ext cx="3350752" cy="821705"/>
            <a:chOff x="683568" y="980728"/>
            <a:chExt cx="3350752" cy="821705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683568" y="980728"/>
              <a:ext cx="16225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[CrSO</a:t>
              </a:r>
              <a:r>
                <a:rPr lang="it-IT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(NH</a:t>
              </a:r>
              <a:r>
                <a:rPr lang="it-IT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it-IT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]Cl</a:t>
              </a:r>
              <a:endParaRPr lang="it-IT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411760" y="980728"/>
              <a:ext cx="16225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t-IT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it-IT" sz="16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CrCl</a:t>
              </a:r>
              <a:r>
                <a:rPr lang="it-IT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(NH</a:t>
              </a:r>
              <a:r>
                <a:rPr lang="it-IT" sz="16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it-IT" sz="16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it-IT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]SO</a:t>
              </a:r>
              <a:r>
                <a:rPr lang="it-IT" sz="16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it-I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899592" y="980728"/>
              <a:ext cx="2592288" cy="338336"/>
              <a:chOff x="899592" y="980728"/>
              <a:chExt cx="2592288" cy="338336"/>
            </a:xfrm>
          </p:grpSpPr>
          <p:sp>
            <p:nvSpPr>
              <p:cNvPr id="14" name="Ovale 13"/>
              <p:cNvSpPr/>
              <p:nvPr/>
            </p:nvSpPr>
            <p:spPr>
              <a:xfrm>
                <a:off x="899592" y="980728"/>
                <a:ext cx="1008112" cy="338336"/>
              </a:xfrm>
              <a:prstGeom prst="ellipse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2483768" y="980728"/>
                <a:ext cx="1008112" cy="338336"/>
              </a:xfrm>
              <a:prstGeom prst="ellipse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Rettangolo 21"/>
            <p:cNvSpPr/>
            <p:nvPr/>
          </p:nvSpPr>
          <p:spPr>
            <a:xfrm>
              <a:off x="1275662" y="1340768"/>
              <a:ext cx="18742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200" dirty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s</a:t>
              </a:r>
              <a:r>
                <a:rPr lang="it-IT" sz="1200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fere di coordinazione,</a:t>
              </a:r>
            </a:p>
            <a:p>
              <a:pPr algn="ctr"/>
              <a:r>
                <a:rPr lang="it-IT" sz="1200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includono i leganti</a:t>
              </a:r>
              <a:endParaRPr lang="it-IT" dirty="0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3851920" y="1124744"/>
            <a:ext cx="1965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[Co(NH</a:t>
            </a:r>
            <a:r>
              <a:rPr lang="it-IT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1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][Cr(CN)</a:t>
            </a:r>
            <a:r>
              <a:rPr lang="it-IT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it-IT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355976" y="1484784"/>
            <a:ext cx="2034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Cr(NH</a:t>
            </a:r>
            <a:r>
              <a:rPr lang="it-IT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it-IT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Co(CN)</a:t>
            </a:r>
            <a:r>
              <a:rPr lang="it-IT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5" name="Freccia circolare a sinistra 24"/>
          <p:cNvSpPr/>
          <p:nvPr/>
        </p:nvSpPr>
        <p:spPr>
          <a:xfrm rot="2425782">
            <a:off x="6131919" y="585098"/>
            <a:ext cx="219547" cy="8943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131840" y="1844824"/>
            <a:ext cx="3438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anione e catione entrambi complessi,</a:t>
            </a:r>
          </a:p>
          <a:p>
            <a:pPr lvl="0" algn="ctr"/>
            <a:r>
              <a:rPr lang="it-IT" sz="12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eganti diversamente distribuiti tra i due ioni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323528" y="3717032"/>
            <a:ext cx="1481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Isomeria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ottica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30" name="Freccia circolare in su 29"/>
          <p:cNvSpPr/>
          <p:nvPr/>
        </p:nvSpPr>
        <p:spPr>
          <a:xfrm rot="5165928">
            <a:off x="-271104" y="3414649"/>
            <a:ext cx="1007455" cy="1821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8022" b="16035"/>
          <a:stretch/>
        </p:blipFill>
        <p:spPr bwMode="auto">
          <a:xfrm>
            <a:off x="6594634" y="3573016"/>
            <a:ext cx="2379226" cy="24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ccia circolare in su 31"/>
          <p:cNvSpPr/>
          <p:nvPr/>
        </p:nvSpPr>
        <p:spPr>
          <a:xfrm flipV="1">
            <a:off x="1043608" y="2708920"/>
            <a:ext cx="1936232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 b="18030"/>
          <a:stretch/>
        </p:blipFill>
        <p:spPr bwMode="auto">
          <a:xfrm>
            <a:off x="611560" y="4033500"/>
            <a:ext cx="2877851" cy="26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2503092" y="4119463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immagini speculari </a:t>
            </a:r>
          </a:p>
          <a:p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non sovrapponibili</a:t>
            </a:r>
            <a:endParaRPr lang="it-IT" dirty="0"/>
          </a:p>
        </p:txBody>
      </p:sp>
      <p:sp>
        <p:nvSpPr>
          <p:cNvPr id="35" name="Rettangolo 34"/>
          <p:cNvSpPr/>
          <p:nvPr/>
        </p:nvSpPr>
        <p:spPr>
          <a:xfrm>
            <a:off x="3851920" y="6165304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Due ENANTIOMERI: uno è DETROGIRO (d) e uno LEVOGIRO (l)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123728" y="3501008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composti</a:t>
            </a:r>
          </a:p>
          <a:p>
            <a:pPr lvl="0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CHIRALI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7" name="Parentesi quadra aperta 36"/>
          <p:cNvSpPr/>
          <p:nvPr/>
        </p:nvSpPr>
        <p:spPr>
          <a:xfrm>
            <a:off x="2195736" y="3501008"/>
            <a:ext cx="144016" cy="482352"/>
          </a:xfrm>
          <a:prstGeom prst="leftBracket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Parentesi quadra aperta 37"/>
          <p:cNvSpPr/>
          <p:nvPr/>
        </p:nvSpPr>
        <p:spPr>
          <a:xfrm rot="10643124">
            <a:off x="2759123" y="3504082"/>
            <a:ext cx="145767" cy="482352"/>
          </a:xfrm>
          <a:prstGeom prst="leftBracket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3203848" y="4581128"/>
            <a:ext cx="251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Proprietà per lo più identiche ma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ATTIVITA’ OTTICA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r="11297" b="46991"/>
          <a:stretch/>
        </p:blipFill>
        <p:spPr bwMode="auto">
          <a:xfrm>
            <a:off x="3563888" y="5013176"/>
            <a:ext cx="2720103" cy="121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ttangolo 40"/>
          <p:cNvSpPr/>
          <p:nvPr/>
        </p:nvSpPr>
        <p:spPr>
          <a:xfrm>
            <a:off x="6084168" y="6351711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Miscela racemica: 50% d e 50% l</a:t>
            </a:r>
          </a:p>
          <a:p>
            <a:pPr lvl="0"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attività ottica </a:t>
            </a:r>
            <a:endParaRPr lang="it-IT" sz="12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6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4"/>
          <a:stretch/>
        </p:blipFill>
        <p:spPr bwMode="auto">
          <a:xfrm>
            <a:off x="467544" y="1556792"/>
            <a:ext cx="5934075" cy="158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79512" y="188640"/>
            <a:ext cx="3637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legame negli ioni complessi:</a:t>
            </a:r>
          </a:p>
          <a:p>
            <a:pPr algn="ctr"/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ome spiegare colore e magnetismo?</a:t>
            </a:r>
          </a:p>
          <a:p>
            <a:pPr algn="ctr"/>
            <a:endParaRPr lang="it-IT" sz="1600" u="sng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600" u="sng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Teoria del campo cristallino 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64700" y="188640"/>
            <a:ext cx="48814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Che tipo di legame si ha in uno ione complesso?</a:t>
            </a: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Legame di attrazione elettrostatica tra </a:t>
            </a: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nucleo positivo dello ione metallico centrale e elettroni dei leganti</a:t>
            </a:r>
          </a:p>
          <a:p>
            <a:pPr algn="ctr"/>
            <a:endParaRPr lang="it-IT" sz="12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Quindi si hanno anche repulsioni tra </a:t>
            </a: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elettroni dei leganti e elettroni </a:t>
            </a:r>
            <a:r>
              <a:rPr lang="it-IT" sz="12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dello ione metallico centrale</a:t>
            </a:r>
            <a:endParaRPr lang="it-IT" sz="1200" dirty="0"/>
          </a:p>
        </p:txBody>
      </p:sp>
      <p:sp>
        <p:nvSpPr>
          <p:cNvPr id="8" name="Rettangolo 7"/>
          <p:cNvSpPr/>
          <p:nvPr/>
        </p:nvSpPr>
        <p:spPr>
          <a:xfrm>
            <a:off x="391561" y="3212976"/>
            <a:ext cx="8428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presenza dei leganti (</a:t>
            </a:r>
            <a:r>
              <a:rPr lang="it-IT" sz="12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campo cristallino) 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rimuove la degenerazione degli orbitali </a:t>
            </a:r>
            <a:r>
              <a:rPr lang="it-IT" sz="12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  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dell’atomo isolato/ione metallico</a:t>
            </a:r>
          </a:p>
          <a:p>
            <a:r>
              <a:rPr lang="it-IT" sz="1200" i="1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splittandoli</a:t>
            </a:r>
            <a:r>
              <a:rPr lang="it-IT" sz="12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in due livelli di energie, più alte rispetto a quella dello ione metallico </a:t>
            </a:r>
            <a:endParaRPr lang="it-IT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6516" b="36813"/>
          <a:stretch/>
        </p:blipFill>
        <p:spPr bwMode="auto">
          <a:xfrm>
            <a:off x="467544" y="3789040"/>
            <a:ext cx="3950563" cy="140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516216" y="1988840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Es. per ione complesso </a:t>
            </a:r>
          </a:p>
          <a:p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struttura ottaedrica  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516216" y="1988840"/>
            <a:ext cx="1800200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827584" y="2276872"/>
            <a:ext cx="36004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 rot="2482242">
            <a:off x="1763688" y="2116935"/>
            <a:ext cx="36004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3779912" y="4149080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067944" y="4149080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separazione da campo cristallino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979712" y="4437112"/>
            <a:ext cx="707437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COME RIEMPIAMO GLI ORBITALI?</a:t>
            </a: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APPAIARE O NON APPAIARE gli elettroni ?</a:t>
            </a: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La regola di HUND non basta!</a:t>
            </a:r>
          </a:p>
          <a:p>
            <a:pPr algn="ctr"/>
            <a:endParaRPr lang="it-IT" sz="12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sz="12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Alcuni leganti producono un </a:t>
            </a:r>
            <a:r>
              <a:rPr lang="it-IT" sz="14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piccolo campo cristallino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leganti a campo debole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il complesso ha il massimo numero di elettroni spaiati (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complesso ad ALTO SPIN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(es. H</a:t>
            </a:r>
            <a:r>
              <a:rPr lang="it-IT" sz="1400" baseline="-25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O, F</a:t>
            </a:r>
            <a:r>
              <a:rPr lang="it-IT" sz="14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Altri leganti producono un </a:t>
            </a:r>
            <a:r>
              <a:rPr lang="it-IT" sz="14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alto campo cristallino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leganti a campo forte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il complesso ha il minimo numero di elettroni spaiati (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complesso a BASSO SPIN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(es. NH</a:t>
            </a:r>
            <a:r>
              <a:rPr lang="it-IT" sz="1400" baseline="-25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CN</a:t>
            </a:r>
            <a:r>
              <a:rPr lang="it-IT" sz="14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618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332656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Serie spettrochimica</a:t>
            </a:r>
            <a:r>
              <a:rPr lang="it-IT" sz="16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sequenza dei leganti secondo l’entità del campo che producono</a:t>
            </a:r>
          </a:p>
          <a:p>
            <a:endParaRPr lang="it-IT" sz="16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Campo forte (</a:t>
            </a:r>
            <a:r>
              <a:rPr lang="el-GR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Δ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grande) (basso spin)</a:t>
            </a:r>
            <a:endParaRPr lang="it-IT" sz="1400" dirty="0" smtClean="0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CN</a:t>
            </a:r>
            <a:r>
              <a:rPr lang="it-IT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  </a:t>
            </a:r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&gt; NO</a:t>
            </a:r>
            <a:r>
              <a:rPr lang="it-IT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&gt; en &gt; </a:t>
            </a:r>
            <a:r>
              <a:rPr lang="it-IT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py</a:t>
            </a:r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≈ NH</a:t>
            </a:r>
            <a:r>
              <a:rPr lang="it-IT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3 </a:t>
            </a:r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&gt; EDTA</a:t>
            </a:r>
            <a:r>
              <a:rPr lang="it-IT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4-</a:t>
            </a:r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&gt; SCN</a:t>
            </a:r>
            <a:r>
              <a:rPr lang="it-IT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  </a:t>
            </a:r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&gt; H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 ONO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 ox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2-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&gt; OH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&gt;</a:t>
            </a:r>
            <a:r>
              <a:rPr lang="it-IT" sz="16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&gt; Cl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&gt; Br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&gt; I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it-IT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</a:t>
            </a:r>
            <a:endParaRPr lang="it-IT" sz="1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it-IT" sz="1400" dirty="0" smtClean="0">
                <a:solidFill>
                  <a:srgbClr val="1F497D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			            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Campo debole 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el-GR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Δ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piccolo) (alto spin)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53"/>
          <a:stretch/>
        </p:blipFill>
        <p:spPr bwMode="auto">
          <a:xfrm>
            <a:off x="244598" y="3717031"/>
            <a:ext cx="4997768" cy="196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1844824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1F497D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Geometrie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1520" y="2276872"/>
            <a:ext cx="42306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Proprietà magnetiche</a:t>
            </a:r>
          </a:p>
          <a:p>
            <a:pPr algn="ctr"/>
            <a:r>
              <a:rPr lang="it-IT" sz="1400" dirty="0" smtClean="0">
                <a:solidFill>
                  <a:srgbClr val="1F497D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elettroni spaiati </a:t>
            </a:r>
            <a:r>
              <a:rPr lang="it-IT" sz="1400" dirty="0" smtClean="0">
                <a:solidFill>
                  <a:srgbClr val="1F497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400" dirty="0" smtClean="0">
                <a:solidFill>
                  <a:srgbClr val="1F497D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paramagnetismo</a:t>
            </a:r>
          </a:p>
          <a:p>
            <a:pPr algn="ctr"/>
            <a:r>
              <a:rPr lang="it-IT" sz="1400" dirty="0" smtClean="0">
                <a:solidFill>
                  <a:srgbClr val="1F497D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 transizione: da diamagnetici a paramagnetici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228184" y="2564904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Colore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Freccia circolare a destra 7"/>
          <p:cNvSpPr/>
          <p:nvPr/>
        </p:nvSpPr>
        <p:spPr>
          <a:xfrm>
            <a:off x="35496" y="620688"/>
            <a:ext cx="343286" cy="1440160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35896" y="3039343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Attratti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campo magnetico 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19672" y="299695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Leggermente respinti</a:t>
            </a:r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campo magnetico 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27584" y="5960313"/>
            <a:ext cx="3326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Differenza di peso dipende dagli e spaiati!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860032" y="3573016"/>
            <a:ext cx="4036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campo </a:t>
            </a:r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forte </a:t>
            </a:r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basso spin  debole paramagnetismo 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 diamagnetici</a:t>
            </a:r>
          </a:p>
          <a:p>
            <a:pPr algn="ctr"/>
            <a:endParaRPr lang="it-IT" sz="1200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Campo debole  alto spin  forte paramagnetismo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436096" y="4509120"/>
            <a:ext cx="2973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Proprietà paramagnetiche interpretate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 Teoria Campo cristallino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768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44624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Colore </a:t>
            </a: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5"/>
          <a:stretch/>
        </p:blipFill>
        <p:spPr bwMode="auto">
          <a:xfrm>
            <a:off x="4811970" y="188640"/>
            <a:ext cx="4080510" cy="22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1"/>
          <a:stretch/>
        </p:blipFill>
        <p:spPr bwMode="auto">
          <a:xfrm>
            <a:off x="323528" y="4149080"/>
            <a:ext cx="2373630" cy="227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9476" y="243805"/>
            <a:ext cx="42562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Mescolamento additivo di fasci di luce colorata: 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TRE i colori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primar</a:t>
            </a:r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 Rosso Verde Blu </a:t>
            </a:r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luce bianca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Colori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secondari</a:t>
            </a:r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Giallo Ciano Magenta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complementari 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 un primario (G/B; C/R; M/V)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Mescolamento sottrattivo (primari e secondari invertiti):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alcune componenti della luce bianca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sono rimosse (assorbite) luce riflessa o trasmessa 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è impoverita di qualche componente</a:t>
            </a:r>
          </a:p>
        </p:txBody>
      </p:sp>
      <p:sp>
        <p:nvSpPr>
          <p:cNvPr id="8" name="Rettangolo 7"/>
          <p:cNvSpPr/>
          <p:nvPr/>
        </p:nvSpPr>
        <p:spPr>
          <a:xfrm>
            <a:off x="453626" y="1971997"/>
            <a:ext cx="3177472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Assorbimento di alcune </a:t>
            </a:r>
            <a:r>
              <a:rPr lang="el-GR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λ</a:t>
            </a:r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della luce bianca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it-IT" sz="12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Luce riflessa o trasmessa impoverita </a:t>
            </a:r>
          </a:p>
          <a:p>
            <a:pPr algn="ctr"/>
            <a:endParaRPr lang="it-IT" sz="1200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sz="12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colorata</a:t>
            </a:r>
            <a:endParaRPr lang="it-IT" sz="1200" dirty="0"/>
          </a:p>
        </p:txBody>
      </p:sp>
      <p:sp>
        <p:nvSpPr>
          <p:cNvPr id="9" name="Freccia in giù 8"/>
          <p:cNvSpPr/>
          <p:nvPr/>
        </p:nvSpPr>
        <p:spPr>
          <a:xfrm>
            <a:off x="1835696" y="2810632"/>
            <a:ext cx="484632" cy="25832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1835696" y="2276872"/>
            <a:ext cx="484632" cy="25832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5496" y="342900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es. tessuto magenta: contiene un colorante che assorbe il verde  e riflette il suo complementare magenta!</a:t>
            </a:r>
          </a:p>
          <a:p>
            <a:pPr lvl="0" algn="ctr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 assorbe tutti primari il materiale appare nero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2411760" y="5013176"/>
            <a:ext cx="20162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soluzioni colorate</a:t>
            </a: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Contengono specie che assorbono fotoni del visibile</a:t>
            </a: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Ioni metallici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</a:p>
          <a:p>
            <a:pPr lvl="0" algn="ctr"/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config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gas nobile</a:t>
            </a: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 trans nel vis</a:t>
            </a: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Complessi si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ass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nel vis</a:t>
            </a:r>
            <a:endParaRPr lang="it-IT" sz="1200" dirty="0">
              <a:solidFill>
                <a:srgbClr val="C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73216"/>
            <a:ext cx="3124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/>
          <a:stretch/>
        </p:blipFill>
        <p:spPr bwMode="auto">
          <a:xfrm>
            <a:off x="4211960" y="3284984"/>
            <a:ext cx="4851883" cy="200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4357320" y="2708920"/>
            <a:ext cx="475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Ioni complessi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esacoordinati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del Co con 5 NH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+ 1 altro legante, </a:t>
            </a: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(tesso anione nitrato)</a:t>
            </a:r>
            <a:endParaRPr lang="it-IT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2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46" y="188640"/>
            <a:ext cx="62674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8"/>
          <a:stretch/>
        </p:blipFill>
        <p:spPr bwMode="auto">
          <a:xfrm>
            <a:off x="107504" y="2636912"/>
            <a:ext cx="5905500" cy="163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401" b="45966"/>
          <a:stretch/>
        </p:blipFill>
        <p:spPr bwMode="auto">
          <a:xfrm>
            <a:off x="3995936" y="5013176"/>
            <a:ext cx="3426781" cy="150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948721" y="2852936"/>
            <a:ext cx="32319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Equilibri acido-base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degli ioni complessi:</a:t>
            </a:r>
            <a:endParaRPr lang="it-IT" dirty="0" smtClean="0">
              <a:solidFill>
                <a:srgbClr val="C00000"/>
              </a:solidFill>
            </a:endParaRP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alcuni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aquocomplessi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hanno proprietà acide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Proprietà anfotere di alcuni ioni metallici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(idrossidi solubili sia in soluzioni acide che 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soluzioni basiche)</a:t>
            </a:r>
          </a:p>
        </p:txBody>
      </p:sp>
      <p:sp>
        <p:nvSpPr>
          <p:cNvPr id="8" name="Rettangolo 7"/>
          <p:cNvSpPr/>
          <p:nvPr/>
        </p:nvSpPr>
        <p:spPr>
          <a:xfrm>
            <a:off x="79873" y="260648"/>
            <a:ext cx="261161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Equilibri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 formazione </a:t>
            </a:r>
          </a:p>
          <a:p>
            <a:pPr lvl="0"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dei complessi: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processo a stadi in cui i leganti</a:t>
            </a:r>
          </a:p>
          <a:p>
            <a:pPr lvl="0" algn="ctr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postano le molecole H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agli ioni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aquocomplessi</a:t>
            </a:r>
            <a:endParaRPr lang="it-IT" sz="12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(ioni idratati)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 parziali e k totale</a:t>
            </a:r>
          </a:p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(maggiore stabilità del complesso)</a:t>
            </a:r>
            <a:endParaRPr lang="it-IT" sz="1200" dirty="0">
              <a:solidFill>
                <a:srgbClr val="0070C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31460" y="4437112"/>
            <a:ext cx="330731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Cinetica: 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velocità di scambio dei leganti 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sfera di coordinazione a soluzione 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Veloce: complesso labile</a:t>
            </a:r>
          </a:p>
          <a:p>
            <a:pPr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Lento: complesso inerte (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più facile da studiare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it-IT" sz="1200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53692" y="5661248"/>
            <a:ext cx="20569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CuSO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HCl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conc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Giallo per complesso con cloruri</a:t>
            </a:r>
            <a:endParaRPr lang="it-IT" sz="10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563888" y="6093296"/>
            <a:ext cx="21804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 H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giallo-verde </a:t>
            </a:r>
          </a:p>
          <a:p>
            <a:pPr lvl="0"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 complessi con </a:t>
            </a:r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 con cloruri</a:t>
            </a:r>
            <a:endParaRPr lang="it-IT" sz="10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218049" y="6381328"/>
            <a:ext cx="19287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CuSO</a:t>
            </a:r>
            <a:r>
              <a:rPr lang="it-IT" sz="1200" baseline="-250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 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</a:t>
            </a:r>
            <a:r>
              <a:rPr lang="it-IT" sz="12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</a:t>
            </a:r>
            <a:endParaRPr lang="it-IT" sz="1200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Azzurro per complessi con </a:t>
            </a:r>
            <a:r>
              <a:rPr lang="it-IT" sz="1000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aq</a:t>
            </a:r>
            <a:endParaRPr lang="it-IT" sz="1000" dirty="0">
              <a:solidFill>
                <a:srgbClr val="0070C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588224" y="4869160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 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NH</a:t>
            </a:r>
            <a:r>
              <a:rPr lang="it-IT" sz="1200" baseline="-25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it-IT" sz="1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blu 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0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complessi con </a:t>
            </a:r>
            <a:r>
              <a:rPr lang="it-IT" sz="10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ammoniaca</a:t>
            </a:r>
            <a:endParaRPr lang="it-IT" sz="10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427984" y="4725144"/>
            <a:ext cx="2051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complessi labili di Cu</a:t>
            </a:r>
            <a:r>
              <a:rPr lang="it-IT" sz="1200" baseline="300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2+</a:t>
            </a:r>
            <a:endParaRPr lang="it-IT" sz="12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7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1197</Words>
  <Application>Microsoft Office PowerPoint</Application>
  <PresentationFormat>Presentazione su schermo (4:3)</PresentationFormat>
  <Paragraphs>255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</dc:creator>
  <cp:lastModifiedBy>rita</cp:lastModifiedBy>
  <cp:revision>49</cp:revision>
  <dcterms:created xsi:type="dcterms:W3CDTF">2018-02-28T13:17:11Z</dcterms:created>
  <dcterms:modified xsi:type="dcterms:W3CDTF">2019-10-16T08:29:52Z</dcterms:modified>
</cp:coreProperties>
</file>